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jpe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392" y="529650"/>
            <a:ext cx="3178816" cy="4084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64175" y="529650"/>
            <a:ext cx="4240500" cy="408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рек: движение, формы, обитатели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меняется каждый день — и вместе с ней меняется жизнь вокруг.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300" y="4716675"/>
            <a:ext cx="449700" cy="27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569400" y="714000"/>
            <a:ext cx="3917700" cy="371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как живая система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 — это не только вода, но и движение, перенос материалов и жизнь. На её примере видно, как природа связывает берега, дно, растения и животных.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реки называют живыми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5222775" y="2182945"/>
            <a:ext cx="3385500" cy="7776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во времени
</a:t>
            </a:r>
            <a:pPr algn="l" indent="0" marL="0">
              <a:lnSpc>
                <a:spcPct val="115000"/>
              </a:lnSpc>
              <a:buNone/>
            </a:pPr>
            <a:r>
              <a:rPr lang="en-US" sz="10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дождей, половодья и вмешательства человека река заметно меняется. Поэтому её называют живой системой, которая постоянно реагирует на условия.
</a:t>
            </a:r>
            <a:endParaRPr lang="en-US" sz="1047" dirty="0"/>
          </a:p>
        </p:txBody>
      </p:sp>
      <p:sp>
        <p:nvSpPr>
          <p:cNvPr id="10" name="Text 3"/>
          <p:cNvSpPr txBox="1"/>
          <p:nvPr/>
        </p:nvSpPr>
        <p:spPr>
          <a:xfrm>
            <a:off x="986622" y="1643569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Постоянное движение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реке постоянно меняются скорость, глубина и цвет воды. Эти изменения создают разные условия для жизни на быстром и спокойном участках.
</a:t>
            </a:r>
            <a:endParaRPr lang="en-US" sz="1075" dirty="0"/>
          </a:p>
        </p:txBody>
      </p:sp>
      <p:sp>
        <p:nvSpPr>
          <p:cNvPr id="11" name="Text 4"/>
          <p:cNvSpPr txBox="1"/>
          <p:nvPr/>
        </p:nvSpPr>
        <p:spPr>
          <a:xfrm>
            <a:off x="986622" y="2578500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частиц
</a:t>
            </a:r>
            <a:pPr algn="l" indent="0" marL="0">
              <a:lnSpc>
                <a:spcPct val="115000"/>
              </a:lnSpc>
              <a:buNone/>
            </a:pPr>
            <a:r>
              <a:rPr lang="en-US" sz="11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Течение переносит песок, глину и остатки организмов. Так река не только течёт, но и перемещает вещества, меняя дно и берега.
</a:t>
            </a:r>
            <a:endParaRPr lang="en-US" sz="1185" dirty="0"/>
          </a:p>
        </p:txBody>
      </p:sp>
      <p:sp>
        <p:nvSpPr>
          <p:cNvPr id="12" name="Text 5"/>
          <p:cNvSpPr txBox="1"/>
          <p:nvPr/>
        </p:nvSpPr>
        <p:spPr>
          <a:xfrm>
            <a:off x="986622" y="3513431"/>
            <a:ext cx="3433813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сообщества
</a:t>
            </a:r>
            <a:pPr algn="l" indent="0" marL="0">
              <a:lnSpc>
                <a:spcPct val="115000"/>
              </a:lnSpc>
              <a:buNone/>
            </a:pPr>
            <a:r>
              <a:rPr lang="en-US" sz="12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разных отрезках реки живут разные растения и животные. Одним нужен быстрый поток, другим — тихие заводи и илистое дно.
</a:t>
            </a:r>
            <a:endParaRPr lang="en-US" sz="1258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состоит река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00200" y="1578800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реки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 — это место, где река начинается. Он может быть в горах, в болоте или у озера и задаёт дальнейший путь потока.
</a:t>
            </a:r>
            <a:endParaRPr lang="en-US" sz="815" dirty="0"/>
          </a:p>
        </p:txBody>
      </p:sp>
      <p:sp>
        <p:nvSpPr>
          <p:cNvPr id="12" name="Text 3"/>
          <p:cNvSpPr txBox="1"/>
          <p:nvPr/>
        </p:nvSpPr>
        <p:spPr>
          <a:xfrm>
            <a:off x="600204" y="2434328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8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становится полнее
</a:t>
            </a:r>
            <a:pPr algn="l" indent="0" marL="0">
              <a:lnSpc>
                <a:spcPct val="115000"/>
              </a:lnSpc>
              <a:buNone/>
            </a:pPr>
            <a:r>
              <a:rPr lang="en-US" sz="90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Притоки впадают в главную реку и увеличивают её водность. Благодаря им река становится шире, сильнее и получает воду с большой территории.
</a:t>
            </a:r>
            <a:endParaRPr lang="en-US" sz="758" dirty="0"/>
          </a:p>
        </p:txBody>
      </p:sp>
      <p:sp>
        <p:nvSpPr>
          <p:cNvPr id="13" name="Text 4"/>
          <p:cNvSpPr txBox="1"/>
          <p:nvPr/>
        </p:nvSpPr>
        <p:spPr>
          <a:xfrm>
            <a:off x="600201" y="3289855"/>
            <a:ext cx="2156700" cy="7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воды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Русло направляет течение и определяет форму потока. В нём вода движется быстрее или медленнее, в зависимости от уклона и препятствий.
</a:t>
            </a:r>
            <a:endParaRPr lang="en-US" sz="740" dirty="0"/>
          </a:p>
        </p:txBody>
      </p:sp>
      <p:sp>
        <p:nvSpPr>
          <p:cNvPr id="14" name="Text 5"/>
          <p:cNvSpPr txBox="1"/>
          <p:nvPr/>
        </p:nvSpPr>
        <p:spPr>
          <a:xfrm>
            <a:off x="2918899" y="2903631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15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течения
</a:t>
            </a:r>
            <a:pPr algn="l" indent="0" marL="0">
              <a:lnSpc>
                <a:spcPct val="115000"/>
              </a:lnSpc>
              <a:buNone/>
            </a:pPr>
            <a:r>
              <a:rPr lang="en-US" sz="9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Устье — это место, где река впадает в море, озеро или другую реку. Здесь нередко образуются дельта и разветвления русел.
</a:t>
            </a:r>
            <a:endParaRPr lang="en-US" sz="815" dirty="0"/>
          </a:p>
        </p:txBody>
      </p:sp>
      <p:sp>
        <p:nvSpPr>
          <p:cNvPr id="15" name="Text 6"/>
          <p:cNvSpPr txBox="1"/>
          <p:nvPr/>
        </p:nvSpPr>
        <p:spPr>
          <a:xfrm>
            <a:off x="2918899" y="2020410"/>
            <a:ext cx="2156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Затопляемая равнина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Пойма затапливается при половодье и накапливает плодородные наносы. Здесь часто образуются луга, а растения приспосабливаются к временной воде.
</a:t>
            </a:r>
            <a:endParaRPr lang="en-US" sz="72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берётся речная вода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Источники питания реки меняются по сезонам и по местности. Это влияет на уровень воды, скорость течения и длительность половодья.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запас воды дают осадки и снег, а подземные воды и болота поддерживают реку в сухие периоды.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материалам школьного курса географии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реки от горы к устью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 уменьшением уклона меняются скорость потока и форма русла.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84358" y="1352325"/>
            <a:ext cx="2485384" cy="32013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река размывает и строит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Эрозия размывает берега и дно, особенно там, где течение сильное. Вода постепенно уносит частицы, расширяя русло и меняя его очертания.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Движение наносов
</a:t>
            </a:r>
            <a:pPr algn="l" indent="0" marL="0">
              <a:lnSpc>
                <a:spcPct val="115000"/>
              </a:lnSpc>
              <a:buNone/>
            </a:pPr>
            <a:r>
              <a:rPr lang="en-US" sz="11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Перенос движет песок, глину и мелкие остатки вниз по течению. Так река распределяет материалы между разными участками и переносит их на большие расстояния.
</a:t>
            </a:r>
            <a:endParaRPr lang="en-US" sz="1130" dirty="0"/>
          </a:p>
        </p:txBody>
      </p:sp>
      <p:sp>
        <p:nvSpPr>
          <p:cNvPr id="13" name="Text 4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вода замедляется, частицы оседают на дно и образуют отмели, косы и новые изгибы. Река словно строит собственный ландшафт.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3075" y="2914410"/>
            <a:ext cx="8518500" cy="19549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678300" y="341775"/>
            <a:ext cx="77874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течения и форма русла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707350" y="1391125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поток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быстрых участках вода сильнее давит на дно и берега, поэтому здесь чаще встречаются перекаты, камни и крутые склоны русла.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3411718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Действие на повороте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поворотах поток идёт неравномерно: внешний берег подмывается сильнее, а на внутреннем откладывается песок. Так формируются излучины.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30121" y="1391176"/>
            <a:ext cx="22545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0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русла
</a:t>
            </a:r>
            <a:pPr algn="l" indent="0" marL="0">
              <a:lnSpc>
                <a:spcPct val="110046"/>
              </a:lnSpc>
              <a:buNone/>
            </a:pPr>
            <a:r>
              <a:rPr lang="en-US" sz="1000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меандр смещается, а русло может стать шире и более извилистым. Форма реки постоянно обновляется под действием потока.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Донные материалы и жизнь в реке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частиц на дне помогает понять, насколько сильное течение в разных частях реки.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слабее течение, тем мельче донные отложения. Это меняет условия для укрытия, питания и размножения организмов.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материалам школьного курса природоведения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1675" y="1396607"/>
            <a:ext cx="3521100" cy="28333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Береговая зона как защита реки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600200" y="1775272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Укрепление берегов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скрепляют почву и уменьшают размыв, поэтому берег дольше сохраняет форму даже при половодье и сильном течении.
</a:t>
            </a:r>
            <a:endParaRPr lang="en-US" sz="887" dirty="0"/>
          </a:p>
        </p:txBody>
      </p:sp>
      <p:sp>
        <p:nvSpPr>
          <p:cNvPr id="11" name="Text 3"/>
          <p:cNvSpPr txBox="1"/>
          <p:nvPr/>
        </p:nvSpPr>
        <p:spPr>
          <a:xfrm>
            <a:off x="2918900" y="1775275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фильтр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Полоса растений задерживает ил, мусор и часть удобрений, не давая им сразу попасть в русло и ухудшить качество воды.
</a:t>
            </a:r>
            <a:endParaRPr lang="en-US" sz="887" dirty="0"/>
          </a:p>
        </p:txBody>
      </p:sp>
      <p:sp>
        <p:nvSpPr>
          <p:cNvPr id="12" name="Text 4"/>
          <p:cNvSpPr txBox="1"/>
          <p:nvPr/>
        </p:nvSpPr>
        <p:spPr>
          <a:xfrm>
            <a:off x="2918899" y="293181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зарослях находят укрытие мальки, насекомые, лягушки и птицы, поэтому прибрежная зона поддерживает множество речных обитателей.
</a:t>
            </a:r>
            <a:endParaRPr lang="en-US" sz="887" dirty="0"/>
          </a:p>
        </p:txBody>
      </p:sp>
      <p:sp>
        <p:nvSpPr>
          <p:cNvPr id="13" name="Text 5"/>
          <p:cNvSpPr txBox="1"/>
          <p:nvPr/>
        </p:nvSpPr>
        <p:spPr>
          <a:xfrm>
            <a:off x="600204" y="2931808"/>
            <a:ext cx="2156700" cy="9197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7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Тень и прохлада
</a:t>
            </a:r>
            <a:pPr algn="l" indent="0" marL="0">
              <a:lnSpc>
                <a:spcPct val="115000"/>
              </a:lnSpc>
              <a:buNone/>
            </a:pPr>
            <a:r>
              <a:rPr lang="en-US" sz="10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Листья и стебли дают тень, а значит, вода меньше перегревается и дольше сохраняет кислород, нужный рыбам и беспозвоночным.
</a:t>
            </a:r>
            <a:endParaRPr lang="en-US" sz="88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700" y="2053068"/>
            <a:ext cx="4332300" cy="138251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4263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чаще живут речные организмы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78175" y="1173375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организмов по участкам реки зависит от течения, дна и укрытий.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участки реки создают разные условия, поэтому виды распределяются не случайно, а по потребностям к течению, дну и укрытиям.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500700" y="4468300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 материалам школьного курса о реках и речных сообществах.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8608250" y="4716675"/>
            <a:ext cx="449700" cy="3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кого кормит в реке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пищевой сети речной экосистемы по материалам школьного курса.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4400" y="1872168"/>
            <a:ext cx="376800" cy="334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6187" y="1845684"/>
            <a:ext cx="290925" cy="38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4399" y="3532819"/>
            <a:ext cx="376800" cy="376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78300" y="622900"/>
            <a:ext cx="7787400" cy="57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Способы приспособления к реке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608254" y="4715454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24385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Быстрые пловцы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72962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рыб быстрого течения тело обычно вытянутое и обтекаемое, а плавники — сильные. Такая форма помогает меньше сопротивляться воде и удерживаться в потоке.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472700" y="1845575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Обитатели дна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4958475" y="2379371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Донные организмы живут среди камней и гальки. Они цепляются присосками, крючками или широким телом, чтобы не сносило течением и было легче добывать пищу.
</a:t>
            </a:r>
            <a:endParaRPr lang="en-US" sz="1200" dirty="0"/>
          </a:p>
        </p:txBody>
      </p:sp>
      <p:sp>
        <p:nvSpPr>
          <p:cNvPr id="12" name="Text 6"/>
          <p:cNvSpPr txBox="1"/>
          <p:nvPr/>
        </p:nvSpPr>
        <p:spPr>
          <a:xfrm>
            <a:off x="1243850" y="3527150"/>
            <a:ext cx="3384900" cy="38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Скрытная защита
</a:t>
            </a:r>
            <a:endParaRPr lang="en-US" sz="1400" dirty="0"/>
          </a:p>
        </p:txBody>
      </p:sp>
      <p:sp>
        <p:nvSpPr>
          <p:cNvPr id="13" name="Text 7"/>
          <p:cNvSpPr txBox="1"/>
          <p:nvPr/>
        </p:nvSpPr>
        <p:spPr>
          <a:xfrm>
            <a:off x="729625" y="4064220"/>
            <a:ext cx="3674700" cy="69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6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личинки дышат жабрами и прячутся под камнями. Там поток слабее, а укрытие защищает их от сноса и помогает пережить быстрое течение.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уровня воды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и в начале лета река получает больше воды, а в тёплое сухое время уровень заметно падает.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половодье река расширяет пойму и получает больше питательных веществ, а в межень становится мельче, теплее и беднее кислородом.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сравнение сезонных изменений речного режима по материалам школьного курса.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5275" y="1285592"/>
            <a:ext cx="4557900" cy="31386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важные для жизни в реке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температура и мутность, тем сложнее многим организмам жить в реке, поэтому прозрачность воды особенно важна.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Холодная и прозрачная вода обычно лучше подходит для большинства речных организмов, а нагрев и взвесь ухудшают условия жизни.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влияния факторов воды на речные организмы по материалам школьного курса.
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66729" y="1352325"/>
            <a:ext cx="2504142" cy="3201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1710" y="471667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456900" y="437925"/>
            <a:ext cx="8230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источники загрязнения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864674" y="1486932"/>
            <a:ext cx="2232819" cy="131775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4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
</a:t>
            </a:r>
            <a:pPr algn="l" indent="0" marL="0">
              <a:lnSpc>
                <a:spcPct val="115000"/>
              </a:lnSpc>
              <a:buNone/>
            </a:pPr>
            <a:r>
              <a:rPr lang="en-US" sz="117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 приносят в реку лишние вещества и загрязнения. Они ухудшают качество воды, могут вызывать нехватку кислорода и мешают жить чувствительным видам.
</a:t>
            </a:r>
            <a:endParaRPr lang="en-US" sz="1174" dirty="0"/>
          </a:p>
        </p:txBody>
      </p:sp>
      <p:sp>
        <p:nvSpPr>
          <p:cNvPr id="13" name="Text 3"/>
          <p:cNvSpPr txBox="1"/>
          <p:nvPr/>
        </p:nvSpPr>
        <p:spPr>
          <a:xfrm>
            <a:off x="3455586" y="14869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
</a:t>
            </a:r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Бытовой мусор на берегах и в воде опасен не только видом. Он распадается очень долго, травмирует животных и часто становится источником дополнительного загрязнения.
</a:t>
            </a:r>
            <a:endParaRPr lang="en-US" sz="1180" dirty="0"/>
          </a:p>
        </p:txBody>
      </p:sp>
      <p:sp>
        <p:nvSpPr>
          <p:cNvPr id="14" name="Text 4"/>
          <p:cNvSpPr txBox="1"/>
          <p:nvPr/>
        </p:nvSpPr>
        <p:spPr>
          <a:xfrm>
            <a:off x="3455586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Смыв с полей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Удобрения, смытые с полей, попадают в реку вместе с дождевой водой. Они стимулируют чрезмерный рост водорослей и нарушают природное равновесие.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864649" y="3120432"/>
            <a:ext cx="2232900" cy="131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2" b="1" dirty="0">
                <a:solidFill>
                  <a:srgbClr val="24242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Нефтяная плёнка
</a:t>
            </a:r>
            <a:pPr algn="l" indent="0" marL="0">
              <a:lnSpc>
                <a:spcPct val="115000"/>
              </a:lnSpc>
              <a:buNone/>
            </a:pPr>
            <a:r>
              <a:rPr lang="en-US" sz="11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Нефтепродукты образуют на поверхности плёнку и мешают обмену кислорода. Из-за этого страдают рыбы, насекомые и другие организмы, живущие в воде и у берега.
</a:t>
            </a:r>
            <a:endParaRPr lang="en-US" sz="115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91100" y="2163643"/>
            <a:ext cx="4332300" cy="13825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Внешние признаки плохого состояния реки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07075" y="1283950"/>
            <a:ext cx="3457800" cy="314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неблагополучия видны и в самой воде, и в составе живых организмов.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реке появляются запах, плёнка и исчезают чувствительные виды, значит её состояние ухудшилось и требуется проверка.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4065500" y="4716675"/>
            <a:ext cx="45579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Наблюдаемые признаки загрязнения и ухудшения качества воды по материалам школьного курса.
</a:t>
            </a:r>
            <a:endParaRPr lang="en-US" sz="800" dirty="0"/>
          </a:p>
        </p:txBody>
      </p:sp>
      <p:sp>
        <p:nvSpPr>
          <p:cNvPr id="7" name="Text 3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67633" y="287475"/>
            <a:ext cx="3915584" cy="4561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13700" y="468375"/>
            <a:ext cx="4302300" cy="80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шаги к восстановлению реки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35075" y="1643575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Убрать источник вреда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сократить загрязнение: очищать сточные воды, не сбрасывать мусор в реку и уменьшать попадание удобрений с полей. Без этого остальные меры работают слабее.
</a:t>
            </a:r>
            <a:endParaRPr lang="en-US" sz="1046" dirty="0"/>
          </a:p>
        </p:txBody>
      </p:sp>
      <p:sp>
        <p:nvSpPr>
          <p:cNvPr id="9" name="Text 2"/>
          <p:cNvSpPr txBox="1"/>
          <p:nvPr/>
        </p:nvSpPr>
        <p:spPr>
          <a:xfrm>
            <a:off x="1035075" y="2578506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Защитить берега
</a:t>
            </a:r>
            <a:pPr algn="l" indent="0" marL="0">
              <a:lnSpc>
                <a:spcPct val="115000"/>
              </a:lnSpc>
              <a:buNone/>
            </a:pPr>
            <a:r>
              <a:rPr lang="en-US" sz="10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помогают прибрежные полосы из трав, кустарников и деревьев. Они задерживают грязь, укрепляют берега корнями и создают тень, нужную для жизни в воде.
</a:t>
            </a:r>
            <a:endParaRPr lang="en-US" sz="1077" dirty="0"/>
          </a:p>
        </p:txBody>
      </p:sp>
      <p:sp>
        <p:nvSpPr>
          <p:cNvPr id="10" name="Text 3"/>
          <p:cNvSpPr txBox="1"/>
          <p:nvPr/>
        </p:nvSpPr>
        <p:spPr>
          <a:xfrm>
            <a:off x="1035075" y="3513438"/>
            <a:ext cx="3780900" cy="77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Вернуть места обитания
</a:t>
            </a:r>
            <a:pPr algn="l" indent="0" marL="0">
              <a:lnSpc>
                <a:spcPct val="115000"/>
              </a:lnSpc>
              <a:buNone/>
            </a:pPr>
            <a:r>
              <a:rPr lang="en-US" sz="10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важно вернуть пойму и руслу естественные участки, где могут жить растения, насекомые и молодь рыб. Так экосистема снова становится разнообразнее.
</a:t>
            </a:r>
            <a:endParaRPr lang="en-US" sz="1046" dirty="0"/>
          </a:p>
        </p:txBody>
      </p:sp>
      <p:sp>
        <p:nvSpPr>
          <p:cNvPr id="11" name="Text 4"/>
          <p:cNvSpPr txBox="1"/>
          <p:nvPr/>
        </p:nvSpPr>
        <p:spPr>
          <a:xfrm>
            <a:off x="8608250" y="4715450"/>
            <a:ext cx="449700" cy="31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3329" y="1454638"/>
            <a:ext cx="8117241" cy="3130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00" y="273950"/>
            <a:ext cx="81426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восстановления реки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500700" y="1076325"/>
            <a:ext cx="81426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восстановления речной экосистемы по материалам школьного курса.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10300" y="4716675"/>
            <a:ext cx="449700" cy="26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72450" y="1461225"/>
            <a:ext cx="7726500" cy="26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 жива, пока мы её бережём
</a:t>
            </a:r>
            <a:pPr algn="l" indent="0" marL="0">
              <a:lnSpc>
                <a:spcPct val="100000"/>
              </a:lnSpc>
              <a:buNone/>
            </a:pPr>
            <a:r>
              <a:rPr lang="en-US" sz="3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стоит беречь, потому что их жизнь зависит от чистой воды, берегов и всех обитателей. Если заботиться о реке сейчас, она останется живой и для будущих поколений.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2026-07-26T18:24:36Z</dcterms:created>
  <dcterms:modified xsi:type="dcterms:W3CDTF">2026-07-26T18:24:36Z</dcterms:modified>
</cp:coreProperties>
</file>