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image" Target="../media/image-14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140" y="213362"/>
            <a:ext cx="8502071" cy="37694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9367" y="2638425"/>
            <a:ext cx="5431304" cy="1504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78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Прилагательные после ein-слов: основная тема урока
</a:t>
            </a:r>
            <a:pPr algn="l" indent="0" marL="0">
              <a:lnSpc>
                <a:spcPct val="100000"/>
              </a:lnSpc>
              <a:buNone/>
            </a:pPr>
            <a:r>
              <a:rPr lang="en-US" sz="1155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5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Осваиваем окончания прилагательных в понятных школьных примерах.
</a:t>
            </a:r>
            <a:endParaRPr lang="en-US" sz="3178" dirty="0"/>
          </a:p>
        </p:txBody>
      </p:sp>
      <p:sp>
        <p:nvSpPr>
          <p:cNvPr id="6" name="Text 1"/>
          <p:cNvSpPr txBox="1"/>
          <p:nvPr/>
        </p:nvSpPr>
        <p:spPr>
          <a:xfrm>
            <a:off x="409366" y="4496516"/>
            <a:ext cx="3853934" cy="1830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89447" y="0"/>
            <a:ext cx="395306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839940"/>
            <a:ext cx="4200525" cy="34636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уже известно и что нужно вспомнить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ein, kein и притяжательные местоимения уже подсказывают значение существительного. Теперь нужно добавить правильное окончание прилагательного, опираясь на род, число и падеж.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6608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этой группе относятся ein, eine, kein, keine, а также mein, dein, sein, ihr, unser, euer и формы вежливого обращения Ihr, Ihre перед существительным.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2694187" y="2981096"/>
            <a:ext cx="1516619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ein употребляется с существительными мужского и среднего рода в единственном числе, а eine — с существительными женского рода в единственном числе.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961999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множественном числе используются формы ohne единственное число: keine, meine, deine, seine, ihre, unsere, eure, Ihre. Они показывают количество и принадлежность.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7255907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эти слова стоят перед существительным и уточняют его значение, поэтому прилагательное после них склоняется по особой, более короткой схеме.
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371475" y="375657"/>
            <a:ext cx="6887515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слова относятся к этой группе
</a:t>
            </a:r>
            <a:endParaRPr lang="en-US" sz="3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027" y="2244813"/>
            <a:ext cx="6060571" cy="193403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окончания прилагательных после ein-слов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9352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Опорная таблица показывает, какие окончания чаще всего встречаются в этой теме.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множественном числе и во многих падежах особенно часто встречается -en. В единственном числе окончание зависит от рода и падежа.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 правилам склонения прилагательных после ein-слов.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Nominativ в единственном числе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369928" y="2726525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Nominativ прилагательное называет признак подлежащего: ein guter Freund, eine gute Freundin, ein kleines Buch, kein alter Stuhl. По форме сразу видно род существительного.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571664" y="2726525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мужского рода часто употребляется окончание -er, для женского — -e, для среднего — -es. Поэтому ein guter Freund и eine gute Freundin различаются уже по окончанию.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6688269" y="2726525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mein, dein, sein и других притяжательных местоимений схема остаётся похожей: mein guter Freund, meine gute Schwester, mein kleines Zimmer. Здесь особенно полезно сравнивать примеры.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928" y="3035473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Akkusativ сильнее всего меняется мужской род: einen neuen Ball, keinen großen Hund, meinen roten Rucksack. Здесь хорошо видно, что форма зависит от вопроса wen?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571664" y="3035473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женского и среднего рода окончания часто совпадают с Nominativ: eine neue Tasche, kein interessantes Spiel, ein schönes Heft. Это упрощает запоминание.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6688269" y="3035473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Akkusativ часто встречается после глаголов sehen, haben, kaufen, lieben. В школьных предложениях этот падеж особенно легко узнать по смыслу действия и по вопросу was? или wen?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Akkusativ в единственном числе
</a:t>
            </a:r>
            <a:endParaRPr lang="en-US" sz="3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28487" y="2057985"/>
            <a:ext cx="509053" cy="50905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8060" y="2105694"/>
            <a:ext cx="517045" cy="41363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51944" y="2057985"/>
            <a:ext cx="509053" cy="50905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747444" y="2057985"/>
            <a:ext cx="509053" cy="509053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12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Dativ в единственном числе
</a:t>
            </a:r>
            <a:endParaRPr lang="en-US" sz="3000" dirty="0"/>
          </a:p>
        </p:txBody>
      </p:sp>
      <p:sp>
        <p:nvSpPr>
          <p:cNvPr id="13" name="Text 2"/>
          <p:cNvSpPr txBox="1"/>
          <p:nvPr/>
        </p:nvSpPr>
        <p:spPr>
          <a:xfrm>
            <a:off x="2468581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Падежные предлоги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Dativ часто появляется после предлогов mit, aus, bei, nach, von, zu. По предлогу можно быстрее понять, какая форма прилагательного нужна.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384512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с -en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ein-слов в Dativ прилагательное почти всегда получает окончание -en: mit einem guten Freund, mit einer netten Lehrerin, mit meinem kleinen Bruder.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4592039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Определитель в Dativ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einem, einer, meinem, deinem, seinem, ihrem, unserem, eurem, Ihrem помогают распознать падеж и показывают, что определитель уже несёт часть грамматики.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6687538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Устойчивый образец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Dativ форма прилагательного становится особенно одинаковой. Это делает падеж удобным для тренировки: достаточно запомнить несколько надёжных моделей.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4002015" cy="18821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Genitiv в единственном числе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4981635" y="1341059"/>
            <a:ext cx="3798067" cy="10360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Genitiv прилагательное часто получает окончание -en, особенно после мужского и среднего рода: wegen eines neuen Projekts, trotz eines kalten Winters.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88616" y="3379958"/>
            <a:ext cx="3798067" cy="10360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падеж реже встречается в школьных упражнениях, но его важно узнавать в сочетаниях с предлогами wegen, trotz, während и außerhalb.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001834" y="3398170"/>
            <a:ext cx="3798067" cy="10360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Genitiv показывает, что окончание прилагательного зависит не только от рода и числа, но и от падежа. Поэтому одна и та же основа может выглядеть по-разному.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определить правильное окончание прилагательного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схема выбора окончания по существительному, его признакам и роли в предложении.
</a:t>
            </a:r>
            <a:endParaRPr lang="en-US" sz="3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719" y="1859009"/>
            <a:ext cx="6059187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окончания встречаются чаще всего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8590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множественном числе и в косвенных падежах форма -en особенно заметна в учебных примерах.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частая модель — -en. Остальные окончания распределяются по роду и падежу и встречаются заметно реже.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Сводная учебная схема по правилам склонения прилагательных после ein-слов.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1650" y="1797283"/>
            <a:ext cx="2249100" cy="17571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61050" y="1797283"/>
            <a:ext cx="2249100" cy="175710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8550" y="1797283"/>
            <a:ext cx="2249100" cy="175710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3845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9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Тетрадь на парте
</a:t>
            </a:r>
            <a:pPr algn="l" indent="0" marL="0">
              <a:lnSpc>
                <a:spcPct val="100000"/>
              </a:lnSpc>
              <a:buNone/>
            </a:pPr>
            <a:r>
              <a:rPr lang="en-US" sz="6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парте лежит ein neues Heft, рядом — мои записи и карандаш. В таком примере легко увидеть, как прилагательное подстраивается под слово ein и форму существительного. Простая школьная сцена помогает запомнить, что окончание зависит не от смысла предмета, а от грамматической формы.
</a:t>
            </a:r>
            <a:endParaRPr lang="en-US" sz="839" dirty="0"/>
          </a:p>
        </p:txBody>
      </p:sp>
      <p:sp>
        <p:nvSpPr>
          <p:cNvPr id="9" name="Text 2"/>
          <p:cNvSpPr txBox="1"/>
          <p:nvPr/>
        </p:nvSpPr>
        <p:spPr>
          <a:xfrm>
            <a:off x="32039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9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 и разговор с учителем
</a:t>
            </a:r>
            <a:pPr algn="l" indent="0" marL="0">
              <a:lnSpc>
                <a:spcPct val="100000"/>
              </a:lnSpc>
              <a:buNone/>
            </a:pPr>
            <a:r>
              <a:rPr lang="en-US" sz="6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большом классе стоят unser großer Klassenraum и ihre freundliche Lehrerin, которая объясняет задание у доски. Здесь слышны знакомые школьные слова, поэтому внимание сосредоточено на окончаниях прилагательных. Такие примеры удобно повторять вслух и сразу сравнивать с другими формами.
</a:t>
            </a:r>
            <a:endParaRPr lang="en-US" sz="839" dirty="0"/>
          </a:p>
        </p:txBody>
      </p:sp>
      <p:sp>
        <p:nvSpPr>
          <p:cNvPr id="10" name="Text 3"/>
          <p:cNvSpPr txBox="1"/>
          <p:nvPr/>
        </p:nvSpPr>
        <p:spPr>
          <a:xfrm>
            <a:off x="60614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9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Рюкзак, пенал и линейка
</a:t>
            </a:r>
            <a:pPr algn="l" indent="0" marL="0">
              <a:lnSpc>
                <a:spcPct val="100000"/>
              </a:lnSpc>
              <a:buNone/>
            </a:pPr>
            <a:r>
              <a:rPr lang="en-US" sz="6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ученика в рюкзаке лежат meine blaue Mappe, dein gelbes Lineal и kein interessanter Film для обсуждения после уроков. Короткие словосочетания с предметами из школьного дня показывают тему без лишней сложности. Именно поэтому формы быстрее узнаются и лучше удерживаются в памяти.
</a:t>
            </a:r>
            <a:endParaRPr lang="en-US" sz="839" dirty="0"/>
          </a:p>
        </p:txBody>
      </p:sp>
      <p:sp>
        <p:nvSpPr>
          <p:cNvPr id="11" name="Text 4"/>
          <p:cNvSpPr txBox="1"/>
          <p:nvPr/>
        </p:nvSpPr>
        <p:spPr>
          <a:xfrm>
            <a:off x="371475" y="375650"/>
            <a:ext cx="8408100" cy="120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вещи и ситуации в немецких словосочетаниях
</a:t>
            </a:r>
            <a:endParaRPr lang="en-US" sz="3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8725" y="1440300"/>
            <a:ext cx="3654000" cy="29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форма окончания в множественном числе после этих слов — -en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теме урока
</a:t>
            </a:r>
            <a:endParaRPr lang="en-US" sz="5400" dirty="0"/>
          </a:p>
        </p:txBody>
      </p:sp>
      <p:sp>
        <p:nvSpPr>
          <p:cNvPr id="5" name="Text 1"/>
          <p:cNvSpPr txBox="1"/>
          <p:nvPr/>
        </p:nvSpPr>
        <p:spPr>
          <a:xfrm>
            <a:off x="5377188" y="1720900"/>
            <a:ext cx="3040200" cy="239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этой теме именно одна модель встречается чаще всего: прилагательное получает -en почти во всех множественных примерах и быстро становится привычным.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027" y="2013085"/>
            <a:ext cx="6060571" cy="239749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19352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показывает, что один и тот же прилагательный корень получает разные окончания в зависимости от определителя перед существительным.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ein-слов окончания часто короче, потому что часть грамматической информации уже выражена самим определителем.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 по теме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форм после ein-слов и после определённого артикля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77515" y="2082714"/>
            <a:ext cx="517045" cy="45959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3871" y="2057985"/>
            <a:ext cx="445422" cy="50905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92051" y="2105694"/>
            <a:ext cx="517045" cy="41363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925238" y="2105694"/>
            <a:ext cx="517045" cy="413636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789850" y="2057985"/>
            <a:ext cx="445422" cy="509053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2221606" y="2814638"/>
            <a:ext cx="1074396" cy="1652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5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и её
</a:t>
            </a:r>
            <a:pPr algn="l" indent="0" marL="0">
              <a:lnSpc>
                <a:spcPct val="100000"/>
              </a:lnSpc>
              <a:buNone/>
            </a:pPr>
            <a:r>
              <a:rPr lang="en-US" sz="8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sein и ihr часто встречаются в описаниях семьи, вещей и повседневных ситуаций. В сочетаниях с прилагательным они ведут себя как обычные определители перед существительным.
</a:t>
            </a:r>
            <a:endParaRPr lang="en-US" sz="1055" dirty="0"/>
          </a:p>
        </p:txBody>
      </p:sp>
      <p:sp>
        <p:nvSpPr>
          <p:cNvPr id="13" name="Text 1"/>
          <p:cNvSpPr txBox="1"/>
          <p:nvPr/>
        </p:nvSpPr>
        <p:spPr>
          <a:xfrm>
            <a:off x="384512" y="2814638"/>
            <a:ext cx="1074396" cy="1652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3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Мой и твой
</a:t>
            </a:r>
            <a:pPr algn="l" indent="0" marL="0">
              <a:lnSpc>
                <a:spcPct val="100000"/>
              </a:lnSpc>
              <a:buNone/>
            </a:pPr>
            <a:r>
              <a:rPr lang="en-US" sz="8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mein и dein указывают на принадлежность и помогают быстро понять, кому принадлежит предмет или человек. После них прилагательное склоняется по той же общей схеме, что и после ein-слов.
</a:t>
            </a:r>
            <a:endParaRPr lang="en-US" sz="1043" dirty="0"/>
          </a:p>
        </p:txBody>
      </p:sp>
      <p:sp>
        <p:nvSpPr>
          <p:cNvPr id="14" name="Text 2"/>
          <p:cNvSpPr txBox="1"/>
          <p:nvPr/>
        </p:nvSpPr>
        <p:spPr>
          <a:xfrm>
            <a:off x="4036142" y="2814638"/>
            <a:ext cx="1074396" cy="1652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9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Наше и ваше
</a:t>
            </a:r>
            <a:pPr algn="l" indent="0" marL="0">
              <a:lnSpc>
                <a:spcPct val="100000"/>
              </a:lnSpc>
              <a:buNone/>
            </a:pPr>
            <a:r>
              <a:rPr lang="en-US" sz="9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Unser и euer употребляются, когда речь идёт о группе людей, классе, семье или общей работе. После них особенно важно помнить о выборе правильного окончания прилагательного.
</a:t>
            </a:r>
            <a:endParaRPr lang="en-US" sz="1099" dirty="0"/>
          </a:p>
        </p:txBody>
      </p:sp>
      <p:sp>
        <p:nvSpPr>
          <p:cNvPr id="15" name="Text 3"/>
          <p:cNvSpPr txBox="1"/>
          <p:nvPr/>
        </p:nvSpPr>
        <p:spPr>
          <a:xfrm>
            <a:off x="5869330" y="2814638"/>
            <a:ext cx="1074396" cy="1652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4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Вежливое обращение
</a:t>
            </a:r>
            <a:pPr algn="l" indent="0" marL="0">
              <a:lnSpc>
                <a:spcPct val="100000"/>
              </a:lnSpc>
              <a:buNone/>
            </a:pPr>
            <a:r>
              <a:rPr lang="en-US" sz="90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Ihr используется при обращении на «Вы» и встречается в официальной, вежливой и школьной речи. Она тоже требует согласования прилагательного с существительным.
</a:t>
            </a:r>
            <a:endParaRPr lang="en-US" sz="1084" dirty="0"/>
          </a:p>
        </p:txBody>
      </p:sp>
      <p:sp>
        <p:nvSpPr>
          <p:cNvPr id="16" name="Text 4"/>
          <p:cNvSpPr txBox="1"/>
          <p:nvPr/>
        </p:nvSpPr>
        <p:spPr>
          <a:xfrm>
            <a:off x="7698130" y="2814638"/>
            <a:ext cx="1074396" cy="1652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3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примеры
</a:t>
            </a:r>
            <a:pPr algn="l" indent="0" marL="0">
              <a:lnSpc>
                <a:spcPct val="100000"/>
              </a:lnSpc>
              <a:buNone/>
            </a:pPr>
            <a:r>
              <a:rPr lang="en-US" sz="8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сочетания, как meine neue Mappe, eure freundlichen Lehrer и Ihre saubere Mappe, особенно полезны на уроке. Они связывают грамматику с понятными предметами и ситуациями.
</a:t>
            </a:r>
            <a:endParaRPr lang="en-US" sz="1043" dirty="0"/>
          </a:p>
        </p:txBody>
      </p:sp>
      <p:sp>
        <p:nvSpPr>
          <p:cNvPr id="17" name="Text 5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18" name="Text 6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Притяжательные местоимения и значение принадлежности
</a:t>
            </a:r>
            <a:endParaRPr lang="en-US" sz="3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719" y="1859009"/>
            <a:ext cx="6059187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склонении прилагательных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8590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помогает увидеть, где учащиеся чаще всего сбиваются при выборе окончания и формы определителя.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проблемными остаются Dativ, множественное число и мужской род в Akkusativ, поэтому эти случаи стоит повторять по образцам.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 теме, 2025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 определённым артиклем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369928" y="2726525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der, die, das прилагательное обычно получает более определённую форму: der kleine Hund, die kleine Katze, das kleine Haus. Здесь артикль уже ясно показывает род и падеж существительного.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571664" y="2726525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ein-слов часть грамматической информации распределяется иначе: ein guter Freund, eine gute Freundin, ein kleines Haus. Поэтому окончание прилагательного часто становится короче и проще для распознавания.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6688269" y="2726525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сравнение особенно полезно при проверке своих ответов. Если перед существительным стоит другой определитель, нужно заново определить род, число и падеж, а не опираться только на значение слова.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928" y="3035473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Ihr / Ihre пишется с заглавной буквы, когда речь идёт о вежливом обращении на «Вы». Она часто встречается в письмах, просьбах и школьном общении со взрослыми.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571664" y="3035473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смыслу эта форма показывает уважительное обращение и ведёт себя как притяжательное местоимение. Поэтому в словосочетаниях типа Ihr neuer Platz или Ihre freundliche Antwort прилагательное согласуется по обычным правилам темы.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6688269" y="3035473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важно не путать вежливое Ihr / Ihre с другими формами местоимений. Заглавная буква здесь помогает сразу понять, что обращение адресовано одному взрослому человеку или группе в официальной ситуации.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Вежливая форма Ihr / Ihre
</a:t>
            </a:r>
            <a:endParaRPr lang="en-US" sz="3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окончания по шагам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помогает выбрать форму без ошибок и опереться на уже известные образцы.
</a:t>
            </a:r>
            <a:endParaRPr lang="en-US" sz="3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027" y="2004172"/>
            <a:ext cx="6060571" cy="241531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Опорные образцы для запоминания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9352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модели помогают быстро вспомнить самые частые окончания и сравнить единственное и множественное число.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запомнить несколько опорных сочетаний, легче строить новые словосочетания по аналогии и не путать окончания.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 по теме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71475" y="925117"/>
            <a:ext cx="5486399" cy="287535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 урока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Окончание прилагательного после ein-слов и притяжательных местоимений зависит от рода, числа и падежа. Достаточно запомнить несколько образцов, чтобы уверенно строить правильные немецкие словосочетания.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2026-05-25T02:08:43Z</dcterms:created>
  <dcterms:modified xsi:type="dcterms:W3CDTF">2026-05-25T02:08:43Z</dcterms:modified>
</cp:coreProperties>
</file>