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9675" y="271314"/>
            <a:ext cx="8603700" cy="45959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3591125"/>
            <a:ext cx="44277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2154203"/>
            <a:ext cx="44277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Крупнейшее антиправительственное выступление XVIII века: причины, участники, этапы, поражение и последствия.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965700"/>
            <a:ext cx="54894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Крестьянская война 1773—1775 гг.: масштаб, причины и значение
</a:t>
            </a:r>
            <a:endParaRPr lang="en-US" sz="2643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8329" y="142875"/>
            <a:ext cx="4053193" cy="4900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1255775"/>
            <a:ext cx="4032000" cy="26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накануне восстания: обострение социальных и региональных противоречий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1760–1770-х усиливались крепостная зависимость, барщина, оброк, рекрутчина и налоговое давление. После русско-турецких войн нагрузка на население выросла. На Урале и в Поволжье росло недовольство, а слухи о «спасшемся» Петре III дали движению общего лидера.
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57900" y="17050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Ключевой причиной стало крепостное право: рост повинностей и произвол помещиков усиливали зависимость и вызывали массовое ожесточение. Усилилась и роль местной администрации в наказаниях и притеснениях.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причины Крестьянской войны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49033" y="2872072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 остро воспринимались ограничения казачьих прав. Усиление контроля над Яиком, запреты на привычное самоуправление и жесткие меры после выступлений 1772 года подорвали прежнее равновесие.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59830" y="40391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окраинах напрягали земельные конфликты и колонизация степных территорий. Государственное вмешательство в уклад народов Урала и Поволжья усиливало сопротивление и делало конфликт шире социального уровня.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5381" y="2708578"/>
            <a:ext cx="3287100" cy="134384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Социальный состав участников восстания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Восстание объединило людей разных сословий и народов, а не только крестьян.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Недовольство разных групп сложилось в общий антиправительственный вектор, поэтому движение стало межсословным и многонациональным.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8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данных из школьного курса истории и историографических обзоров по восстанию 1773—1775 гг.
</a:t>
            </a:r>
            <a:endParaRPr lang="en-US" sz="58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0958" y="4175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6900" y="2056147"/>
            <a:ext cx="4005900" cy="11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Казачья среда и происхождение образа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Емельян Пугачёв происходил из донского казачества и хорошо знал жизнь казачьей среды. В условиях, когда слухи быстро распространялись, он смог представить себя «законной властью» и привлечь сторонников.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266900" y="273325"/>
            <a:ext cx="4005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Емельян Пугачёв: человек и образ самозванца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266900" y="3491247"/>
            <a:ext cx="4005900" cy="11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«Пётр III» как политический миф и программа обещаний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объявил себя императором Петром III, опираясь на надежды, связанные с легендой о «чудесно спасшемся» царе. В обращениях обещались «вольность», облегчение повинностей, отмена поборов и наказание «злых помещиков».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575" y="1965212"/>
            <a:ext cx="8320800" cy="27704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75" y="513300"/>
            <a:ext cx="83208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разворачивалось восстание: основные этапы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417601" y="1291200"/>
            <a:ext cx="83208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ключевых поворотных моментов 1773—1775 гг.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818" y="1962925"/>
            <a:ext cx="3610563" cy="276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восстания: основные очаги движения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Центры восстания тяготели к пограничным зонам, где соседствовали казачьи поселения, крепости и заводские районы.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по путям связи объясняет, почему региональный кризис быстро перешёл от одного узла к другим.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8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Художественная схема по описанию основных центров восстания в учебных материалах и исторических обзорах; точные «веса» численно не приведены.
</a:t>
            </a:r>
            <a:endParaRPr lang="en-US" sz="58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0000" y="513300"/>
            <a:ext cx="8034600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Оренбургская осада и первые успехи повстанцев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297179" y="2049125"/>
            <a:ext cx="2128500" cy="101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1773 — начало зимней кампании
</a:t>
            </a:r>
            <a:pPr algn="l" indent="0" marL="0">
              <a:lnSpc>
                <a:spcPct val="100000"/>
              </a:lnSpc>
              <a:buNone/>
            </a:pPr>
            <a:r>
              <a:rPr lang="en-US" sz="8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Оренбург становится главным узлом сопротивления правительства. Пугачёвские отряды берут крепости и добывают оружие, боеприпасы и продовольствие, усиливая силы в первые месяцы.
</a:t>
            </a:r>
            <a:endParaRPr lang="en-US" sz="1146" dirty="0"/>
          </a:p>
        </p:txBody>
      </p:sp>
      <p:sp>
        <p:nvSpPr>
          <p:cNvPr id="9" name="Text 3"/>
          <p:cNvSpPr txBox="1"/>
          <p:nvPr/>
        </p:nvSpPr>
        <p:spPr>
          <a:xfrm>
            <a:off x="3531229" y="3279650"/>
            <a:ext cx="2128500" cy="101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 1773—1774 — осада продолжается
</a:t>
            </a:r>
            <a:pPr algn="l" indent="0" marL="0">
              <a:lnSpc>
                <a:spcPct val="100000"/>
              </a:lnSpc>
              <a:buNone/>
            </a:pPr>
            <a:r>
              <a:rPr lang="en-US" sz="12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Осада затягивается: повстанцы демонстрируют умение вести длительные боевые действия. Однако единый план управления и устойчивое снабжение не складываются.
</a:t>
            </a:r>
            <a:endParaRPr lang="en-US" sz="1217" dirty="0"/>
          </a:p>
        </p:txBody>
      </p:sp>
      <p:sp>
        <p:nvSpPr>
          <p:cNvPr id="10" name="Text 4"/>
          <p:cNvSpPr txBox="1"/>
          <p:nvPr/>
        </p:nvSpPr>
        <p:spPr>
          <a:xfrm>
            <a:off x="5761104" y="2049125"/>
            <a:ext cx="2128500" cy="101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зимы 1773—начало весны 1774
</a:t>
            </a:r>
            <a:pPr algn="l" indent="0" marL="0">
              <a:lnSpc>
                <a:spcPct val="100000"/>
              </a:lnSpc>
              <a:buNone/>
            </a:pPr>
            <a:r>
              <a:rPr lang="en-US" sz="12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Первичные успехи дают эффект, но ограниченность ресурсов мешает закрепить преимущество. Движение сталкивается с нарастающим противодействием регулярных сил.
</a:t>
            </a:r>
            <a:endParaRPr lang="en-US" sz="121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Взятие Казани и пределы успеха восстания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793100" y="3726475"/>
            <a:ext cx="2128500" cy="11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 1774 — вход в Казань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Повстанцы захватывают Казань, и это становится их высшей точкой. Сам факт угрозы крупному губернскому центру показывает размах движения.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573950" y="3726475"/>
            <a:ext cx="2128500" cy="11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 1774 — временный контроль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удаётся удерживать недолго: правительственные силы быстро подходят, а повстанческое управление оказывается слабее в организационном плане.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332400" y="3726475"/>
            <a:ext cx="2128500" cy="11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лета 1774 — нарастание неудач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Разрыв между военным успехом и административной устойчивостью становится критическим. Дальнейшие действия осложняются потерей управляемости и опоры на тыл.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91698" y="2070000"/>
            <a:ext cx="4193705" cy="2257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50" y="273325"/>
            <a:ext cx="86076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Повстанцы и правительственные войска: сравнение сил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66900" y="2278175"/>
            <a:ext cx="28722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почему государству удавалось вести кампанию системно, а повстанцам — труднее удерживать результат.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266900" y="3119650"/>
            <a:ext cx="28722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Решающим отличием стала управляемость: регулярные силы сохраняли снабжение и план действий, тогда как повстанцы чаще зависели от обстоятельств.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66900" y="4731750"/>
            <a:ext cx="28722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8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характеристик сторон конфликта в учебных и справочных исторических материалах о Крестьянской войне 1773—1775 гг.
</a:t>
            </a:r>
            <a:endParaRPr lang="en-US" sz="58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1750" y="1712975"/>
            <a:ext cx="1863900" cy="25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Башкирские отряды стали заметной частью восстания на Урале, а одним из известных руководителей был Салават Юлаев. Их действия показывали, что движение имело не только социальный, но и регионально-политический характер.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Башкирское участие и национальный вопрос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3773850" y="1715782"/>
            <a:ext cx="1863900" cy="25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башкир участие было связано с земельными конфликтами и ограничением кочевых и хозяйственных прав. Давление администрации и политика колонизации усиливали ощущение несправедливости и подталкивали к вооружённому сопротивлению.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005950" y="1712975"/>
            <a:ext cx="1863900" cy="25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восстание в ряде районов получило национально-освободительный оттенок: борьба шла за защиту привычного уклада жизни. Имперская власть воспринималась как сила, вмешивающаяся в традиционные порядки.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818" y="1962925"/>
            <a:ext cx="3610563" cy="276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восстания по годам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Пик 1774 года пришёлся на расширение действий до крупных городов и торговых центров, после чего единый фронт начал распадаться из‑за потерь и разъединения отрядов.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показывает: наибольший размах пришёлся на короткий период консолидации сил. При переходе инициативы к правительственным войскам движение резко утратило устойчивость.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8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Описательные сведения по ходу кампании; значения — условный индекс активности по годам (1773–1775), 1773–1775 гг.
</a:t>
            </a:r>
            <a:endParaRPr lang="en-US" sz="58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00" y="3063541"/>
            <a:ext cx="9144000" cy="20806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6900" y="273325"/>
            <a:ext cx="8610600" cy="119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Полководцы империи против Пугачёва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0050" y="1990993"/>
            <a:ext cx="40059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регулярной армии и управляемость действий
</a:t>
            </a:r>
            <a:pPr algn="l" indent="0" marL="0">
              <a:lnSpc>
                <a:spcPct val="100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 восстания действовали опытные командиры: П. И. Панин, А. В. Суворов, М. И. Михельсон и другие офицеры регулярной армии. Их преимущество заключалось в манёвренности, налаженном снабжении, артиллерийской поддержке и умении наносить удары по разрозненным отрядам.
</a:t>
            </a:r>
            <a:endParaRPr lang="en-US" sz="1169" dirty="0"/>
          </a:p>
        </p:txBody>
      </p:sp>
      <p:sp>
        <p:nvSpPr>
          <p:cNvPr id="7" name="Text 3"/>
          <p:cNvSpPr txBox="1"/>
          <p:nvPr/>
        </p:nvSpPr>
        <p:spPr>
          <a:xfrm>
            <a:off x="4842000" y="2004893"/>
            <a:ext cx="4005900" cy="8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Постепенное вытеснение повстанцев из крупных центров
</a:t>
            </a:r>
            <a:pPr algn="l" indent="0" marL="0">
              <a:lnSpc>
                <a:spcPct val="100000"/>
              </a:lnSpc>
              <a:buNone/>
            </a:pPr>
            <a:r>
              <a:rPr lang="en-US" sz="10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Правительство последовательно лишало повстанцев крупных опорных пунктов и перехватывало инициативу. В результате центр тяжести боевых действий смещался к южным и восточным окраинам, а стихийное движение постепенно теряло возможность удерживать территорию.
</a:t>
            </a:r>
            <a:endParaRPr lang="en-US" sz="108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57452" y="1808970"/>
            <a:ext cx="35112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текстах подчёркивались идеи справедливости и равенства перед «истинным царём», а также защита тех, кто пострадал от произвола власти. Формулировки звучали просто и были понятны людям, далёким от политики.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3300"/>
            <a:ext cx="8034600" cy="8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Программа Пугачёва и надежды участников восстания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737327" y="1793320"/>
            <a:ext cx="35112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Пугачёвские манифесты обещали освобождение крестьян от крепостной зависимости, а также отмену рекрутчины и части податей. Отдельным пунктом становилось возвращение казацких вольностей и наказание «злых помещиков».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737327" y="3409720"/>
            <a:ext cx="35112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этом программа оставалась противоречивой: после победы не предлагалась чёткая модель устройства государства. Поэтому надежды могли объединять участников на момент борьбы, но не давали ясного будущего управления.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575" y="1965212"/>
            <a:ext cx="8320800" cy="27704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75" y="513300"/>
            <a:ext cx="83208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распада повстанцев к финальной казни Пугачёва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417601" y="1291200"/>
            <a:ext cx="83208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 1774 — январь 1775: последовательность событий, завершающих открытый этап восстания.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5381" y="2667489"/>
            <a:ext cx="3287100" cy="142602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Потери и разрушения в районах восстания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обобщает последствия вооружённых действий: потери людей, повреждение оборонительных сооружений и разорение хозяйства. Разрушения затрагивали как сельское, так и городское производство и торговые связи.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Разрушения были не только военными: они ударили по экономике и связям между городами и рынками, усилив чувство у властей, что массовые выступления опасны системно.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8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сведения о последствиях кампании в регионах восстания (1773–1775), исторические описания без привязки к точным ведомственным цифрам.
</a:t>
            </a:r>
            <a:endParaRPr lang="en-US" sz="58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39750" y="2070575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подавления Екатерина II усилила контроль над окраинами и укрепила административные механизмы управления. Целью было быстрее выявлять угрозы и не допускать превращения региональных конфликтов в общую волну протеста.
</a:t>
            </a:r>
            <a:endParaRPr lang="en-US" sz="960" dirty="0"/>
          </a:p>
        </p:txBody>
      </p:sp>
      <p:sp>
        <p:nvSpPr>
          <p:cNvPr id="6" name="Text 1"/>
          <p:cNvSpPr txBox="1"/>
          <p:nvPr/>
        </p:nvSpPr>
        <p:spPr>
          <a:xfrm>
            <a:off x="266900" y="273325"/>
            <a:ext cx="85935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Политические последствия для Российской империи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39800" y="3391862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этом власть не решилась на отмену крепостного права, поскольку опиралась на дворянство как на опору социальной системы. Крепостнические отношения оставались основой хозяйственной и политической стабильности в представлении правительства.
</a:t>
            </a:r>
            <a:endParaRPr lang="en-US" sz="939" dirty="0"/>
          </a:p>
        </p:txBody>
      </p:sp>
      <p:sp>
        <p:nvSpPr>
          <p:cNvPr id="9" name="Text 4"/>
          <p:cNvSpPr txBox="1"/>
          <p:nvPr/>
        </p:nvSpPr>
        <p:spPr>
          <a:xfrm>
            <a:off x="5140800" y="2070562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Казачья политика стала более жёсткой: государство стремилось дисциплинировать пограничную службу и уменьшить риск автономных выступлений. Особое внимание уделялось военному порядку и надзору за ключевыми территориями.
</a:t>
            </a:r>
            <a:endParaRPr lang="en-US" sz="973" dirty="0"/>
          </a:p>
        </p:txBody>
      </p:sp>
      <p:sp>
        <p:nvSpPr>
          <p:cNvPr id="10" name="Text 5"/>
          <p:cNvSpPr txBox="1"/>
          <p:nvPr/>
        </p:nvSpPr>
        <p:spPr>
          <a:xfrm>
            <a:off x="5140800" y="3388000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целом война показала: империя сохраняет внутреннюю устойчивость, только последовательно наращивая контроль и репрессии. Социальное недовольство воспринималось не как локальная проблема, а как фактор риска для государства.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818" y="1962925"/>
            <a:ext cx="3610563" cy="276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восстание потерпело поражение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Ключевой пробел состоял в том, что повстанцы не выстроили устойчивую систему управления на контролируемых территориях и не смогли обеспечить длительный тыл.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сравнении факторов видно: решающей стала организационная разница с государством. Даже значительная поддержка населения не компенсировала управленческую и ресурсную слабость повстанцев.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8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Логическая схема причин по описанию хода событий; значения — условная оценка относительной роли факторов, без привязки к численным статистическим данным.
</a:t>
            </a:r>
            <a:endParaRPr lang="en-US" sz="58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900" y="2911410"/>
            <a:ext cx="2681400" cy="19665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31985" y="2898285"/>
            <a:ext cx="2681400" cy="196653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5979" y="2898289"/>
            <a:ext cx="2681400" cy="196653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6900" y="273325"/>
            <a:ext cx="8610600" cy="119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Крестьянской войне в истории и культуре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69000" y="1902294"/>
            <a:ext cx="2679000" cy="8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Историк Пугачёва: как спорят о смысле «народного протеста»
</a:t>
            </a:r>
            <a:pPr algn="l" indent="0" marL="0">
              <a:lnSpc>
                <a:spcPct val="100000"/>
              </a:lnSpc>
              <a:buNone/>
            </a:pPr>
            <a:r>
              <a:rPr lang="en-US" sz="8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уроках и в работах историков Пугачёв выходит за рамки одной биографии: его связывают с кризисом крепостнической системы и напряжением на окраинах. В таких текстах важно сравнивать разные источники и видеть, как менялось восприятие восстания со временем.
</a:t>
            </a:r>
            <a:endParaRPr lang="en-US" sz="887" dirty="0"/>
          </a:p>
        </p:txBody>
      </p:sp>
      <p:sp>
        <p:nvSpPr>
          <p:cNvPr id="10" name="Text 3"/>
          <p:cNvSpPr txBox="1"/>
          <p:nvPr/>
        </p:nvSpPr>
        <p:spPr>
          <a:xfrm>
            <a:off x="3233082" y="1902275"/>
            <a:ext cx="2679000" cy="8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Литературная сцена «власти и справедливости»: почему Пугачёв стал образом
</a:t>
            </a:r>
            <a:pPr algn="l" indent="0" marL="0">
              <a:lnSpc>
                <a:spcPct val="100000"/>
              </a:lnSpc>
              <a:buNone/>
            </a:pPr>
            <a:r>
              <a:rPr lang="en-US" sz="8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школьного курса до романов и поэм образ Пугачёва трактуется как символ борьбы за «истинную справедливость». Культурная память удерживает не только факты сражений, но и вопрос о границах государственной власти и цене социального угнетения.
</a:t>
            </a:r>
            <a:endParaRPr lang="en-US" sz="869" dirty="0"/>
          </a:p>
        </p:txBody>
      </p:sp>
      <p:sp>
        <p:nvSpPr>
          <p:cNvPr id="11" name="Text 4"/>
          <p:cNvSpPr txBox="1"/>
          <p:nvPr/>
        </p:nvSpPr>
        <p:spPr>
          <a:xfrm>
            <a:off x="6197075" y="1902281"/>
            <a:ext cx="2679000" cy="8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в деталях: карты, топонимы и семейные истории
</a:t>
            </a:r>
            <a:pPr algn="l" indent="0" marL="0">
              <a:lnSpc>
                <a:spcPct val="100000"/>
              </a:lnSpc>
              <a:buNone/>
            </a:pPr>
            <a:r>
              <a:rPr lang="en-US" sz="8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краях России воспоминания о восстании сохранялись в топонимах, рассказах старших поколений и локальных сюжетах. Такие повествования показывают, как локальный конфликт на окраине превращается в общую национальную тему — о несправедливости, власти и реакции общества.
</a:t>
            </a:r>
            <a:endParaRPr lang="en-US" sz="87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42000" y="1345900"/>
            <a:ext cx="4860000" cy="22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9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предупреждение, которое власть услышала слишком поздно
</a:t>
            </a:r>
            <a:pPr algn="ctr" indent="0" marL="0">
              <a:lnSpc>
                <a:spcPct val="100000"/>
              </a:lnSpc>
              <a:buNone/>
            </a:pPr>
            <a:r>
              <a:rPr lang="en-US" sz="1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Восстание выявило противоречия империи XVIII века: крепостное угнетение, недовольство казачества, напряжение на окраинах и слабую социальную стабильность. Оно не отменило систему, но стало предупреждением масштаба бедствия.
</a:t>
            </a:r>
            <a:endParaRPr lang="en-US" sz="296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2026-05-12T18:45:29Z</dcterms:created>
  <dcterms:modified xsi:type="dcterms:W3CDTF">2026-05-12T18:45:29Z</dcterms:modified>
</cp:coreProperties>
</file>