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Рассмотрим платные и бесплатные услуги в современной медицине.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ли платить за медицинскую помощь? Главные аспекты
</a:t>
            </a:r>
            <a:endParaRPr lang="en-US" sz="271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эволюция оплаты медицинской помощи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системы мира трансформировались от полностью бесплатных к смешанным моделям с господдержкой, страхованием и частными услугами. В России после СССР появились новые источники финансирования, что повлияло на качество и доступность лечения, особенно для молодёжи.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модели финансирования медицины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Государственная модель предполагает бесплатную медпомощь за счёт налогов; распространена в Великобритании и Швеции, обеспечивая равный доступ для всех.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Страховая модель включает обязательные и добровольные взносы, как в Германии и Франции, что повышает финансирование и расширяет спектр услуг.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Частная модель доминирует в США, где большинство услуг оплачивается напрямую или через добровольное страхование, обеспечивая гибкость, но ограничивая доступ менее обеспеченным.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систем здравоохранения в Европе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европейцев обслуживаются государственными системами, что отражает традицию государственного финансирования здравоохранения.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страховых и частных систем свидетельствует о смешанном характере здравоохранения, обеспечивающем разнообразие доступа.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ВОЗ, 2023
</a:t>
            </a:r>
            <a:endParaRPr lang="en-US" sz="7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Обязательное медицинское страхование (ОМС) в России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62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ОМС гарантирует бесплатный доступ к основным медицинским услугам на территории России по полису, поддерживая равенство в получении помощи.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45531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на ОМС формируются за счёт взносов работодателей, государства и граждан, обеспечивая финансирование системы здравоохранения.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40569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все медицинские направления покрываются ОМС: стоматология, косметология и некоторые диагностические процедуры остаются платными.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682583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ОМС служит фундаментом для базовой медпомощи, но пациенты часто выбирают дополнительные платные услуги для улучшения качества обслуживания.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743988"/>
            <a:ext cx="4873500" cy="19278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Бесплатные и платные медицинские услуги в РФ: сравнительная таблица
</a:t>
            </a:r>
            <a:endParaRPr lang="en-US" sz="2106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Перечень бесплатных услуг ограничен базовыми процедурами, тогда как ряд специализированных и комфортных услуг оплачиваются отдельно.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Перечень бесплатных услуг покрывает основы, однако расширение платных сервисов увеличивает финансовую нагрузку на население.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Минздрав РФ, 2023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популярности платных услуг в медицине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66870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Доступность и качество обслуживания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кадров и длинные очереди в государственных клиниках заставляют пациентов выбирать частные центры, где лечение доступно быстрее и с лучшим сервисом.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391272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Индивидуальный подход и инновации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Платные услуги предлагают новые технологии и возможность выбора врача, что привлекает желающих избежать бюрократии и получить персонализированное лечение.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платной медицины на общество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21192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Платные услуги способствуют внедрению современных технологий и повышению качества медицинского обслуживания.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212600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увеличение платных услуг усиливает социальное неравенство, ограничивая доступ для малообеспеченных слоёв населения.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1327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социально уязвимые категории получают менее качественное лечение и имеют ограничения в выборе медицинских процедур.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525" y="1283033"/>
            <a:ext cx="8625000" cy="19533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расходов на здравоохранение в России (2022)
</a:t>
            </a:r>
            <a:endParaRPr lang="en-US" sz="2379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распределение источников финансирования медицины и тенденции по увеличению личных расходов населения.
</a:t>
            </a:r>
            <a:endParaRPr lang="en-US" sz="1022" dirty="0"/>
          </a:p>
        </p:txBody>
      </p:sp>
      <p:sp>
        <p:nvSpPr>
          <p:cNvPr id="9" name="Text 3"/>
          <p:cNvSpPr txBox="1"/>
          <p:nvPr/>
        </p:nvSpPr>
        <p:spPr>
          <a:xfrm>
            <a:off x="4664735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личных расходов свидетельствует о расширении роли платных медицинских услуг и снижении доли госфинансирования.
</a:t>
            </a:r>
            <a:endParaRPr lang="en-US" sz="1022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Росстат, 2022
</a:t>
            </a:r>
            <a:endParaRPr lang="en-US" sz="7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600" y="988531"/>
            <a:ext cx="4742400" cy="18802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2991433"/>
            <a:ext cx="4742400" cy="18802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Великобритании и Германии в организации медицинского обслуживания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211200"/>
            <a:ext cx="3482400" cy="14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Всеобщий доступ в Великобритании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NHS предлагает бесплатные базовые медицинские услуги всем гражданам. Часть стоматологии и некоторые процедуры оплачиваются отдельно, что сохраняет баланс между доступностью и качеством.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3214101"/>
            <a:ext cx="3482400" cy="14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Страховая модель Германии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Германии действует обязательное медицинское страхование с высокими взносами. Пациенты оплачивают часть услуг дополнительно, а частные клиники дополняют и расширяют возможности выбора лечения.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Скрытые расходы и мифы о бесплатной медицинской помощи
</a:t>
            </a:r>
            <a:endParaRPr lang="en-US" sz="2106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125200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официально многие услуги считаются бесплатными, пациенты часто оплачивают рецептурные лекарства и медицинские изделия самостоятельно, что увеличивает общие затраты на лечение.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094124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Транспортировка больных в экстренных случаях зачастую сопровождается дополнительными расходами, которые не входят в государственные гарантии и ложатся на пациента или его родственников.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063049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Диагностические процедуры, не включённые в государственные программы, требуют отдельной оплаты, что ограничивает доступность полного спектра обследований для пациентов.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4031973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ошибочно считают, что госпитализация и лечение не требуют вложений, но на практике дополнительные затраты нередки и не всегда предусмотрены страхованием.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Достоинства и проблемы платной медицины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высокая стоимость услуг ограничивает доступность для людей с низким доходом и создаёт риск коммерциализации системы здравоохранения в ущерб социальной справедливости.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Платная медицина предлагает доступ к современным технологиям, сокращает очереди и обеспечивает индивидуальный подход с комфортными условиями лечения и диагностики для пациентов.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пациента и правовой регламент в России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Федеральное законодательство гарантирует бесплатную медицинскую помощь в рамках ОМС, особенно в экстренных и неотложных случаях, обеспечивая минимальные стандарты обслуживания.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185975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Пациенты имеют право жаловаться на нарушения своих прав, получая поддержку от государственных и негосударственных организаций, защищающих интересы граждан в сфере здравоохранения.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1911125" y="286420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случае конфликтов вопросы рассматриваются в суде, предусматриваются компенсации и меры по восстановлению нарушенных прав, что усиливает правовую защищённость пациента.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получения медицинской помощи пациентом
</a:t>
            </a:r>
            <a:endParaRPr lang="en-US" sz="2190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обращения пациента в медицинское учреждение и взаимодействие с системой здравоохранения
</a:t>
            </a:r>
            <a:endParaRPr lang="en-US" sz="11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704218"/>
            <a:ext cx="4205700" cy="21685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8345" y="2704218"/>
            <a:ext cx="4205700" cy="21685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Доступность медицинской помощи для студентов и молодёжи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728575" y="1211200"/>
            <a:ext cx="32886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сложности для студентов при обращении в медучреждения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молодые люди ограничены в финансовых средствах и зависят от государственных услуг по ОМС. Ограниченный бюджет часто не позволяет проходить дополнительные платные обследования для комплексной диагностики.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126925" y="1211200"/>
            <a:ext cx="32886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ограниченной доступности платных услуг на здоровье молодых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Низкая покупательная способность стипендиатов приводит к отсрочке или отказу от платных медицинских процедур, что негативно сказывается на своевременности выявления заболеваний и общем состоянии здоровья студентов.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платимые услуги среди молодёжи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62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Стоматологические процедуры входят в число наиболее востребованных платных услуг среди студентов и школьников из-за ограничений бесплатного обслуживания в государственных клиниках.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45531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Получение медицинских справок для занятий спортом и поступления в учебные заведения часто требует платного обслуживания в частных учреждениях, обеспечивающих быстрое оформление документов.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40569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Ультразвуковая диагностика является популярной платной услугой среди молодёжи благодаря удобству проведения и оперативному получению результатов.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682583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Комплексные анализы крови вне государственных программ выбирают для более детального обследования, что стимулирует развитие платного медицинского сектора у молодого поколения.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нововведения в системе медицинского страхования России
</a:t>
            </a:r>
            <a:endParaRPr lang="en-US" sz="2106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2021 год — Расширение перечня бесплатных операций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Перечень высокотехнологичных бесплатных операций увеличен, что повысило доступность сложных медицинских вмешательств для пациентов в государственных клиниках.
</a:t>
            </a:r>
            <a:endParaRPr lang="en-US" sz="994" dirty="0"/>
          </a:p>
        </p:txBody>
      </p:sp>
      <p:sp>
        <p:nvSpPr>
          <p:cNvPr id="12" name="Text 3"/>
          <p:cNvSpPr txBox="1"/>
          <p:nvPr/>
        </p:nvSpPr>
        <p:spPr>
          <a:xfrm>
            <a:off x="2227575" y="2793959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2022 год — Рост тарифов в системе ОМС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Тарифы на услуги в рамках обязательного медицинского страхования были пересмотрены и увеличены с целью улучшения качества и объёма предоставляемой медицинской помощи.
</a:t>
            </a:r>
            <a:endParaRPr lang="en-US" sz="994" dirty="0"/>
          </a:p>
        </p:txBody>
      </p:sp>
      <p:sp>
        <p:nvSpPr>
          <p:cNvPr id="13" name="Text 4"/>
          <p:cNvSpPr txBox="1"/>
          <p:nvPr/>
        </p:nvSpPr>
        <p:spPr>
          <a:xfrm>
            <a:off x="4185141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2023 год — Внедрение телемедицины и электронных рецептов
</a:t>
            </a:r>
            <a:pPr algn="l" indent="0" marL="0">
              <a:lnSpc>
                <a:spcPct val="115000"/>
              </a:lnSpc>
              <a:buNone/>
            </a:pPr>
            <a:r>
              <a:rPr lang="en-US" sz="6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 развиваются системы дистанционных консультаций и электронных рецептов, упрощающие доступ пациентов к услугам и снижая нагрузку на очные приёмы.
</a:t>
            </a:r>
            <a:endParaRPr lang="en-US" sz="979" dirty="0"/>
          </a:p>
        </p:txBody>
      </p:sp>
      <p:sp>
        <p:nvSpPr>
          <p:cNvPr id="14" name="Text 5"/>
          <p:cNvSpPr txBox="1"/>
          <p:nvPr/>
        </p:nvSpPr>
        <p:spPr>
          <a:xfrm>
            <a:off x="6142725" y="2793959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2024 год — Пилотные проекты по дистанционному мониторингу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Проводятся эксперименты с удалённым контролем состояния пациентов с хроническими заболеваниями, что позволяет повысить эффективность лечения и снизить госпитализации.
</a:t>
            </a:r>
            <a:endParaRPr lang="en-US" sz="99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расходов домохозяйств на медицинские услуги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Наблюдается устойчивый рост личных затрат на медицинскую помощь, что отражает расширение платных услуг и повышение требований к качеству здоровья.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доли расходов доказывает важность развития смешанных моделей финансирования для поддержки доступности и качества медицинских услуг.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Росстат, 2022
</a:t>
            </a:r>
            <a:endParaRPr lang="en-US" sz="7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550" y="1854617"/>
            <a:ext cx="198300" cy="1762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85225" y="1863430"/>
            <a:ext cx="198300" cy="158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98700" y="1845400"/>
            <a:ext cx="194700" cy="1947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справедливость и равенство в доступе к медицине
</a:t>
            </a:r>
            <a:endParaRPr lang="en-US" sz="2106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473550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малоимущих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адресных субсидий и программ поддержки позволяет снижать финансовое бремя на семьи с низким доходом, обеспечивая им доступ к необходимым медицинским услугам.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185225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Возрастающее значение квот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квот на платные услуги помогает гарантировать равенство в использовании ресурсов системы здравоохранения для социально уязвимых групп населения.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5896900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госгарантий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Обсуждаются меры по увеличению объёма бесплатных и льготных медицинских услуг для улучшения социальной справедливости и снижения барьеров доступа.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75" y="3266883"/>
            <a:ext cx="9144000" cy="18752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29350" y="1447161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Платная и бесплатная медицина: путь развития здравоохранения
</a:t>
            </a:r>
            <a:endParaRPr lang="en-US" sz="2912" dirty="0"/>
          </a:p>
        </p:txBody>
      </p:sp>
      <p:sp>
        <p:nvSpPr>
          <p:cNvPr id="7" name="Text 1"/>
          <p:cNvSpPr txBox="1"/>
          <p:nvPr/>
        </p:nvSpPr>
        <p:spPr>
          <a:xfrm>
            <a:off x="2871525" y="2413475"/>
            <a:ext cx="3401100" cy="74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Совмещение бесплатных программ с платными услугами становится современной нормой, обеспечивающей баланс между доступностью и качеством медицинской помощи в условиях ограниченных ресурсов.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2026-05-07T20:26:50Z</dcterms:created>
  <dcterms:modified xsi:type="dcterms:W3CDTF">2026-05-07T20:26:50Z</dcterms:modified>
</cp:coreProperties>
</file>