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64175" y="529650"/>
            <a:ext cx="7719600" cy="4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к теме: Как мы воспринимаем и обсуждаем эмоции на английском языке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Изучим, как выражать и понимать эмоции на английском через личный опыт и культуру.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76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300" y="4716675"/>
            <a:ext cx="449700" cy="2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69400" y="714000"/>
            <a:ext cx="3917700" cy="3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обсуждение эмоций важно для старшеклассников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Эмоциональные вызовы в учебе требуют словаря и навыков для самовыражения на английском, что улучшает коммуникацию и помогает формировать эмпатию в международной среде.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4911" y="1845684"/>
            <a:ext cx="375778" cy="38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761" y="1845684"/>
            <a:ext cx="375778" cy="38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4399" y="3532819"/>
            <a:ext cx="376800" cy="3768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78300" y="622900"/>
            <a:ext cx="77874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эмоции по классификации Экмана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608254" y="4715454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24385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Happiness (Счастье)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72962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Чувство радости и удовлетворения, важное для мотивации и позитивного восприятия учёбы и общения.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47270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Sadness (Грусть)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495847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Отражает переживания неудач или разочарований, влияя на эмоциональное состояние и взаимодействия со сверстниками.
</a:t>
            </a:r>
            <a:endParaRPr lang="en-US" sz="1200" dirty="0"/>
          </a:p>
        </p:txBody>
      </p:sp>
      <p:sp>
        <p:nvSpPr>
          <p:cNvPr id="12" name="Text 6"/>
          <p:cNvSpPr txBox="1"/>
          <p:nvPr/>
        </p:nvSpPr>
        <p:spPr>
          <a:xfrm>
            <a:off x="1243850" y="3527150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Fear (Страх)
</a:t>
            </a:r>
            <a:endParaRPr lang="en-US" sz="1400" dirty="0"/>
          </a:p>
        </p:txBody>
      </p:sp>
      <p:sp>
        <p:nvSpPr>
          <p:cNvPr id="13" name="Text 7"/>
          <p:cNvSpPr txBox="1"/>
          <p:nvPr/>
        </p:nvSpPr>
        <p:spPr>
          <a:xfrm>
            <a:off x="729625" y="4064220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Реакция на стрессовые обстоятельства, например экзамены, которая может стимулировать подготовку или вызывать блокировки.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0000" y="1087979"/>
            <a:ext cx="2250000" cy="20148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56775" y="1087870"/>
            <a:ext cx="2252700" cy="2015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6775" y="1087979"/>
            <a:ext cx="2250000" cy="201489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757219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excited, nervous и proud помогают подросткам точно описывать свои эмоции в учебных ситуациях и личной жизни.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757220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волнения до гордости: словарь чувств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456772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вроде «I feel proud after exams» и «I was nervous before the test» облегчают понимание и выражение чувств на уроках и в дружеском общении.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456772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употребления простых фраз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136769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слов для описания disappointment, anxiety и joy способствует развитию эмоционального интеллекта и правильному восприятию своих переживаний.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6136770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эмоциональной лексики для самовыражения
</a:t>
            </a:r>
            <a:endParaRPr lang="en-US" sz="1219" dirty="0"/>
          </a:p>
        </p:txBody>
      </p:sp>
      <p:sp>
        <p:nvSpPr>
          <p:cNvPr id="14" name="Text 7"/>
          <p:cNvSpPr txBox="1"/>
          <p:nvPr/>
        </p:nvSpPr>
        <p:spPr>
          <a:xfrm>
            <a:off x="747875" y="41952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эмоциональные термины в английском языке
</a:t>
            </a:r>
            <a:endParaRPr lang="en-US" sz="225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эмоций среди старшеклассников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демонстрируют преобладание положительных и отрицательных чувств в повседневной жизни учащихся.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учеников испытывает радость и стресс; эмоциональное состояние требует внимания в образовательном процессе.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Опрос 10-х классов московских школ, ноябрь 2023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6900" y="437934"/>
            <a:ext cx="82302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влияющие на эмоциональное состояние старшеклассников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086798" y="403779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качества и умение балансировать между учёбой и отдыхом существенно влияют на настроение и самочувствие.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253550" y="318873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Взаимоотношения с одноклассниками и поддержка в коллективе важны для эмоциональной стабильности.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20108" y="2391279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Ожидания родителей могут усиливать тревогу, влияя на самооценку и мотивацию подростков.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593748" y="1593820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нагрузка и подготовка к ЕГЭ создают устойчивое давление, вызывая напряжение и стресс.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33900" y="952984"/>
            <a:ext cx="3059400" cy="27845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25400" y="952984"/>
            <a:ext cx="3059400" cy="278453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84700" y="952984"/>
            <a:ext cx="3059400" cy="278453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46775" y="4183878"/>
            <a:ext cx="2250000" cy="4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 экзаменам и публичные выступления вызывают смешанные чувства тревоги, волнения и гордости у подростков.
</a:t>
            </a:r>
            <a:endParaRPr lang="en-US" sz="964" dirty="0"/>
          </a:p>
        </p:txBody>
      </p:sp>
      <p:sp>
        <p:nvSpPr>
          <p:cNvPr id="9" name="Text 2"/>
          <p:cNvSpPr txBox="1"/>
          <p:nvPr/>
        </p:nvSpPr>
        <p:spPr>
          <a:xfrm>
            <a:off x="346775" y="3843225"/>
            <a:ext cx="2250000" cy="30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Экзамены и выступления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406075" y="4183878"/>
            <a:ext cx="2250000" cy="4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с друзьями или поддержка в трудной ситуации влияют на эмоциональное состояние и социальную адаптацию учащихся.
</a:t>
            </a:r>
            <a:endParaRPr lang="en-US" sz="964" dirty="0"/>
          </a:p>
        </p:txBody>
      </p:sp>
      <p:sp>
        <p:nvSpPr>
          <p:cNvPr id="11" name="Text 4"/>
          <p:cNvSpPr txBox="1"/>
          <p:nvPr/>
        </p:nvSpPr>
        <p:spPr>
          <a:xfrm>
            <a:off x="3406075" y="3843225"/>
            <a:ext cx="2250000" cy="30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Конфликты и дружба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465375" y="4183878"/>
            <a:ext cx="2250000" cy="4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соревнованиях и первые романтические переживания сопровождаются интенсивными эмоциями, от восторга до разочарования.
</a:t>
            </a:r>
            <a:endParaRPr lang="en-US" sz="906" dirty="0"/>
          </a:p>
        </p:txBody>
      </p:sp>
      <p:sp>
        <p:nvSpPr>
          <p:cNvPr id="13" name="Text 6"/>
          <p:cNvSpPr txBox="1"/>
          <p:nvPr/>
        </p:nvSpPr>
        <p:spPr>
          <a:xfrm>
            <a:off x="6465375" y="3843225"/>
            <a:ext cx="2250000" cy="30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и первые свидания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747875" y="29307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Ситуации, вызывающие сильные эмоции у школьников
</a:t>
            </a:r>
            <a:endParaRPr lang="en-US" sz="2253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91100" y="1660332"/>
            <a:ext cx="4332300" cy="238913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эмоций и их причины в школе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наиболее распространённые эмоции, их частоту и ключевые факторы, вызывающие эти чувства у старшеклассников.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 и тревога — самые частые эмоции, связанные с учебными успехами и стрессом.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опрос 2022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82650" y="432868"/>
            <a:ext cx="77787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школьной среды и одноклассников на чувства
</a:t>
            </a:r>
            <a:endParaRPr lang="en-US" sz="2253" dirty="0"/>
          </a:p>
        </p:txBody>
      </p:sp>
      <p:sp>
        <p:nvSpPr>
          <p:cNvPr id="5" name="Text 1"/>
          <p:cNvSpPr txBox="1"/>
          <p:nvPr/>
        </p:nvSpPr>
        <p:spPr>
          <a:xfrm>
            <a:off x="1147775" y="1444300"/>
            <a:ext cx="70812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друзей и учителей способствует укреплению самооценки и снижению стресса у учащихся.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1147775" y="3111375"/>
            <a:ext cx="30453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участие в коллективных мероприятиях развивает чувство принадлежности и уверенности в себе.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5151700" y="3111375"/>
            <a:ext cx="30057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Изоляция и буллинг повышают тревожность, ухудшая мотивацию и общее эмоциональное состояние.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08250" y="4716675"/>
            <a:ext cx="449700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2800" y="372051"/>
            <a:ext cx="7807800" cy="8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социальных сетей на эмоциональное состояние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932600" y="1461700"/>
            <a:ext cx="33738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 другими в Instagram и VK часто вызывает чувство неуверенности и зависти.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061000" y="1461700"/>
            <a:ext cx="33738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Положительные отзывы и лайки стимулируют радость и поддерживают эмоциональный баланс.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932600" y="3250050"/>
            <a:ext cx="33738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Время, проведённое онлайн, увеличивает эмоциональную нагрузку, требуя сознательного подхода к коммуникациям.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223300" y="4629775"/>
            <a:ext cx="449700" cy="2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5061000" y="3247450"/>
            <a:ext cx="33738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Негативные комментарии приводят к раздражению, тревоге и снижению самооценки.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структура высказывания о чувствах на английском языке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и понятная схема для последовательного выражения эмоций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747875" y="29307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открытого обсуждения своих чувств в классе
</a:t>
            </a:r>
            <a:endParaRPr lang="en-US" sz="2250" dirty="0"/>
          </a:p>
        </p:txBody>
      </p:sp>
      <p:sp>
        <p:nvSpPr>
          <p:cNvPr id="6" name="Text 2"/>
          <p:cNvSpPr txBox="1"/>
          <p:nvPr/>
        </p:nvSpPr>
        <p:spPr>
          <a:xfrm>
            <a:off x="1294750" y="1319625"/>
            <a:ext cx="5112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Открытые разговоры на английском помогают развить эмпатию, благодаря чему учащиеся лучше понимают эмоции друг друга и улучшают взаимоотношения внутри коллектива.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294750" y="2398642"/>
            <a:ext cx="5112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общение о чувствах способствует совершенствованию коммуникативных навыков, облегчая способность ясно и грамотно выражать свои мысли и переживания.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1294750" y="3604425"/>
            <a:ext cx="5112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Выступления и обсуждения без психологического барьера формируют атмосферу доверия и поддержки, что повышает общий уровень вовлечённости в учебный процесс.
</a:t>
            </a:r>
            <a:endParaRPr lang="en-US" sz="1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78300" y="528025"/>
            <a:ext cx="7787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различия в выражении эмоций на английском языке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608250" y="4715451"/>
            <a:ext cx="449700" cy="2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90183" y="1890275"/>
            <a:ext cx="2198700" cy="18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англоязычных странах принято открыто обсуждать свои чувства, задавая вопросы типа «How do you feel about...?», что стимулирует эмоциональный обмен между собеседниками.
</a:t>
            </a:r>
            <a:endParaRPr lang="en-US" sz="1300" dirty="0"/>
          </a:p>
        </p:txBody>
      </p:sp>
      <p:sp>
        <p:nvSpPr>
          <p:cNvPr id="6" name="Text 3"/>
          <p:cNvSpPr txBox="1"/>
          <p:nvPr/>
        </p:nvSpPr>
        <p:spPr>
          <a:xfrm>
            <a:off x="3472650" y="1890275"/>
            <a:ext cx="2198700" cy="18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Британская культура характеризуется большей сдержанностью в выражении эмоций, предпочитая сохранять дистанцию и избегать чрезмерной откровенности в повседневности.
</a:t>
            </a:r>
            <a:endParaRPr lang="en-US" sz="1300" dirty="0"/>
          </a:p>
        </p:txBody>
      </p:sp>
      <p:sp>
        <p:nvSpPr>
          <p:cNvPr id="7" name="Text 4"/>
          <p:cNvSpPr txBox="1"/>
          <p:nvPr/>
        </p:nvSpPr>
        <p:spPr>
          <a:xfrm>
            <a:off x="6055125" y="1890275"/>
            <a:ext cx="2198700" cy="18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Американская культура отличается более открытым и прямым подходом к выражению чувств, способствуя свободному проявлению личных переживаний и эмоций.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5087" y="1087645"/>
            <a:ext cx="3718800" cy="20155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0087" y="1087645"/>
            <a:ext cx="3718800" cy="20155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75088" y="3780575"/>
            <a:ext cx="3718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позволяют подросткам глубже осмыслить свои переживания и передать их через образный язык. Это помогает структурировать внутренние эмоции и делиться ими с окружающими более выразительно.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75089" y="3241225"/>
            <a:ext cx="37188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как зеркало эмоционального состояния подростков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850112" y="3780575"/>
            <a:ext cx="3718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Исполнение песен и написание эссе стимулируют творческое отношение к эмоциям, давая возможность артикулировать сложные чувства и развивать навыки анализа личного опыта на английском языке.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50114" y="3241225"/>
            <a:ext cx="37188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 эссе: инструменты самовыражения в изучении английского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747875" y="41952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Творчество как способ выражения чувств на английском языке
</a:t>
            </a:r>
            <a:endParaRPr lang="en-US" sz="225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0700" y="1721775"/>
            <a:ext cx="4332300" cy="2045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4263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конструкций для выражения эмоций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78175" y="1173375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типичные фразы, ситуации их употребления и контексты, отражающие нюансы эмоциональных состояний и усиления чувств.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конструкций способствует точному передаче эмоционального оттенка, помогает подчеркнуть уровень интенсивности переживаний.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00700" y="4468300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учебников английского языка для средней школы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8608250" y="4716675"/>
            <a:ext cx="449700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82650" y="432868"/>
            <a:ext cx="77787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Психологические последствия подавления эмоций у подростков
</a:t>
            </a:r>
            <a:endParaRPr lang="en-US" sz="2253" dirty="0"/>
          </a:p>
        </p:txBody>
      </p:sp>
      <p:sp>
        <p:nvSpPr>
          <p:cNvPr id="5" name="Text 1"/>
          <p:cNvSpPr txBox="1"/>
          <p:nvPr/>
        </p:nvSpPr>
        <p:spPr>
          <a:xfrm>
            <a:off x="1147775" y="1444300"/>
            <a:ext cx="70812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Игнорирование и скрытие своих чувств ведёт к накоплению внутреннего напряжения, вызывая рост стресса и чувство эмоционального истощения.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1147775" y="3111375"/>
            <a:ext cx="30453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подавление эмоций снижает мотивацию и концентрацию, что негативно сказывается на учебной активности и общем самочувствии подростков.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5151700" y="3111375"/>
            <a:ext cx="30057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Длительное эмоциональное подавление увеличивает риски возникновения тревожных и депрессивных состояний, требующих внимания и поддержки со стороны взрослых.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08250" y="4716675"/>
            <a:ext cx="449700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33900" y="953135"/>
            <a:ext cx="4605900" cy="27842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25" y="953135"/>
            <a:ext cx="4605900" cy="27842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39225" y="4281250"/>
            <a:ext cx="338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подростки неправильно употребляют слова excited и nervous, смешивая позитивное волнение с тревогой. Такое смешение затрудняет точное выражение переживаний и может привести к недопониманию.
</a:t>
            </a:r>
            <a:endParaRPr lang="en-US" sz="791" dirty="0"/>
          </a:p>
        </p:txBody>
      </p:sp>
      <p:sp>
        <p:nvSpPr>
          <p:cNvPr id="8" name="Text 2"/>
          <p:cNvSpPr txBox="1"/>
          <p:nvPr/>
        </p:nvSpPr>
        <p:spPr>
          <a:xfrm>
            <a:off x="539226" y="3851025"/>
            <a:ext cx="338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между excited и nervous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145150" y="4281250"/>
            <a:ext cx="338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перевод фразы «я чувствую себя плохо» как I feel bad часто используется вместо более точных upset или unwell. Это снижает ясность сообщения и влияет на адекватность выражения чувств.
</a:t>
            </a:r>
            <a:endParaRPr lang="en-US" sz="833" dirty="0"/>
          </a:p>
        </p:txBody>
      </p:sp>
      <p:sp>
        <p:nvSpPr>
          <p:cNvPr id="10" name="Text 4"/>
          <p:cNvSpPr txBox="1"/>
          <p:nvPr/>
        </p:nvSpPr>
        <p:spPr>
          <a:xfrm>
            <a:off x="5145151" y="3851025"/>
            <a:ext cx="338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Буквальный перевод выражений с русского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747875" y="29307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Распространённые ошибки при выражении эмоций на английском языке
</a:t>
            </a:r>
            <a:endParaRPr lang="en-US" sz="225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открытости эмоций на уровень удовлетворённости жизнью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Подростки, обсуждающие чувства открыто, чаще оценивают свою жизнь положительно, что подчёркивает важность эмоционального обмена в социальной и учебной среде.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Открытость в эмоциональных разговорах коррелирует с высоким уровнем жизненного удовлетворения и снижает психологическое напряжение.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анкетирование, 2023 год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6900" y="437934"/>
            <a:ext cx="82302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Рекомендации для эффективного обсуждения чувств на английском языке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086798" y="403779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тематических фильмов и песен помогает воспринимать и понимать нюансы эмоциональной лексики в естественном контексте.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253550" y="318873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Ведение дневника на английском языке способствует осмыслению и артикуляции личных эмоциональных переживаний.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20108" y="2391279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через ролевые игры развивает уверенность и умение адаптировать высказывания под разные коммуникативные ситуации.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593748" y="1593820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расширение словарного запаса по теме эмоций помогает точнее и разнообразнее выражать внутренние ощущения в речи.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72450" y="1461225"/>
            <a:ext cx="7726500" cy="26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Навыки разговора о чувствах как ключ к успеху и гармонии
</a:t>
            </a:r>
            <a:pPr algn="l" indent="0" marL="0">
              <a:lnSpc>
                <a:spcPct val="100000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обсуждать эмоции на английском способствует развитию эмоционального интеллекта, укрепляет социальные связи и помогает старшеклассникам достигать личных и учебных целей.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2026-05-07T20:30:20Z</dcterms:created>
  <dcterms:modified xsi:type="dcterms:W3CDTF">2026-05-07T20:30:20Z</dcterms:modified>
</cp:coreProperties>
</file>