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00" y="75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81850" y="977900"/>
            <a:ext cx="6658200" cy="21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территории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меняется — вместе с ней меняются право, безопасность и судьбы людей.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981849" y="200900"/>
            <a:ext cx="35601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71750" y="1314"/>
            <a:ext cx="6572100" cy="51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376" y="953250"/>
            <a:ext cx="3389700" cy="32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территория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государства включает сушу, воды, недра и воздушное пространство. Именно границы определяют, где действует власть государства, какие законы применяются и как распределяются ресурсы.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0200" y="171450"/>
            <a:ext cx="8283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изменением территории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30200" y="1447350"/>
            <a:ext cx="3822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может увеличить контролируемую территорию по договору, когда стороны согласуют новую линию границы и фиксируют её в официальных документах.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30200" y="2687825"/>
            <a:ext cx="3822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возможно через объединение государств или присоединение отдельных земель, если появляется единая политическая власть и новый правовой режим.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90900" y="1447350"/>
            <a:ext cx="3822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и 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границы меняются через обмен участками или решение международного органа, если спор удаётся перевести в правовую плоскость.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90900" y="2687825"/>
            <a:ext cx="3822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оценка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знает и мирные, и насильственные случаи расширения, но с точки зрения права они оцениваются по-разному.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8700" y="161425"/>
            <a:ext cx="8001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понятия: суверенитет и юрисдикция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1750" y="1119825"/>
            <a:ext cx="74787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Суверенитет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Суверенитет означает высшую власть государства внутри своих границ: оно само определяет правила, защищает порядок и отвечает за управление территорией.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71750" y="2307740"/>
            <a:ext cx="74787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на карте и на 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Делимитация — это нанесение линии границы на карту, а демаркация — её обозначение на местности с помощью знаков и ориентиров.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71750" y="3495665"/>
            <a:ext cx="74787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закона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Юрисдикция показывает, какие законы действуют на территории и какие органы могут их применять к людям, имуществу и ресурсам.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7" y="0"/>
            <a:ext cx="426950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3675" y="171450"/>
            <a:ext cx="52194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как карта, контроль и право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81217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974900" y="1266573"/>
            <a:ext cx="4808273" cy="935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линия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на карте показывает, где заканчивается одна власть и начинается другая, но сама по себе она ещё не решает, кто реально контролирует участок.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974900" y="2361523"/>
            <a:ext cx="4808273" cy="935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 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местности важны пункты пропуска, дороги, посты и присутствие сил контроля: именно они превращают границу в действующий режим.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74900" y="3456473"/>
            <a:ext cx="4808273" cy="935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спора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земли могут быть ценны из-за населения, воды, порта или месторождений, поэтому спор о границе часто выходит за рамки географии.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6075" y="2890035"/>
            <a:ext cx="4522200" cy="180223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2000" y="128125"/>
            <a:ext cx="8017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изменения территории
</a:t>
            </a:r>
            <a:endParaRPr lang="en-US" sz="2921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057325" y="2750075"/>
            <a:ext cx="28017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способы изменения территории различаются по степени согласия, правовой устойчивости и риску конфликта.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согласия и правовой процедуры, тем меньше риск эскалации и тем устойчивее итоговое решение.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международному праву и историческим примерам
</a:t>
            </a:r>
            <a:endParaRPr lang="en-US" sz="117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575" y="100075"/>
            <a:ext cx="8001600" cy="5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Аннексия и законное присоединение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373550" y="1047059"/>
            <a:ext cx="74787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Одностороннее присоединение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Аннексия происходит без согласия другой стороны и поэтому в современном международном праве рассматривается как крайне спорный и недопустимый путь.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373550" y="2433859"/>
            <a:ext cx="74787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Законное присоединение оформляется договором или через объединение государств, когда изменение границы признают обе стороны и закрепляют юридически.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3550" y="3820659"/>
            <a:ext cx="74787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Критерий законности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оценки зависит не только от факта контроля, но и от того, был ли соблюдён принцип добровольности и международные нормы.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26750" y="171450"/>
            <a:ext cx="8597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и завоевания в истории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древности расширение держав часто шло через завоевания: победитель получал земли, дань и контроль над населением.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Средние века войны за территории сочетались с династическими правами, религиозными мотивами и борьбой за торговые пути.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эпоха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Новое время европейские державы строили империи, захватывая колонии, порты и морские коммуникации по всему миру.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 веке цена завоеваний стала особенно очевидной: мировые войны, разрушения, перемещения людей и долгие споры о границах.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56" y="1155650"/>
            <a:ext cx="25987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4056" y="1155650"/>
            <a:ext cx="259875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19456" y="1155650"/>
            <a:ext cx="259875" cy="29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26750" y="171450"/>
            <a:ext cx="8597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Династические союзы и колониальная экспансия
</a:t>
            </a:r>
            <a:endParaRPr lang="en-US" sz="2725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557225"/>
            <a:ext cx="2429400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Династические союзы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Браки и наследование престолов могли объединять владения под одной династией без немедленного вооружённого конфликта. Так возникали сложные союзы земель, которые позже превращались в единые государства.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39050" y="1557225"/>
            <a:ext cx="2429400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Колониальное 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подчинялись метрополиям через гарнизоны, администрацию и торговые ограничения. Формально это расширяло власть государства далеко за пределы его исходной территории.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394450" y="1557225"/>
            <a:ext cx="2429400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Экспансия редко ограничивалась силой оружия: важную роль играли торговые монополии, контроль портов и доступ к сырью, который усиливал зависимость подчинённых территорий.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617393" y="1406774"/>
            <a:ext cx="3909219" cy="23299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территориальной экспансии обычно повторялись: ресурсы, безопасность, торговля и престиж.
</a:t>
            </a:r>
            <a:endParaRPr lang="en-US" sz="4168" dirty="0"/>
          </a:p>
        </p:txBody>
      </p:sp>
      <p:sp>
        <p:nvSpPr>
          <p:cNvPr id="5" name="Text 2"/>
          <p:cNvSpPr txBox="1"/>
          <p:nvPr/>
        </p:nvSpPr>
        <p:spPr>
          <a:xfrm>
            <a:off x="425350" y="4378000"/>
            <a:ext cx="66108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 расширение территории чаще всего объяснялось не одной, а несколькими причинами одновременно.
</a:t>
            </a:r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обобщения по истории государств и международных отношений
</a:t>
            </a:r>
            <a:endParaRPr lang="en-US" sz="111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505" y="173575"/>
            <a:ext cx="7769141" cy="3218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99700" y="4595175"/>
            <a:ext cx="71787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мирного изменения границ: от переговоров к юридическому оформлению и закреплению на местности.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004100" y="3507525"/>
            <a:ext cx="77742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переговоров к новой границе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617393" y="1406774"/>
            <a:ext cx="3909219" cy="23299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стороны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как минимум для договора, который делает обмен юридически действительным.
</a:t>
            </a:r>
            <a:endParaRPr lang="en-US" sz="4168" dirty="0"/>
          </a:p>
        </p:txBody>
      </p:sp>
      <p:sp>
        <p:nvSpPr>
          <p:cNvPr id="5" name="Text 2"/>
          <p:cNvSpPr txBox="1"/>
          <p:nvPr/>
        </p:nvSpPr>
        <p:spPr>
          <a:xfrm>
            <a:off x="425350" y="4378000"/>
            <a:ext cx="66108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Межгосударственный обмен земли обычно оформляют как взаимную уступку, а не как одностороннее решение.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норма договорного права: соглашение заключается между двумя или более государствами.
</a:t>
            </a:r>
            <a:endParaRPr lang="en-US" sz="109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617393" y="1406774"/>
            <a:ext cx="3909219" cy="23299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механизма — суд, арбитраж и комиссия по разграничению — помогают избежать эскалации.
</a:t>
            </a:r>
            <a:endParaRPr lang="en-US" sz="4168" dirty="0"/>
          </a:p>
        </p:txBody>
      </p:sp>
      <p:sp>
        <p:nvSpPr>
          <p:cNvPr id="5" name="Text 2"/>
          <p:cNvSpPr txBox="1"/>
          <p:nvPr/>
        </p:nvSpPr>
        <p:spPr>
          <a:xfrm>
            <a:off x="425350" y="4378000"/>
            <a:ext cx="66108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Правовой спор переводят в процедуру, когда стороны доверяют не силе, а разбирательству.
</a:t>
            </a:r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практики Международного Суда ООН, международного арбитража и комиссий по делимитации границ.
</a:t>
            </a:r>
            <a:endParaRPr lang="en-US" sz="111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800" y="220865"/>
            <a:ext cx="3230700" cy="12493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5800" y="1583226"/>
            <a:ext cx="3230700" cy="12493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5800" y="2945571"/>
            <a:ext cx="3230700" cy="124937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600792" y="4556582"/>
            <a:ext cx="7221000" cy="43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жизнь людей после смены границы
</a:t>
            </a:r>
            <a:endParaRPr lang="en-US" sz="2285" dirty="0"/>
          </a:p>
        </p:txBody>
      </p:sp>
      <p:sp>
        <p:nvSpPr>
          <p:cNvPr id="7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307100" y="406441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граница проходит по улице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Пограничная деревня просыпается рано: у одних жителей меняется адрес в паспорте, у других — школьная программа и язык документов. Самым трудным становится переходный период, когда старые правила уже не действуют, а новые еще не заработали.
</a:t>
            </a:r>
            <a:endParaRPr lang="en-US" sz="1161" dirty="0"/>
          </a:p>
        </p:txBody>
      </p:sp>
      <p:sp>
        <p:nvSpPr>
          <p:cNvPr id="9" name="Text 3"/>
          <p:cNvSpPr txBox="1"/>
          <p:nvPr/>
        </p:nvSpPr>
        <p:spPr>
          <a:xfrm>
            <a:off x="4307100" y="1768802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нужно заново доказать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хранит документы в отдельной папке: свидетельства на дом, справки, договоры аренды и старые квитанции. После смены юрисдикции именно бумаги решают, удастся ли подтвердить собственность, получить пенсию и не потерять доступ к услугам.
</a:t>
            </a:r>
            <a:endParaRPr lang="en-US" sz="1161" dirty="0"/>
          </a:p>
        </p:txBody>
      </p:sp>
      <p:sp>
        <p:nvSpPr>
          <p:cNvPr id="10" name="Text 4"/>
          <p:cNvSpPr txBox="1"/>
          <p:nvPr/>
        </p:nvSpPr>
        <p:spPr>
          <a:xfrm>
            <a:off x="4307100" y="3131147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своя уязвимость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Пожилой человек, ребенок и приграничный предприниматель по-разному переживают один и тот же переход. Для одного важна медицина, для другого — школа, для третьего — таможенные правила, которые могут внезапно изменить цену каждого рейса и поставки.
</a:t>
            </a:r>
            <a:endParaRPr lang="en-US" sz="113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908" y="1035875"/>
            <a:ext cx="4076833" cy="3443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74778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5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последствия для регионов
</a:t>
            </a:r>
            <a:endParaRPr lang="en-US" sz="2543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839725" y="4629675"/>
            <a:ext cx="40812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ключевым каналам влияния: транспорт, ресурсы, торговля и занятость.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974775" y="1675925"/>
            <a:ext cx="2480100" cy="21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границ сильнее всего отражается на транспорте и доступе к ресурсам: именно они определяют ежедневные издержки бизнеса и бюджета.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связан с инфраструктурой и ресурсами: они быстро меняют стоимость перевозок, доходы региона и устойчивость хозяйственных связей.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617393" y="1406774"/>
            <a:ext cx="3909219" cy="23299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250 км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составляет протяжённость Корейской демилитаризованной зоны — одного из самых известных примеров буферного режима.
</a:t>
            </a:r>
            <a:endParaRPr lang="en-US" sz="4168" dirty="0"/>
          </a:p>
        </p:txBody>
      </p:sp>
      <p:sp>
        <p:nvSpPr>
          <p:cNvPr id="5" name="Text 2"/>
          <p:cNvSpPr txBox="1"/>
          <p:nvPr/>
        </p:nvSpPr>
        <p:spPr>
          <a:xfrm>
            <a:off x="425350" y="4378000"/>
            <a:ext cx="66108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узкая демилитаризованная зона требует постоянного наблюдения и координации: без этого риск инцидентов быстро растет.
</a:t>
            </a:r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Britannica, статья о Korean Demilitarized Zone.
</a:t>
            </a:r>
            <a:endParaRPr lang="en-US" sz="111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505" y="173575"/>
            <a:ext cx="7769141" cy="3218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99700" y="4595175"/>
            <a:ext cx="71787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эскалации и инструменты ее сдерживания в территориальных конфликтах.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004100" y="3507525"/>
            <a:ext cx="77742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спора к эскалации и обратно к переговорам
</a:t>
            </a:r>
            <a:endParaRPr lang="en-US" sz="2651" dirty="0"/>
          </a:p>
        </p:txBody>
      </p:sp>
      <p:sp>
        <p:nvSpPr>
          <p:cNvPr id="6" name="Text 2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700" y="161425"/>
            <a:ext cx="8001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изменение границ законным или спорным
</a:t>
            </a:r>
            <a:endParaRPr lang="en-US" sz="2528" dirty="0"/>
          </a:p>
        </p:txBody>
      </p:sp>
      <p:sp>
        <p:nvSpPr>
          <p:cNvPr id="8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1750" y="1437325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Суверенное 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юридически равны, даже если различаются по размеру, населению и силе. Это означает, что спор о границе нельзя решать через давление; формально важны статус сторон и признанные обязательства.
</a:t>
            </a:r>
            <a:endParaRPr lang="en-US" sz="1248" dirty="0"/>
          </a:p>
        </p:txBody>
      </p:sp>
      <p:sp>
        <p:nvSpPr>
          <p:cNvPr id="10" name="Text 3"/>
          <p:cNvSpPr txBox="1"/>
          <p:nvPr/>
        </p:nvSpPr>
        <p:spPr>
          <a:xfrm>
            <a:off x="771750" y="2824125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опираться на силу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угрозы силой ограничивает способы изменения территории. Если граница меняется, это должно происходить через согласие, судебную процедуру или иной признанный механизм, а не через военное принуждение.
</a:t>
            </a:r>
            <a:endParaRPr lang="en-US" sz="1248" dirty="0"/>
          </a:p>
        </p:txBody>
      </p:sp>
      <p:sp>
        <p:nvSpPr>
          <p:cNvPr id="11" name="Text 4"/>
          <p:cNvSpPr txBox="1"/>
          <p:nvPr/>
        </p:nvSpPr>
        <p:spPr>
          <a:xfrm>
            <a:off x="4849200" y="1437325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 документы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нужно уважать как часть международного порядка. Поэтому при оценке конфликта анализируют договоры, карты, протоколы демаркации и фактический контроль, чтобы понять, что именно было согласовано.
</a:t>
            </a:r>
            <a:endParaRPr lang="en-US" sz="1248" dirty="0"/>
          </a:p>
        </p:txBody>
      </p:sp>
      <p:sp>
        <p:nvSpPr>
          <p:cNvPr id="12" name="Text 5"/>
          <p:cNvSpPr txBox="1"/>
          <p:nvPr/>
        </p:nvSpPr>
        <p:spPr>
          <a:xfrm>
            <a:off x="4849200" y="2824125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решают по совокупности фактов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Мирное урегулирование требует переговоров, посредничества и процедур, позволяющих сторонам сохранять лицо. Один источник редко дает полную картину: решение строится на сопоставлении правовых и исторических материалов.
</a:t>
            </a:r>
            <a:endParaRPr lang="en-US" sz="124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0200" y="171450"/>
            <a:ext cx="8283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международные организации помогают урегулированию
</a:t>
            </a:r>
            <a:endParaRPr lang="en-US" sz="2528" dirty="0"/>
          </a:p>
        </p:txBody>
      </p:sp>
      <p:sp>
        <p:nvSpPr>
          <p:cNvPr id="7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30200" y="1026478"/>
            <a:ext cx="82836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Площадка для диалога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 дают сторонам нейтральную площадку, где можно говорить не о победе, а о правилах. Это особенно важно, когда прямой контакт невозможен из-за недоверия и риска новых столкновений.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0200" y="2266953"/>
            <a:ext cx="82836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Сдерживание кризиса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перемирий, миссии наблюдателей и гуманитарная помощь уменьшают цену конфликта для населения. Такие меры не решают спор мгновенно, но помогают удержать ситуацию от срыва.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30200" y="3507428"/>
            <a:ext cx="82836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 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переговоры буксуют, международные структуры могут поддержать санкции, расследования или техническую верификацию соглашений. Их сила не в принуждении сама по себе, а в том, что они создают рамки для ответственности.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07874" y="1015875"/>
            <a:ext cx="5404800" cy="22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важен не только результат, но и путь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территории может происходить по-разному, но решающим остаётся не сам факт изменения границы, а его способ. Там, где действуют право, договор и контроль, меньше потерь и больше шансов на устойчивый мир.
</a:t>
            </a:r>
            <a:endParaRPr lang="en-US" sz="3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2026-07-26T06:44:53Z</dcterms:created>
  <dcterms:modified xsi:type="dcterms:W3CDTF">2026-07-26T06:44:53Z</dcterms:modified>
</cp:coreProperties>
</file>