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создания романа: путь жанра от истоков до современности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стал главным жанром о человеке, времени и обществе?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роман важен для литературы и читателя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показывает жизнь в развитии: через судьбу героя, общественные связи и внутренний выбор. История жанра помогает увидеть, как литература переходила от приключения к психологическому и социальному анализу личности.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Античные истоки повествовательной прозы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65851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Древняя Греция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любовно-приключенческие повести со странствиями, испытаниями и узнаваниями. Они еще не являются романом в позднем смысле, но формируют связное прозаическое повествование.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6097175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Классические образцы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«Дафнис и Хлоя» Лонга показывает историю чувств и взросления, а античная повесть в целом закладывает основу для будущего романа как жанра о частной жизни.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3181513" y="1491950"/>
            <a:ext cx="2781300" cy="157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Древний Рим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Римская проза усиливает интерес к необычной судьбе героя, комическим эпизодам и переменам удачи. Важным образцом становится «Золотой осёл» Апулея.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3800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Средневековый рыцарский роман и образ идеального героя
</a:t>
            </a:r>
            <a:endParaRPr lang="en-US" sz="18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927648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чести и подвига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XII–XIV веках рыцарский роман утверждает идеалы верности, доблести и служения. Герой действует в мире куртуазных норм, где личная честь важнее случайной удачи.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3481426"/>
            <a:ext cx="3800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Странствие и испытание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Сюжеты строятся как череда испытаний, поисков и приключений. В артуровском цикле особенно заметны длительное повествование, мотив Грааля и идеализированный образ рыцаря.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Поворот к Новому времени: сатира и пародия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XVI–XVII веков роман все заметнее сближается с реальной жизнью, наблюдением и иронией. Литература начинает проверять старые идеалы на прочность, а не только воспевать их.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«Дон Кихот» Сервантеса превращает рыцарскую традицию в объект пародии. Комическое в нем постоянно соседствует с серьезным размышлением о мечте, иллюзии и человеческом достоинстве.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строится на столкновении книжного воображения с повседневностью. Именно это делает героя одновременно смешным, трогательным и трагичным, а сам текст — новаторским.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84856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Сервантеса расширяет границы жанра: в нем есть сатира, социальные наблюдения и сложная психологическая перспектива. Поэтому его часто считают переходом к современному роману.
</a:t>
            </a:r>
            <a:endParaRPr lang="en-US" sz="98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укреплялся в XVIII веке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Показатель отражает не только публикации, но и рост интереса к прозе среди нового читателя.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XVIII веку роман становится массовее и заметнее в культуре благодаря печати, образованию и расширению аудитории.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по историко-литературным обзорам развития европейского романа XVIII века.
</a:t>
            </a:r>
            <a:endParaRPr lang="en-US" sz="72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838" y="1789450"/>
            <a:ext cx="209475" cy="239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8100" y="1789450"/>
            <a:ext cx="239400" cy="239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4100" y="1809190"/>
            <a:ext cx="249900" cy="1999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15325" y="1809190"/>
            <a:ext cx="249900" cy="19992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25" y="25890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роман как модель реалистической прозы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26162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Даниэль Дефо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создает эффект подлинного свидетельства: события поданы так, будто это реальная история, заслуживающая доверия и внимательного чтения.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12862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Сэмюэл Ричардсон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Эпистолярная форма позволяет показывать чувства и сомнения изнутри. Письма делают нравственный выбор героя особенно личным и убедительным.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764095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Генри Филдинг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Комический и сатирический взгляд помогает изображать общество живо и объемно. Повседневность, деньги и семейные отношения становятся частью большой литературы.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015330" y="2348150"/>
            <a:ext cx="18672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Новая читательская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роман опирается на рост грамотности и интерес к частной жизни. Он показывает, что обычный человек и его быт достойны серьезного художественного изображения.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45151"/>
            <a:ext cx="4873500" cy="137604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романа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жанр менялся вместе с культурой, читателем и представлением о человеке.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жанра идет от приключенческой прозы к реалистическому и затем к экспериментальному роману.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Историко-литературная периодизация развития романа
</a:t>
            </a:r>
            <a:endParaRPr lang="en-US" sz="7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25890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роман XIX века как вершина жанра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Русские писатели XIX века сделали роман главным инструментом анализа общества. Через судьбу героя они показывали исторические перемены, социальные противоречия и нравственные испытания.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Пушкина, Лермонтова, Тургенева, Толстого и Достоевского роман соединяет широкую картину эпохи с точным изображением внутреннего мира. В этом сочетании и возникает его особая сила.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903038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традиция особенно глубоко раскрыла тему внутреннего конфликта. Герой здесь часто переживает не только внешние события, но и духовный кризис, сомнение, поиск смысла и ответственности.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создавался классический роман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последовательность авторской работы и основные разновидности романа.
</a:t>
            </a:r>
            <a:endParaRPr lang="en-US" sz="11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Печатный роман в журнале: как он входил в дом читателя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Журнал как первая встреча с героем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романы XIX века начинались не с книжной полки, а с журнальной страницы. Читатель ждал продолжения, а автор выстраивал главы так, чтобы каждая завершалась напряженной паузой и побуждала открыть следующий номер.
</a:t>
            </a:r>
            <a:endParaRPr lang="en-US" sz="10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Типография и новый ритм чтения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издательского дела сделал роман заметной частью городской культуры. Старинная типография, наборные кассы и свежие оттиски напоминают, что литература стала массовее, быстрее и ближе к повседневной жизни образованной публики.
</a:t>
            </a:r>
            <a:endParaRPr lang="en-US" sz="10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издание как литературное событие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романа отдельной книгой часто воспринимался как важное общественное событие. Обложка первого издания, журнальная полоса и реклама в печати показывают, как текст переходил из серии эпизодов в цельное произведение.
</a:t>
            </a:r>
            <a:endParaRPr lang="en-US" sz="10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романа в разные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романа меняется вместе с историческим опытом читателя и автора.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доминируют социальные и нравственные конфликты; в XX–XXI веках возрастает интерес к памяти, травме и идентичности.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школьного курса литературы и истории жанра; без единого статистического источника (2026)
</a:t>
            </a:r>
            <a:endParaRPr lang="en-US" sz="7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и внутренний мир героя
</a:t>
            </a:r>
            <a:endParaRPr lang="en-US" sz="2212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11410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второй половины XIX века все чаще показывает не только поступок, но и путь к нему: сомнение, колебание, скрытый мотив, внезапное решение, внутренний спор с самим собой.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261600" y="20898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начинают играть память, сны, исповедь и внутренняя речь. Через них читатель видит, как прошлый опыт влияет на выбор героя сильнее, чем внешние обстоятельства.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261600" y="30386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Психологизм делает персонажа объемным: он может противоречить себе, ошибаться, оправдываться, испытывать стыд или вину. Именно это приближает литературный образ к реальному человеку.
</a:t>
            </a:r>
            <a:endParaRPr lang="en-US" sz="986" dirty="0"/>
          </a:p>
        </p:txBody>
      </p:sp>
      <p:sp>
        <p:nvSpPr>
          <p:cNvPr id="8" name="Text 5"/>
          <p:cNvSpPr txBox="1"/>
          <p:nvPr/>
        </p:nvSpPr>
        <p:spPr>
          <a:xfrm>
            <a:off x="261600" y="3987475"/>
            <a:ext cx="55005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роман становится не просто рассказом о событиях, а способом исследовать сознание, нравственный конфликт и хрупкость человеческой личности в критические моменты жизни.
</a:t>
            </a:r>
            <a:endParaRPr lang="en-US" sz="98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и эксперимент с формой романа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283375" y="12271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XX века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Писатели отказываются от привычной линейности и пробуют передать не внешний ход событий, а движение сознания, памяти и ощущений героя.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076075" y="2091476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1910–1930-е годы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прозе Джойса, Пруста, Кафки и Вулф усиливаются фрагментарность, поток сознания и субъективное время. Повествование становится многослойным и менее предсказуемым.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283375" y="2977901"/>
            <a:ext cx="278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эпохи
</a:t>
            </a:r>
            <a:pPr algn="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Модернизм расширяет границы романа: форма перестает быть жесткой схемой и превращается в пространство художественного эксперимента, где важен способ видения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линейного сюжета к многослойной композиции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романа все чаще организует не только действие, но и восприятие событий читателем.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 веке ослабевает диктат фабулы, а на первый план выходят память, субъективность и разная перспектива на одно событие.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типологии композиции в истории романа; учебно-аналитическая схема (2026)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авторы и их вклад в развитие романа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писатели расширяли возможности жанра и меняли его художественный язык.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не только создавал выдающиеся тексты, но и предлагал новую модель романа: от пародии и реализма до памяти и антиутопии.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европейского и русского романа; школьный курс литературы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5700" y="1405400"/>
            <a:ext cx="205500" cy="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1600" y="3066545"/>
            <a:ext cx="233700" cy="186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84650" y="1414670"/>
            <a:ext cx="233700" cy="1869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385906" y="3057275"/>
            <a:ext cx="231188" cy="205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роман: соединение факта и художественного вымысла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66080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опирается на реальные события, войны, реформы и общественные перемены. Они создают правдоподобную рамку, внутри которой разворачивается вымышленная судьба героя.
</a:t>
            </a:r>
            <a:endParaRPr lang="en-US" sz="1137" dirty="0"/>
          </a:p>
        </p:txBody>
      </p:sp>
      <p:sp>
        <p:nvSpPr>
          <p:cNvPr id="10" name="Text 3"/>
          <p:cNvSpPr txBox="1"/>
          <p:nvPr/>
        </p:nvSpPr>
        <p:spPr>
          <a:xfrm>
            <a:off x="66080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Речь и социальные отношения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персонажей, обращения, правила поведения и иерархия общества передают дух времени. Исторический роман показывает, как люди разных сословий думали и говорили.
</a:t>
            </a:r>
            <a:endParaRPr lang="en-US" sz="1137" dirty="0"/>
          </a:p>
        </p:txBody>
      </p:sp>
      <p:sp>
        <p:nvSpPr>
          <p:cNvPr id="11" name="Text 4"/>
          <p:cNvSpPr txBox="1"/>
          <p:nvPr/>
        </p:nvSpPr>
        <p:spPr>
          <a:xfrm>
            <a:off x="4783850" y="1405250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и костюм
</a:t>
            </a:r>
            <a:pPr algn="l" indent="0" marL="0">
              <a:lnSpc>
                <a:spcPct val="115000"/>
              </a:lnSpc>
              <a:buNone/>
            </a:pPr>
            <a:r>
              <a:rPr lang="en-US" sz="4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одежды, интерьера, еды и предметов помогают ощутить эпоху. Через них прошлое становится зримым и убедительным, а не абстрактным набором дат.
</a:t>
            </a:r>
            <a:endParaRPr lang="en-US" sz="1137" dirty="0"/>
          </a:p>
        </p:txBody>
      </p:sp>
      <p:sp>
        <p:nvSpPr>
          <p:cNvPr id="12" name="Text 5"/>
          <p:cNvSpPr txBox="1"/>
          <p:nvPr/>
        </p:nvSpPr>
        <p:spPr>
          <a:xfrm>
            <a:off x="4783850" y="3057125"/>
            <a:ext cx="3452100" cy="147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драма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история особенно заметна через судьбу отдельного человека. Конфликт героя с эпохой делает прошлое эмоционально близким и позволяет увидеть цену исторических перемен.
</a:t>
            </a:r>
            <a:endParaRPr lang="en-US" sz="113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956000" cy="89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роман: новые темы и новая среда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роман часто говорит о миграции, цифровой жизни, неравенстве, травме и поиске идентичности. Автобиографичность и документальность помогают автору соединять личный опыт с общественным контекстом.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жанры свободно смешиваются: в одном тексте могут соседствовать эссе, дневник, хроника и реалистическое повествование. Город, книга и экран становятся равноправными знаками современной культуры чтения.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влияет на создание романа сегодня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текста от личного замысла к публикации и внешним факторам, влияющим на его судьбу.
</a:t>
            </a:r>
            <a:endParaRPr lang="en-US" sz="11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романа помогает понять литературу и эпоху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менялся вместе с обществом, поэтому его история показывает эволюцию взглядов на человека, время и культуру. Изучая жанр, мы лучше понимаем и литературу, и саму человеческую жизнь.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2026-05-19T20:16:47Z</dcterms:created>
  <dcterms:modified xsi:type="dcterms:W3CDTF">2026-05-19T20:16:47Z</dcterms:modified>
</cp:coreProperties>
</file>