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image" Target="../media/image-4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png"/><Relationship Id="rId4" Type="http://schemas.openxmlformats.org/officeDocument/2006/relationships/image" Target="../media/image-8-4.jpeg"/><Relationship Id="rId5" Type="http://schemas.openxmlformats.org/officeDocument/2006/relationships/image" Target="../media/image-8-5.png"/><Relationship Id="rId6" Type="http://schemas.openxmlformats.org/officeDocument/2006/relationships/image" Target="../media/image-8-6.jpe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image" Target="../media/image-12-6.png"/><Relationship Id="rId7" Type="http://schemas.openxmlformats.org/officeDocument/2006/relationships/image" Target="../media/image-12-7.png"/><Relationship Id="rId8" Type="http://schemas.openxmlformats.org/officeDocument/2006/relationships/image" Target="../media/image-12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jpe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81452" y="0"/>
            <a:ext cx="4661297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8325" y="4328725"/>
            <a:ext cx="3791700" cy="3081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468325" y="3005050"/>
            <a:ext cx="3791700" cy="115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Люди, традиции и общие ценности создают атмосферу школы.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468325" y="502425"/>
            <a:ext cx="3791700" cy="2302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4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нашу школу особенной?
</a:t>
            </a:r>
            <a:endParaRPr lang="en-US" sz="42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280943" y="0"/>
            <a:ext cx="4862215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40812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 — это больше, чем уроки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704700" y="2408125"/>
            <a:ext cx="3962700" cy="196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9 классе школа становится местом, где учёба, общение и ответственность соединяются каждый день. Именно уроки, перемены, проекты, кружки и праздники помогают почувствовать себя частью общего дела.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69200" y="1312415"/>
            <a:ext cx="387900" cy="3103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68625" y="1312415"/>
            <a:ext cx="387900" cy="3103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769200" y="3265225"/>
            <a:ext cx="387900" cy="3879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4968625" y="3265225"/>
            <a:ext cx="387900" cy="3879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2" name="Text 1"/>
          <p:cNvSpPr txBox="1"/>
          <p:nvPr/>
        </p:nvSpPr>
        <p:spPr>
          <a:xfrm>
            <a:off x="769200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одноклассники поддерживают друг друга, учиться спокойнее и увереннее. Простая помощь с заданием или объяснение темы делает класс дружнее и снимает лишнее напряжение.
</a:t>
            </a:r>
            <a:endParaRPr lang="en-US" sz="1100" dirty="0"/>
          </a:p>
        </p:txBody>
      </p:sp>
      <p:sp>
        <p:nvSpPr>
          <p:cNvPr id="13" name="Text 2"/>
          <p:cNvSpPr txBox="1"/>
          <p:nvPr/>
        </p:nvSpPr>
        <p:spPr>
          <a:xfrm>
            <a:off x="125835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Готовность помочь
</a:t>
            </a:r>
            <a:endParaRPr lang="en-US" sz="1400" dirty="0"/>
          </a:p>
        </p:txBody>
      </p:sp>
      <p:sp>
        <p:nvSpPr>
          <p:cNvPr id="14" name="Text 3"/>
          <p:cNvSpPr txBox="1"/>
          <p:nvPr/>
        </p:nvSpPr>
        <p:spPr>
          <a:xfrm>
            <a:off x="4968625" y="1845875"/>
            <a:ext cx="3417300" cy="811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Вежливый разговор учит слушать собеседника и спокойно выражать свою точку зрения. Это помогает избежать ссор и делает уроки и обсуждения более полезными для всех.
</a:t>
            </a:r>
            <a:endParaRPr lang="en-US" sz="1100" dirty="0"/>
          </a:p>
        </p:txBody>
      </p:sp>
      <p:sp>
        <p:nvSpPr>
          <p:cNvPr id="15" name="Text 4"/>
          <p:cNvSpPr txBox="1"/>
          <p:nvPr/>
        </p:nvSpPr>
        <p:spPr>
          <a:xfrm>
            <a:off x="5457800" y="12043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Уважение к мнению
</a:t>
            </a:r>
            <a:endParaRPr lang="en-US" sz="1400" dirty="0"/>
          </a:p>
        </p:txBody>
      </p:sp>
      <p:sp>
        <p:nvSpPr>
          <p:cNvPr id="16" name="Text 5"/>
          <p:cNvSpPr txBox="1"/>
          <p:nvPr/>
        </p:nvSpPr>
        <p:spPr>
          <a:xfrm>
            <a:off x="769200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классе не высмеивают ошибки, ученики не боятся отвечать у доски. Тогда учёба становится частью развития, а не поводом для тревоги и стеснения.
</a:t>
            </a:r>
            <a:endParaRPr lang="en-US" sz="1100" dirty="0"/>
          </a:p>
        </p:txBody>
      </p:sp>
      <p:sp>
        <p:nvSpPr>
          <p:cNvPr id="17" name="Text 6"/>
          <p:cNvSpPr txBox="1"/>
          <p:nvPr/>
        </p:nvSpPr>
        <p:spPr>
          <a:xfrm>
            <a:off x="1258375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 насмешек
</a:t>
            </a:r>
            <a:endParaRPr lang="en-US" sz="1400" dirty="0"/>
          </a:p>
        </p:txBody>
      </p:sp>
      <p:sp>
        <p:nvSpPr>
          <p:cNvPr id="18" name="Text 7"/>
          <p:cNvSpPr txBox="1"/>
          <p:nvPr/>
        </p:nvSpPr>
        <p:spPr>
          <a:xfrm>
            <a:off x="4968625" y="3837475"/>
            <a:ext cx="3417300" cy="82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нагрузка растёт, особенно важны дружеская атмосфера и спокойный тон общения. Поддержка сверстников помогает не терять мотивацию и увереннее готовиться к экзаменам.
</a:t>
            </a:r>
            <a:endParaRPr lang="en-US" sz="1100" dirty="0"/>
          </a:p>
        </p:txBody>
      </p:sp>
      <p:sp>
        <p:nvSpPr>
          <p:cNvPr id="19" name="Text 8"/>
          <p:cNvSpPr txBox="1"/>
          <p:nvPr/>
        </p:nvSpPr>
        <p:spPr>
          <a:xfrm>
            <a:off x="5457800" y="3195925"/>
            <a:ext cx="30288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Поддержка в 9 классе
</a:t>
            </a:r>
            <a:endParaRPr lang="en-US" sz="1400" dirty="0"/>
          </a:p>
        </p:txBody>
      </p:sp>
      <p:sp>
        <p:nvSpPr>
          <p:cNvPr id="20" name="Text 9"/>
          <p:cNvSpPr txBox="1"/>
          <p:nvPr/>
        </p:nvSpPr>
        <p:spPr>
          <a:xfrm>
            <a:off x="362400" y="326250"/>
            <a:ext cx="8451300" cy="52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Дружелюбие и уважение в классе
</a:t>
            </a:r>
            <a:endParaRPr lang="en-US" sz="3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78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Учителя, которые делают уроки интересными
</a:t>
            </a:r>
            <a:endParaRPr lang="en-US" sz="2778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Хороший учитель объясняет материал так, чтобы его можно было понять с первого раза. Примеры из жизни помогают увидеть, зачем тема нужна не только в учебнике, но и в реальных ситуациях.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Понятное объяснение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учитель спокойно отвечает на вопросы и даёт время подумать, в классе возникает доверие. Это особенно важно на уроках, где ученикам нужно говорить, читать и обсуждать вместе.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Терпение и внимание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Интересный урок не должен быть слишком лёгким или слишком трудным. Полезные задания требуют усилий, но остаются выполнимыми, поэтому ученик видит результат и не теряет уверенность.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Посильные задания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девятиклассников важно знать, за что именно поставлена отметка. Чёткая обратная связь помогает исправлять ошибки, лучше готовиться к проверочным работам и понимать свой прогресс.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Справедливая оценка
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ученики больше всего ценят в школе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для девятиклассников важны не только уроки, но и отношения, возможности для общения и участия в жизни школы.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Самый заметный плюс — добрые учителя; вместе с друзьями и интересными занятиями это формирует положительное отношение к школе.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опрос среди девятиклассников; данные представлены в учебной диаграмме.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9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69425" y="2582875"/>
            <a:ext cx="8336400" cy="20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вида речевой деятельности помогают сразу применять материал на практике.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практика на уроках английского языка.
</a:t>
            </a:r>
            <a:endParaRPr lang="en-US" sz="6200" dirty="0"/>
          </a:p>
        </p:txBody>
      </p:sp>
      <p:sp>
        <p:nvSpPr>
          <p:cNvPr id="4" name="Text 1"/>
          <p:cNvSpPr txBox="1"/>
          <p:nvPr/>
        </p:nvSpPr>
        <p:spPr>
          <a:xfrm>
            <a:off x="4834850" y="394143"/>
            <a:ext cx="3573000" cy="158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одном уроке английского полезно сочетать говорение, чтение, аудирование и письмо: так материал запоминается быстрее и становится понятнее.
</a:t>
            </a:r>
            <a:endParaRPr lang="en-US" sz="1300" dirty="0"/>
          </a:p>
        </p:txBody>
      </p:sp>
      <p:sp>
        <p:nvSpPr>
          <p:cNvPr id="5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9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50" y="1831501"/>
            <a:ext cx="4598400" cy="1832598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2400" y="326250"/>
            <a:ext cx="77625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делает школу непохожей на другие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686350" y="1610725"/>
            <a:ext cx="3204300" cy="84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 школьные традиции поддерживают разные стороны жизни: творчество, спорт, науку и заботу о других.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686350" y="2643936"/>
            <a:ext cx="3204300" cy="780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Уникальность школы рождается там, где учёба сочетается с творчеством, движением и полезными общими делами.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5686350" y="3589049"/>
            <a:ext cx="3136800" cy="4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Материалы школьной жизни и наблюдения за активностями учеников.
</a:t>
            </a:r>
            <a:endParaRPr lang="en-US" sz="1000" dirty="0"/>
          </a:p>
        </p:txBody>
      </p:sp>
      <p:sp>
        <p:nvSpPr>
          <p:cNvPr id="9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9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00000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6350" y="2773850"/>
            <a:ext cx="2714700" cy="185045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14650" y="2773850"/>
            <a:ext cx="2714700" cy="185045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972950" y="2773850"/>
            <a:ext cx="2714700" cy="185045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456350" y="326250"/>
            <a:ext cx="76461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Кружки и занятия после уроков
</a:t>
            </a:r>
            <a:endParaRPr lang="en-US" sz="3200" dirty="0"/>
          </a:p>
        </p:txBody>
      </p:sp>
      <p:sp>
        <p:nvSpPr>
          <p:cNvPr id="11" name="Text 1"/>
          <p:cNvSpPr txBox="1"/>
          <p:nvPr/>
        </p:nvSpPr>
        <p:spPr>
          <a:xfrm>
            <a:off x="69352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Робототехника собирает команду
</a:t>
            </a:r>
            <a:pPr algn="l" indent="0" marL="0">
              <a:lnSpc>
                <a:spcPct val="90000"/>
              </a:lnSpc>
              <a:buNone/>
            </a:pPr>
            <a:r>
              <a:rPr lang="en-US" sz="144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5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кружке робототехники ученики обсуждают идею, распределяют задачи и проверяют, как работает их проект. Здесь важны терпение, точность и умение слушать друг друга, потому что один успешный результат создаётся всей командой.
</a:t>
            </a:r>
            <a:endParaRPr lang="en-US" sz="1449" dirty="0"/>
          </a:p>
        </p:txBody>
      </p:sp>
      <p:sp>
        <p:nvSpPr>
          <p:cNvPr id="12" name="Text 2"/>
          <p:cNvSpPr txBox="1"/>
          <p:nvPr/>
        </p:nvSpPr>
        <p:spPr>
          <a:xfrm>
            <a:off x="3468450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Дебаты учат говорить уверенно
</a:t>
            </a:r>
            <a:pPr algn="l" indent="0" marL="0">
              <a:lnSpc>
                <a:spcPct val="90000"/>
              </a:lnSpc>
              <a:buNone/>
            </a:pPr>
            <a:r>
              <a:rPr lang="en-US" sz="158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33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занятиях по дебатам школьники учатся приводить аргументы, задавать вопросы и уважать чужую позицию. Для девятиклассников это полезный опыт: он помогает увереннее отвечать на уроках и выступать перед классом.
</a:t>
            </a:r>
            <a:endParaRPr lang="en-US" sz="1585" dirty="0"/>
          </a:p>
        </p:txBody>
      </p:sp>
      <p:sp>
        <p:nvSpPr>
          <p:cNvPr id="13" name="Text 3"/>
          <p:cNvSpPr txBox="1"/>
          <p:nvPr/>
        </p:nvSpPr>
        <p:spPr>
          <a:xfrm>
            <a:off x="6243375" y="1257000"/>
            <a:ext cx="2207100" cy="12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3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Музыка и рисование дают передышку
</a:t>
            </a:r>
            <a:pPr algn="l" indent="0" marL="0">
              <a:lnSpc>
                <a:spcPct val="90000"/>
              </a:lnSpc>
              <a:buNone/>
            </a:pPr>
            <a:r>
              <a:rPr lang="en-US" sz="1539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5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Творческие кружки помогают переключиться после насыщенного учебного дня. Когда ученики поют, рисуют или готовят выступление, они отдыхают от нагрузок и лучше понимают, в чём у них получается особенно ярко.
</a:t>
            </a:r>
            <a:endParaRPr lang="en-US" sz="1539" dirty="0"/>
          </a:p>
        </p:txBody>
      </p:sp>
      <p:sp>
        <p:nvSpPr>
          <p:cNvPr id="14" name="Text 4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400" y="1358806"/>
            <a:ext cx="8456700" cy="330458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900" dirty="0"/>
          </a:p>
        </p:txBody>
      </p:sp>
      <p:sp>
        <p:nvSpPr>
          <p:cNvPr id="5" name="Text 1"/>
          <p:cNvSpPr txBox="1"/>
          <p:nvPr/>
        </p:nvSpPr>
        <p:spPr>
          <a:xfrm>
            <a:off x="362400" y="326250"/>
            <a:ext cx="8456700" cy="55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рождается школьная традиция
</a:t>
            </a:r>
            <a:endParaRPr lang="en-US" sz="3200" dirty="0"/>
          </a:p>
        </p:txBody>
      </p:sp>
      <p:sp>
        <p:nvSpPr>
          <p:cNvPr id="6" name="Text 2"/>
          <p:cNvSpPr txBox="1"/>
          <p:nvPr/>
        </p:nvSpPr>
        <p:spPr>
          <a:xfrm>
            <a:off x="362400" y="910075"/>
            <a:ext cx="84567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пути от идеи до привычного школьного события.
</a:t>
            </a:r>
            <a:endParaRPr lang="en-US" sz="12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00" dirty="0"/>
          </a:p>
        </p:txBody>
      </p:sp>
      <p:sp>
        <p:nvSpPr>
          <p:cNvPr id="10" name="Text 1"/>
          <p:cNvSpPr txBox="1"/>
          <p:nvPr/>
        </p:nvSpPr>
        <p:spPr>
          <a:xfrm>
            <a:off x="362400" y="326250"/>
            <a:ext cx="8451300" cy="95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события, которые запоминаются надолго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463700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 сентября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школьный день задаёт настроение на весь год. Он объединяет учеников, учителей и родителей и напоминает, что впереди — новые цели и новые встречи.
</a:t>
            </a:r>
            <a:endParaRPr lang="en-US" sz="1200" dirty="0"/>
          </a:p>
        </p:txBody>
      </p:sp>
      <p:sp>
        <p:nvSpPr>
          <p:cNvPr id="12" name="Text 3"/>
          <p:cNvSpPr txBox="1"/>
          <p:nvPr/>
        </p:nvSpPr>
        <p:spPr>
          <a:xfrm>
            <a:off x="2104475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учителя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этот день школьники благодарят тех, кто помогает им учиться и расти. Праздник учит замечать труд учителей и ценить их ежедневную поддержку.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3745250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Новый год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 создаёт в школе особую атмосферу: украшенные кабинеты, выступления и общие поздравления делают декабрь временем радости и совместных воспоминаний.
</a:t>
            </a:r>
            <a:endParaRPr lang="en-US" sz="1200" dirty="0"/>
          </a:p>
        </p:txBody>
      </p:sp>
      <p:sp>
        <p:nvSpPr>
          <p:cNvPr id="14" name="Text 5"/>
          <p:cNvSpPr txBox="1"/>
          <p:nvPr/>
        </p:nvSpPr>
        <p:spPr>
          <a:xfrm>
            <a:off x="5386025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Соревнования и эстафеты объединяют классы и показывают, как важно поддерживать команду. Такие события особенно хорошо запоминаются благодаря эмоциям и движению.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7026800" y="2668700"/>
            <a:ext cx="1524900" cy="192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Выпускной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девятиклассников выпускной подводит итог школьному этапу и помогает увидеть, сколько всего пережито вместе. Это событие остаётся в памяти как знак взросления.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школьные занятия нравятся больше всего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Опрос показывает, что школьникам важны и уроки, и общение, и возможности для выбора занятий по интересам.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Лидируют добрые учителя и интересные уроки, но заметна и высокая ценность общения, активности и школьной среды.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опрос девятиклассников; данные для учебной презентации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3856" y="1198600"/>
            <a:ext cx="183788" cy="226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5200" y="2179585"/>
            <a:ext cx="221100" cy="1768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05200" y="3110033"/>
            <a:ext cx="221100" cy="1965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05200" y="4046050"/>
            <a:ext cx="221100" cy="2211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900" dirty="0"/>
          </a:p>
        </p:txBody>
      </p:sp>
      <p:sp>
        <p:nvSpPr>
          <p:cNvPr id="11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развивает спорт в школе
</a:t>
            </a:r>
            <a:endParaRPr lang="en-US" sz="2600" dirty="0"/>
          </a:p>
        </p:txBody>
      </p:sp>
      <p:sp>
        <p:nvSpPr>
          <p:cNvPr id="12" name="Text 2"/>
          <p:cNvSpPr txBox="1"/>
          <p:nvPr/>
        </p:nvSpPr>
        <p:spPr>
          <a:xfrm>
            <a:off x="1124125" y="9805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Выносливость и сила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Эстафеты, тренировки и игры помогают школьникам становиться крепче, лучше чувствовать свое тело и увереннее справляться с физической нагрузкой на уроках и соревнованиях.
</a:t>
            </a:r>
            <a:endParaRPr lang="en-US" sz="1200" dirty="0"/>
          </a:p>
        </p:txBody>
      </p:sp>
      <p:sp>
        <p:nvSpPr>
          <p:cNvPr id="13" name="Text 3"/>
          <p:cNvSpPr txBox="1"/>
          <p:nvPr/>
        </p:nvSpPr>
        <p:spPr>
          <a:xfrm>
            <a:off x="1124125" y="1936825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Команда и поддержка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спортивных заданиях важно действовать вместе, подсказывать друг другу и радоваться общему результату. Это учит доверять товарищам и отвечать за общий успех.
</a:t>
            </a:r>
            <a:endParaRPr lang="en-US" sz="1200" dirty="0"/>
          </a:p>
        </p:txBody>
      </p:sp>
      <p:sp>
        <p:nvSpPr>
          <p:cNvPr id="14" name="Text 4"/>
          <p:cNvSpPr txBox="1"/>
          <p:nvPr/>
        </p:nvSpPr>
        <p:spPr>
          <a:xfrm>
            <a:off x="1124125" y="28771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Победы и опыт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если команда не выигрывает, участники получают полезный опыт, учатся не сдаваться и спокойнее относиться к ошибкам, продолжая работать над собой.
</a:t>
            </a:r>
            <a:endParaRPr lang="en-US" sz="1200" dirty="0"/>
          </a:p>
        </p:txBody>
      </p:sp>
      <p:sp>
        <p:nvSpPr>
          <p:cNvPr id="15" name="Text 5"/>
          <p:cNvSpPr txBox="1"/>
          <p:nvPr/>
        </p:nvSpPr>
        <p:spPr>
          <a:xfrm>
            <a:off x="1124125" y="3825400"/>
            <a:ext cx="7283700" cy="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Здоровые привычки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Дни здоровья и спортивные секции напоминают, что движение, режим и активный отдых помогают лучше учиться, сохранять энергию и чувствовать себя бодрее каждый день.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5954" y="0"/>
            <a:ext cx="3937992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463700" y="326250"/>
            <a:ext cx="4977900" cy="75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помогают современные кабинеты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48367" y="124545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Библиотека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1148367" y="146880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можно читать, искать нужные книги и учиться работать с информацией. Библиотека помогает готовиться к урокам и расширять кругозор без спешки и лишнего шума.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148367" y="4042601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Спортивный зал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1148367" y="4265950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удобном зале можно безопасно заниматься физкультурой, играть в командные игры и тренироваться в разном темпе. Это важно для здоровья и хорошего настроения.
</a:t>
            </a:r>
            <a:endParaRPr lang="en-US" sz="1000" dirty="0"/>
          </a:p>
        </p:txBody>
      </p:sp>
      <p:sp>
        <p:nvSpPr>
          <p:cNvPr id="14" name="Text 6"/>
          <p:cNvSpPr txBox="1"/>
          <p:nvPr/>
        </p:nvSpPr>
        <p:spPr>
          <a:xfrm>
            <a:off x="1148367" y="3110218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Лабораторное оборудование
</a:t>
            </a:r>
            <a:endParaRPr lang="en-US" sz="1200" dirty="0"/>
          </a:p>
        </p:txBody>
      </p:sp>
      <p:sp>
        <p:nvSpPr>
          <p:cNvPr id="15" name="Text 7"/>
          <p:cNvSpPr txBox="1"/>
          <p:nvPr/>
        </p:nvSpPr>
        <p:spPr>
          <a:xfrm>
            <a:off x="1148367" y="3333566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опыты и наблюдения делают предметы интереснее, потому что ученики видят результат своими глазами. Это помогает лучше понимать темы и запоминать их надолго.
</a:t>
            </a:r>
            <a:endParaRPr lang="en-US" sz="1000" dirty="0"/>
          </a:p>
        </p:txBody>
      </p:sp>
      <p:sp>
        <p:nvSpPr>
          <p:cNvPr id="16" name="Text 8"/>
          <p:cNvSpPr txBox="1"/>
          <p:nvPr/>
        </p:nvSpPr>
        <p:spPr>
          <a:xfrm>
            <a:off x="1148367" y="2177834"/>
            <a:ext cx="4055100" cy="1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Компьютерный класс
</a:t>
            </a:r>
            <a:endParaRPr lang="en-US" sz="1200" dirty="0"/>
          </a:p>
        </p:txBody>
      </p:sp>
      <p:sp>
        <p:nvSpPr>
          <p:cNvPr id="17" name="Text 9"/>
          <p:cNvSpPr txBox="1"/>
          <p:nvPr/>
        </p:nvSpPr>
        <p:spPr>
          <a:xfrm>
            <a:off x="1148367" y="2401183"/>
            <a:ext cx="4055100" cy="49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Компьютеры дают возможность выполнять задания, искать материалы и создавать презентации. Такие уроки делают учебу понятнее и показывают, как знания применяются на практике.
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9359" y="1733225"/>
            <a:ext cx="4972782" cy="19818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6370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стороны школьной жизни особенно ценят ученики и какую пользу они видят в них.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600850" y="3935950"/>
            <a:ext cx="3740400" cy="906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Сильная школа заметна не только по урокам: ученикам важны порядок, поддержка, творчество и доброжелательное отношение к новым ребятам.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99225" y="1264522"/>
            <a:ext cx="78684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правила и примеры ученической активности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900" dirty="0"/>
          </a:p>
        </p:txBody>
      </p:sp>
      <p:sp>
        <p:nvSpPr>
          <p:cNvPr id="9" name="Text 4"/>
          <p:cNvSpPr txBox="1"/>
          <p:nvPr/>
        </p:nvSpPr>
        <p:spPr>
          <a:xfrm>
            <a:off x="419400" y="326250"/>
            <a:ext cx="8305200" cy="64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Сильные стороны школы глазами учеников
</a:t>
            </a:r>
            <a:endParaRPr lang="en-US" sz="3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70225" y="326250"/>
            <a:ext cx="75072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школа заботится о каждом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70250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правила поведения ясны всем, в школе меньше конфликтов и недоразумений. Ученикам проще спокойно ходить по коридорам, слушать друг друга и уважать личные границы.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0225" y="13422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Понятные правила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09625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безопасной школе легче задавать вопросы, отвечать у доски и участвовать в общих делах. Ребенок не боится ошибки и лучше сосредотачивается на учебе.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4709600" y="3324652"/>
            <a:ext cx="39930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Безопасная атмосфера
</a:t>
            </a:r>
            <a:endParaRPr lang="en-US" sz="1600" dirty="0"/>
          </a:p>
        </p:txBody>
      </p:sp>
      <p:sp>
        <p:nvSpPr>
          <p:cNvPr id="13" name="Text 6"/>
          <p:cNvSpPr txBox="1"/>
          <p:nvPr/>
        </p:nvSpPr>
        <p:spPr>
          <a:xfrm>
            <a:off x="4709625" y="16900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Классный руководитель, учителя и администрация помогают решать трудные ситуации вовремя. Их поддержка особенно важна, когда нужно разобраться в споре или попросить совет.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4709600" y="1326177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Внимательные взрослые
</a:t>
            </a:r>
            <a:endParaRPr lang="en-US" sz="1600" dirty="0"/>
          </a:p>
        </p:txBody>
      </p:sp>
      <p:sp>
        <p:nvSpPr>
          <p:cNvPr id="15" name="Text 8"/>
          <p:cNvSpPr txBox="1"/>
          <p:nvPr/>
        </p:nvSpPr>
        <p:spPr>
          <a:xfrm>
            <a:off x="470250" y="3697950"/>
            <a:ext cx="3993000" cy="107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в школе есть психолог, ученик может обсудить тревогу, усталость или сложные отношения в классе. Это помогает чувствовать себя увереннее и спокойнее.
</a:t>
            </a:r>
            <a:endParaRPr lang="en-US" sz="1300" dirty="0"/>
          </a:p>
        </p:txBody>
      </p:sp>
      <p:sp>
        <p:nvSpPr>
          <p:cNvPr id="16" name="Text 9"/>
          <p:cNvSpPr txBox="1"/>
          <p:nvPr/>
        </p:nvSpPr>
        <p:spPr>
          <a:xfrm>
            <a:off x="470225" y="3350109"/>
            <a:ext cx="3993000" cy="27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психолога
</a:t>
            </a:r>
            <a:endParaRPr lang="en-US" sz="16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2400" y="326250"/>
            <a:ext cx="8451300" cy="11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 первых успехов к общей гордости
</a:t>
            </a:r>
            <a:endParaRPr lang="en-US" sz="3200" dirty="0"/>
          </a:p>
        </p:txBody>
      </p:sp>
      <p:sp>
        <p:nvSpPr>
          <p:cNvPr id="8" name="Text 1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46370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учебного пути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привыкает к классу, учителям и правилам школы. Постепенно появляются первые успехи, друзья и понимание, что школа — это место ежедневного роста.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185275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Совместные достижения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Потом приходят олимпиады, конкурсы, спортивные игры и творческие выступления. Общие успехи класса и школы вызывают радость и укрепляют чувство причастности.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5957050" y="2373650"/>
            <a:ext cx="2591400" cy="219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своей истории
</a:t>
            </a:r>
            <a:pPr algn="l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 9 классу школьные годы воспринимаются как важная часть жизни. Ученик видит свой прогресс, помнит общие события и гордится тем, что был частью этого сообщества.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82775" y="1103609"/>
            <a:ext cx="8512800" cy="246073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463700" y="326250"/>
            <a:ext cx="7513500" cy="5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проекты особенно полезны
</a:t>
            </a:r>
            <a:endParaRPr lang="en-US" sz="3200" dirty="0"/>
          </a:p>
        </p:txBody>
      </p:sp>
      <p:sp>
        <p:nvSpPr>
          <p:cNvPr id="10" name="Text 1"/>
          <p:cNvSpPr txBox="1"/>
          <p:nvPr/>
        </p:nvSpPr>
        <p:spPr>
          <a:xfrm>
            <a:off x="8408025" y="4718050"/>
            <a:ext cx="589200" cy="29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900" dirty="0"/>
          </a:p>
        </p:txBody>
      </p:sp>
      <p:sp>
        <p:nvSpPr>
          <p:cNvPr id="11" name="Text 2"/>
          <p:cNvSpPr txBox="1"/>
          <p:nvPr/>
        </p:nvSpPr>
        <p:spPr>
          <a:xfrm>
            <a:off x="7345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Сбор макулатуры, уход за школьной территорией и другие экологические акции учат бережно относиться к природе. Они показывают, что даже небольшие действия могут приносить пользу всем.
</a:t>
            </a:r>
            <a:endParaRPr lang="en-US" sz="900" dirty="0"/>
          </a:p>
        </p:txBody>
      </p:sp>
      <p:sp>
        <p:nvSpPr>
          <p:cNvPr id="12" name="Text 3"/>
          <p:cNvSpPr txBox="1"/>
          <p:nvPr/>
        </p:nvSpPr>
        <p:spPr>
          <a:xfrm>
            <a:off x="7345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Экологические дела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6720235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Добровольные школьные акции показывают, что полезное дело можно делать вместе. Девятиклассники пробуют распределять роли, соблюдать сроки и доводить начатое до конца.
</a:t>
            </a:r>
            <a:endParaRPr lang="en-US" sz="900" dirty="0"/>
          </a:p>
        </p:txBody>
      </p:sp>
      <p:sp>
        <p:nvSpPr>
          <p:cNvPr id="14" name="Text 5"/>
          <p:cNvSpPr txBox="1"/>
          <p:nvPr/>
        </p:nvSpPr>
        <p:spPr>
          <a:xfrm>
            <a:off x="6720235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Волонтерство
</a:t>
            </a:r>
            <a:endParaRPr lang="en-US" sz="1100" dirty="0"/>
          </a:p>
        </p:txBody>
      </p:sp>
      <p:sp>
        <p:nvSpPr>
          <p:cNvPr id="15" name="Text 6"/>
          <p:cNvSpPr txBox="1"/>
          <p:nvPr/>
        </p:nvSpPr>
        <p:spPr>
          <a:xfrm>
            <a:off x="2729769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Проекты, связанные с чтением, помогают обсуждать любимые произведения, советовать книги друг другу и лучше понимать тексты. Это развивает речь, внимание и интерес к учению.
</a:t>
            </a:r>
            <a:endParaRPr lang="en-US" sz="900" dirty="0"/>
          </a:p>
        </p:txBody>
      </p:sp>
      <p:sp>
        <p:nvSpPr>
          <p:cNvPr id="16" name="Text 7"/>
          <p:cNvSpPr txBox="1"/>
          <p:nvPr/>
        </p:nvSpPr>
        <p:spPr>
          <a:xfrm>
            <a:off x="2729769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 и книги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4725002" y="3755703"/>
            <a:ext cx="1832100" cy="82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старшие ученики помогают младшим, они учатся быть терпеливыми, объяснять понятно и брать ответственность за общий результат. Такие дела создают доверие между разными классами.
</a:t>
            </a:r>
            <a:endParaRPr lang="en-US" sz="900" dirty="0"/>
          </a:p>
        </p:txBody>
      </p:sp>
      <p:sp>
        <p:nvSpPr>
          <p:cNvPr id="18" name="Text 9"/>
          <p:cNvSpPr txBox="1"/>
          <p:nvPr/>
        </p:nvSpPr>
        <p:spPr>
          <a:xfrm>
            <a:off x="4725002" y="3391828"/>
            <a:ext cx="1832100" cy="34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младшим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20575" y="1712750"/>
            <a:ext cx="3501900" cy="215354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2400" y="326250"/>
            <a:ext cx="8381700" cy="7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сильнее всего влияет на успех школы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4945300" y="1711925"/>
            <a:ext cx="3501900" cy="2155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факторы важны, но на результат особенно влияют ежедневное участие учеников и поддержка взрослых.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школы строится на сотрудничестве: чем выше вовлеченность и поддержка, тем сильнее сообщество и заметнее результаты.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Учебная диаграмма на основе обобщенных школьных наблюдений
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9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7125" y="1432858"/>
            <a:ext cx="239100" cy="2125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125" y="2704235"/>
            <a:ext cx="239100" cy="1912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37125" y="3954358"/>
            <a:ext cx="239100" cy="212533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408025" y="4665550"/>
            <a:ext cx="589200" cy="345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5F92C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362400" y="326250"/>
            <a:ext cx="8410200" cy="42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 чего складывается ощущение второго дома
</a:t>
            </a:r>
            <a:endParaRPr lang="en-US" sz="2600" dirty="0"/>
          </a:p>
        </p:txBody>
      </p:sp>
      <p:sp>
        <p:nvSpPr>
          <p:cNvPr id="10" name="Text 2"/>
          <p:cNvSpPr txBox="1"/>
          <p:nvPr/>
        </p:nvSpPr>
        <p:spPr>
          <a:xfrm>
            <a:off x="1124125" y="11231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Привычная среда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Знакомые кабинеты, коридоры и расписание создают чувство устойчивости. Когда ребенок понимает, что его ждет каждый день, школа становится спокойным и понятным местом.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124125" y="238392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Разговоры и общение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Перемены, совместные задания и дружеские беседы помогают чувствовать себя частью класса. Именно в обычном общении часто рождаются доверие, шутки и настоящая школьная дружба.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1124125" y="3644675"/>
            <a:ext cx="7283700" cy="83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Традиции и воспоминания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5384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Праздники, конкурсы и общие дела делают школьные годы запоминающимися. Такие события связывают учеников между собой и помогают ощущать общую историю школы.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63700" y="2505075"/>
            <a:ext cx="8203800" cy="204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Школа становится особенной благодаря людям
</a:t>
            </a:r>
            <a:pPr algn="l" indent="0" marL="0">
              <a:lnSpc>
                <a:spcPct val="90000"/>
              </a:lnSpc>
              <a:buNone/>
            </a:pPr>
            <a:r>
              <a:rPr lang="en-US" sz="3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Особая школа — это место, где есть уважение, поддержка, интересные уроки и общие дела. Именно люди, традиции и доброжелательная атмосфера делают школьные годы по-настоящему важными.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2026-05-31T10:35:36Z</dcterms:created>
  <dcterms:modified xsi:type="dcterms:W3CDTF">2026-05-31T10:35:36Z</dcterms:modified>
</cp:coreProperties>
</file>