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Руси с внешними врагами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Века борьбы за землю и безопасность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Руси приходилось воевать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оказалась между лесом, степью и важными торговыми путями. Поэтому ей приходилось защищать города, дороги и людей сразу от нескольких направлений угроз.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Русь сталкивалась с опасностью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 степь
</a:t>
            </a:r>
            <a:pPr algn="l" indent="0" marL="0">
              <a:lnSpc>
                <a:spcPct val="100000"/>
              </a:lnSpc>
              <a:buNone/>
            </a:pPr>
            <a:r>
              <a:rPr lang="en-US" sz="5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степи долго оставались самым опасным рубежом. Отсюда приходили кочевники, которые нападали быстро, старались взять добычу и уходили прежде, чем успевала собраться большая защита.
</a:t>
            </a:r>
            <a:endParaRPr lang="en-US" sz="1079" dirty="0"/>
          </a:p>
        </p:txBody>
      </p:sp>
      <p:sp>
        <p:nvSpPr>
          <p:cNvPr id="10" name="Text 2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соседи
</a:t>
            </a:r>
            <a:pPr algn="l" indent="0" marL="0">
              <a:lnSpc>
                <a:spcPct val="100000"/>
              </a:lnSpc>
              <a:buNone/>
            </a:pPr>
            <a:r>
              <a:rPr lang="en-US" sz="5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 направление становилось опасным, когда соседи и рыцари стремились подчинить торговые пути, захватить крепости и усилить своё влияние в Прибалтике и у новгородских земель.
</a:t>
            </a:r>
            <a:endParaRPr lang="en-US" sz="1079" dirty="0"/>
          </a:p>
        </p:txBody>
      </p:sp>
      <p:sp>
        <p:nvSpPr>
          <p:cNvPr id="11" name="Text 3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и Орда
</a:t>
            </a:r>
            <a:pPr algn="l" indent="0" marL="0">
              <a:lnSpc>
                <a:spcPct val="100000"/>
              </a:lnSpc>
              <a:buNone/>
            </a:pPr>
            <a:r>
              <a:rPr lang="en-US" sz="5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главной угрозой стали монгольское нашествие и Орда. Здесь речь шла уже не о грабежах, а о подчинении, дани и политическом контроле.
</a:t>
            </a:r>
            <a:endParaRPr lang="en-US" sz="1195" dirty="0"/>
          </a:p>
        </p:txBody>
      </p:sp>
      <p:sp>
        <p:nvSpPr>
          <p:cNvPr id="12" name="Text 4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положение дел делало Русь уязвимой сразу на нескольких рубежах. Каждое новое поколение князей должно было искать собственные способы защиты и союзов.
</a:t>
            </a:r>
            <a:endParaRPr lang="en-US" sz="1139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223494"/>
            <a:ext cx="4022400" cy="17450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Противники Руси различались по целям, а значит, и борьба с ними велась по-разному: где-то нужны были крепости, где-то — союзы, а где-то — большие общие войска.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угроза менялась по направлениям, но сильнее всего Руси мешали разобщённость и нехватка единства.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Древней Руси и монгольского нашествия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были противники Руси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век
</a:t>
            </a:r>
            <a:pPr algn="ctr" indent="0" marL="0">
              <a:lnSpc>
                <a:spcPct val="100000"/>
              </a:lnSpc>
              <a:buNone/>
            </a:pPr>
            <a:r>
              <a:rPr lang="en-US" sz="5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Печенеги появились как опасный противник южных рубежей. Их набеги были стремительными и заставляли Русь усиливать сторожевую службу и строить укрепления.
</a:t>
            </a:r>
            <a:endParaRPr lang="en-US" sz="1336" dirty="0"/>
          </a:p>
        </p:txBody>
      </p:sp>
      <p:sp>
        <p:nvSpPr>
          <p:cNvPr id="6" name="Text 1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угрозы
</a:t>
            </a:r>
            <a:pPr algn="ctr" indent="0" marL="0">
              <a:lnSpc>
                <a:spcPct val="100000"/>
              </a:lnSpc>
              <a:buNone/>
            </a:pPr>
            <a:r>
              <a:rPr lang="en-US" sz="5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ряда удачных мер угроза печенегов ослабла. Русь накопила опыт борьбы со степью и научилась быстрее реагировать на нападения.
</a:t>
            </a:r>
            <a:endParaRPr lang="en-US" sz="1396" dirty="0"/>
          </a:p>
        </p:txBody>
      </p:sp>
      <p:sp>
        <p:nvSpPr>
          <p:cNvPr id="7" name="Text 2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рубежей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X–XI веках князья отвечали походами и обороной крепостей. Постепенно южная граница становилась крепче, а набеги — менее успешными.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Печенеги: первые степные набеги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Половцы и нестабильный мир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48844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набеги
</a:t>
            </a:r>
            <a:pPr algn="l" indent="0" marL="0">
              <a:lnSpc>
                <a:spcPct val="100000"/>
              </a:lnSpc>
              <a:buNone/>
            </a:pPr>
            <a:r>
              <a:rPr lang="en-US" sz="64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Половцы часто совершали набеги на русские земли, рассчитывая на добычу и пленников. Их нападения были особенно опасны для пограничных районов и торговых путей.
</a:t>
            </a:r>
            <a:endParaRPr lang="en-US" sz="1280" dirty="0"/>
          </a:p>
        </p:txBody>
      </p:sp>
      <p:sp>
        <p:nvSpPr>
          <p:cNvPr id="10" name="Text 2"/>
          <p:cNvSpPr txBox="1"/>
          <p:nvPr/>
        </p:nvSpPr>
        <p:spPr>
          <a:xfrm>
            <a:off x="48844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союзы
</a:t>
            </a:r>
            <a:pPr algn="l" indent="0" marL="0">
              <a:lnSpc>
                <a:spcPct val="100000"/>
              </a:lnSpc>
              <a:buNone/>
            </a:pPr>
            <a:r>
              <a:rPr lang="en-US" sz="66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князья заключали с половцами союзы или вместе ходили в походы. Но такие соглашения были непрочными, потому что интересы сторон быстро расходились.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71448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вражды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шли за пастбища, влияние и контроль над степью. Из-за этого перемирия редко сохранялись надолго и вскоре сменялись новыми столкновениями.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1448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единства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князья действовали не всегда согласованно. Разобщённость ослабляла оборону и давала половцам возможность нападать на отдельные земли по очереди.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Русь защищалась от степи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оборона степных рубежей соединяла укрепления, военную силу и договорённости князей.
</a:t>
            </a:r>
            <a:endParaRPr lang="en-US" sz="248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3350" y="228800"/>
            <a:ext cx="39996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 направление в XIII веке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182910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Русь усиливала связи с Балтикой и северо-западными землями. Вместе с торговлей росла и цена контроля над речными путями, по которым шли товары и новости.
</a:t>
            </a:r>
            <a:endParaRPr lang="en-US" sz="1295" dirty="0"/>
          </a:p>
        </p:txBody>
      </p:sp>
      <p:sp>
        <p:nvSpPr>
          <p:cNvPr id="10" name="Text 2"/>
          <p:cNvSpPr txBox="1"/>
          <p:nvPr/>
        </p:nvSpPr>
        <p:spPr>
          <a:xfrm>
            <a:off x="5182910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6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соседние государства начали внимательнее смотреть на крепости и крупные города. Они стремились не только торговать, но и управлять доходными дорогами.
</a:t>
            </a:r>
            <a:endParaRPr lang="en-US" sz="1278" dirty="0"/>
          </a:p>
        </p:txBody>
      </p:sp>
      <p:sp>
        <p:nvSpPr>
          <p:cNvPr id="11" name="Text 3"/>
          <p:cNvSpPr txBox="1"/>
          <p:nvPr/>
        </p:nvSpPr>
        <p:spPr>
          <a:xfrm>
            <a:off x="7217727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конфликты стали чаще возникать вокруг устьев рек и пограничных земель. Именно здесь решалось, кто будет влиять на движение людей и товаров.
</a:t>
            </a:r>
            <a:endParaRPr lang="en-US" sz="1308" dirty="0"/>
          </a:p>
        </p:txBody>
      </p:sp>
      <p:sp>
        <p:nvSpPr>
          <p:cNvPr id="12" name="Text 4"/>
          <p:cNvSpPr txBox="1"/>
          <p:nvPr/>
        </p:nvSpPr>
        <p:spPr>
          <a:xfrm>
            <a:off x="7217727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угроза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северо-западные земли Руси оказались под постоянным давлением. Их защита стала важной задачей для князей Новгорода и соседних земель.
</a:t>
            </a:r>
            <a:endParaRPr lang="en-US" sz="1311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Шведы и Ливонский орден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Шведский расчёт
</a:t>
            </a:r>
            <a:pPr algn="ctr" indent="0" marL="0">
              <a:lnSpc>
                <a:spcPct val="100000"/>
              </a:lnSpc>
              <a:buNone/>
            </a:pPr>
            <a:r>
              <a:rPr lang="en-US" sz="50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Шведы стремились закрепиться у устья Невы и взять под контроль путь, который связывал Балтику с внутренними землями. Для Руси это означало риск потерять важный торговый выход и ослабить Новгород.
</a:t>
            </a:r>
            <a:endParaRPr lang="en-US" sz="1176" dirty="0"/>
          </a:p>
        </p:txBody>
      </p:sp>
      <p:sp>
        <p:nvSpPr>
          <p:cNvPr id="9" name="Text 2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Натиск ордена
</a:t>
            </a:r>
            <a:pPr algn="ctr" indent="0" marL="0">
              <a:lnSpc>
                <a:spcPct val="100000"/>
              </a:lnSpc>
              <a:buNone/>
            </a:pPr>
            <a:r>
              <a:rPr lang="en-US" sz="4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Ливонский орден действовал как военная сила с жёсткой дисциплиной и чёткой целью. Его рыцари продвигались к русским рубежам, чтобы укрепить влияние в Прибалтике и подчинить торговые дороги.
</a:t>
            </a:r>
            <a:endParaRPr lang="en-US" sz="1131" dirty="0"/>
          </a:p>
        </p:txBody>
      </p:sp>
      <p:sp>
        <p:nvSpPr>
          <p:cNvPr id="10" name="Text 3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обороны
</a:t>
            </a:r>
            <a:pPr algn="ctr" indent="0" marL="0">
              <a:lnSpc>
                <a:spcPct val="100000"/>
              </a:lnSpc>
              <a:buNone/>
            </a:pPr>
            <a:r>
              <a:rPr lang="en-US" sz="5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и северо-западные земли должны были одновременно защищать границы и сохранять торговлю. Поэтому борьба здесь была не только военной, но и экономической.
</a:t>
            </a:r>
            <a:endParaRPr lang="en-US" sz="1269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1240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стала важной победой Руси на северо-западе.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победа остановила шведское наступление и укрепила авторитет Александра Ярославича.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Летописные сведения о Невской битве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Ледовое побоище, 1242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Александр выбрал удобное место боя, где тяжёлая конница противника теряла разгон и строй.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Руси было в выборе места и тактики, а сила рыцарей в тяжёлой коннице оказалась уязвимой на льду.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Ледовом побоище, 1242 год; учебные материалы по истории Древней Руси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1237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годом начала разорительного нашествия на Русь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Монгольский поход начался в {1237} и быстро охватил многие русские земли, потому что противник действовал организованно и стремительно.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Руси и монгольского нашествия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769948"/>
            <a:ext cx="4336500" cy="13838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Нашествие 1237–1240 годов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нашествия видны главные удары по крупнейшим городам Руси.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Удары пришлись по важнейшим центрам власти и обороны, поэтому последствия были тяжёлыми для всей страны.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и события по летописям и школьному курсу истории Древней Руси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240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продолжалось ордынское влияние на русские земли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Орды длилась около {240} лет и заставляла князей искать ярлык и поддерживать отношения с ханом.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от начала ордынской зависимости до Стояния на Угре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раз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повторялись карательные походы и усиливали осторожность правителей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князья спорили друг с другом, Орда легче собирала силы для новых походов и наказаний.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отношений Руси и Орды в XIII–XV веках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 объединению вокруг Москвы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политическое объединение сделало борьбу с Ордой более организованной.
</a:t>
            </a:r>
            <a:endParaRPr lang="en-US" sz="248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Куликовская битва, 1380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 Дону стала возможна благодаря объединению сил разных земель и удачному выбору места для боя.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силы оказались лучше подготовлены к решающему столкновению, и это укрепило веру в возможность освобождения.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оценка Куликовской битвы, 1380 год; школьный курс истории России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освобождению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Москвы
</a:t>
            </a:r>
            <a:pPr algn="l" indent="0" marL="0">
              <a:lnSpc>
                <a:spcPct val="100000"/>
              </a:lnSpc>
              <a:buNone/>
            </a:pPr>
            <a:r>
              <a:rPr lang="en-US" sz="54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собирала вокруг себя земли и княжества, предлагая им защиту и более твёрдую власть. Это постепенно уменьшало разобщённость и укрепляло общий фронт сопротивления.
</a:t>
            </a:r>
            <a:endParaRPr lang="en-US" sz="1087" dirty="0"/>
          </a:p>
        </p:txBody>
      </p:sp>
      <p:sp>
        <p:nvSpPr>
          <p:cNvPr id="10" name="Text 2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Орды
</a:t>
            </a:r>
            <a:pPr algn="l" indent="0" marL="0">
              <a:lnSpc>
                <a:spcPct val="100000"/>
              </a:lnSpc>
              <a:buNone/>
            </a:pPr>
            <a:r>
              <a:rPr lang="en-US" sz="54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Орды делало её походы менее надёжными и менее успешными. Русские земли всё чаще могли задерживать выплату дани и вести собственную политику.
</a:t>
            </a:r>
            <a:endParaRPr lang="en-US" sz="1090" dirty="0"/>
          </a:p>
        </p:txBody>
      </p:sp>
      <p:sp>
        <p:nvSpPr>
          <p:cNvPr id="11" name="Text 3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союзников
</a:t>
            </a:r>
            <a:pPr algn="l" indent="0" marL="0">
              <a:lnSpc>
                <a:spcPct val="100000"/>
              </a:lnSpc>
              <a:buNone/>
            </a:pPr>
            <a:r>
              <a:rPr lang="en-US" sz="55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с соседями помогали Москве удерживать новые территории и не допускать распада объединения. Поддержка становилась важнее прежних междоусобных споров.
</a:t>
            </a:r>
            <a:endParaRPr lang="en-US" sz="1102" dirty="0"/>
          </a:p>
        </p:txBody>
      </p:sp>
      <p:sp>
        <p:nvSpPr>
          <p:cNvPr id="12" name="Text 4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оборона
</a:t>
            </a:r>
            <a:pPr algn="l" indent="0" marL="0">
              <a:lnSpc>
                <a:spcPct val="100000"/>
              </a:lnSpc>
              <a:buNone/>
            </a:pPr>
            <a:r>
              <a:rPr lang="en-US" sz="5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городов и дружины давало Руси больше шансов выдерживать давление извне. Защита переставала быть только обороной и становилась шагом к самостоятельности.
</a:t>
            </a:r>
            <a:endParaRPr lang="en-US" sz="1079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Стояние на Угре, 1480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81335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на рубеже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реки Угры русские войска заняли оборону и не позволили противнику легко перейти к наступлению. Это создало напряжённое ожидание без решающего боя.
</a:t>
            </a:r>
            <a:endParaRPr lang="en-US" sz="1256" dirty="0"/>
          </a:p>
        </p:txBody>
      </p:sp>
      <p:sp>
        <p:nvSpPr>
          <p:cNvPr id="10" name="Text 2"/>
          <p:cNvSpPr txBox="1"/>
          <p:nvPr/>
        </p:nvSpPr>
        <p:spPr>
          <a:xfrm>
            <a:off x="781335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противостояние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Ордынские силы и русские полки долго стояли друг против друга, но ни одна сторона не добилась быстрого успеха. Важную роль сыграли погода, местность и осторожность командиров.
</a:t>
            </a:r>
            <a:endParaRPr lang="en-US" sz="1183" dirty="0"/>
          </a:p>
        </p:txBody>
      </p:sp>
      <p:sp>
        <p:nvSpPr>
          <p:cNvPr id="11" name="Text 3"/>
          <p:cNvSpPr txBox="1"/>
          <p:nvPr/>
        </p:nvSpPr>
        <p:spPr>
          <a:xfrm>
            <a:off x="2816152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сражения показало, что Орда уже не могла диктовать свою волю так, как прежде. Русь демонстрировала политическую самостоятельность и уверенность в своих силах.
</a:t>
            </a:r>
            <a:endParaRPr lang="en-US" sz="1183" dirty="0"/>
          </a:p>
        </p:txBody>
      </p:sp>
      <p:sp>
        <p:nvSpPr>
          <p:cNvPr id="12" name="Text 4"/>
          <p:cNvSpPr txBox="1"/>
          <p:nvPr/>
        </p:nvSpPr>
        <p:spPr>
          <a:xfrm>
            <a:off x="2816152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этап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1480 года зависимость от Орды фактически закончилась, а московский государь укрепил власть над русскими землями. Это стало важной вехой в истории страны.
</a:t>
            </a:r>
            <a:endParaRPr lang="en-US" sz="1295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борьбе Руси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выстояла благодаря единству, крепким городам, военной организации и умению договариваться. Самые трудные испытания пришлись на степные набеги и ордынское давление, но страна научилась побеждать.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2026-07-25T23:57:38Z</dcterms:created>
  <dcterms:modified xsi:type="dcterms:W3CDTF">2026-07-25T23:57:38Z</dcterms:modified>
</cp:coreProperties>
</file>