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600" y="769550"/>
            <a:ext cx="29520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11600" y="3285900"/>
            <a:ext cx="45039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жизненное наблюдение становится смысловым центром текста?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1600" y="1583875"/>
            <a:ext cx="4503900" cy="14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Зарождение главной темы в литературном произведении
</a:t>
            </a:r>
            <a:endParaRPr lang="en-US" sz="3258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600" y="1018157"/>
            <a:ext cx="3198000" cy="31417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902875" y="1038350"/>
            <a:ext cx="39735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в системе литературного анализа
</a:t>
            </a:r>
            <a:endParaRPr lang="en-US" sz="2684" dirty="0"/>
          </a:p>
        </p:txBody>
      </p:sp>
      <p:sp>
        <p:nvSpPr>
          <p:cNvPr id="6" name="Text 2"/>
          <p:cNvSpPr txBox="1"/>
          <p:nvPr/>
        </p:nvSpPr>
        <p:spPr>
          <a:xfrm>
            <a:off x="902875" y="2041075"/>
            <a:ext cx="39735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помогает увидеть не только что происходит в произведении, но и зачем это показано. В 11 классе важно отличать её от пересказа сюжета и понимать, как один сюжет раскрывает разные смыслы.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54500" y="320675"/>
            <a:ext cx="6962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Тема, мотив, идея: различия в литературоведении
</a:t>
            </a:r>
            <a:endParaRPr lang="en-US" sz="2162" dirty="0"/>
          </a:p>
        </p:txBody>
      </p:sp>
      <p:sp>
        <p:nvSpPr>
          <p:cNvPr id="5" name="Text 2"/>
          <p:cNvSpPr txBox="1"/>
          <p:nvPr/>
        </p:nvSpPr>
        <p:spPr>
          <a:xfrm>
            <a:off x="846200" y="1152300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обозначает круг жизненных явлений и вопросов, которые автор выбирает для изображения; именно она задаёт общий предмет размышления и объединяет отдельные эпизоды произведения.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846200" y="2500093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 — это повторяющийся образ, деталь, ситуация или мысль, которая поддерживает тему и делает текст внутренне связным, возвращая читателя к важным смысловым точкам.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46200" y="3836799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выражает авторский вывод: она показывает, как писатель оценивает изображённое, и рождается из темы, конфликта и всей художественной организации текста.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8888" y="1038650"/>
            <a:ext cx="2941225" cy="379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466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рождения темы: жизнь, эпоха, личный опыт автора
</a:t>
            </a:r>
            <a:endParaRPr lang="en-US" sz="2121" dirty="0"/>
          </a:p>
        </p:txBody>
      </p:sp>
      <p:sp>
        <p:nvSpPr>
          <p:cNvPr id="6" name="Text 2"/>
          <p:cNvSpPr txBox="1"/>
          <p:nvPr/>
        </p:nvSpPr>
        <p:spPr>
          <a:xfrm>
            <a:off x="6228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Жизненное впечатление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нередко возникает из конкретного наблюдения: разговора, письма, события или впечатления, которое по-новому задевает автора. Такой импульс делает замысел живым и убедительным.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844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и личный контекст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выбор темы влияют эпоха и биография писателя. Война, социальная несправедливость, любовь, честь или одиночество становятся значимыми, когда связаны с реальным опытом и временем.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зарождения главной темы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от жизненного импульса к смысловому центру произведения.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912825" y="113992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литература особенно остро ставила вопросы личности и общества, нравственного долга, крепостной зависимости, социального неравенства и «лишнего человека».
</a:t>
            </a:r>
            <a:endParaRPr lang="en-US" sz="1517" dirty="0"/>
          </a:p>
        </p:txBody>
      </p:sp>
      <p:sp>
        <p:nvSpPr>
          <p:cNvPr id="5" name="Text 2"/>
          <p:cNvSpPr txBox="1"/>
          <p:nvPr/>
        </p:nvSpPr>
        <p:spPr>
          <a:xfrm>
            <a:off x="912825" y="208355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 усилил темы войны, революции, памяти, распада привычного мира, внутренней свободы и моральной ответственности, поскольку сама эпоха была предельно конфликтной.
</a:t>
            </a:r>
            <a:endParaRPr lang="en-US" sz="1517" dirty="0"/>
          </a:p>
        </p:txBody>
      </p:sp>
      <p:sp>
        <p:nvSpPr>
          <p:cNvPr id="6" name="Text 3"/>
          <p:cNvSpPr txBox="1"/>
          <p:nvPr/>
        </p:nvSpPr>
        <p:spPr>
          <a:xfrm>
            <a:off x="912825" y="304157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XXI веке заметнее становятся темы цифровой среды, личной идентичности, одиночества, выбора пути и напряжения между поколениями.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912825" y="399960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не диктует готовую тему, но задаёт круг проблем, которые литература переживает особенно остро и превращает в художественный вопрос.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исторической эпохи в формировании темы
</a:t>
            </a:r>
            <a:endParaRPr lang="en-US" sz="270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2073816"/>
            <a:ext cx="4106400" cy="13949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из которых вырастает главная тема
</a:t>
            </a:r>
            <a:endParaRPr lang="en-US" sz="2578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тема формируется не из одного источника, а из нескольких влияний одновременно.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тема возникает на пересечении биографии, истории, традиции и формы, поэтому её нельзя объяснить одной причиной.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литературоведческим наблюдениям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тема усиливается по мере развития текста
</a:t>
            </a:r>
            <a:endParaRPr lang="en-US" sz="2704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связан не только с событиями, но и с тем, как автор расставляет акценты: повтор, контраст и детализация делают тему ощутимее.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Максимальная концентрация приходится на кульминацию: именно там частный вопрос превращается в главную проблему произведения.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модель литературного анализа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91150" y="1295150"/>
            <a:ext cx="541500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7875" y="1295150"/>
            <a:ext cx="541500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72287" y="1295150"/>
            <a:ext cx="406125" cy="54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11325" y="1295150"/>
            <a:ext cx="541500" cy="541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Образ, символ и повтор как опоры темы
</a:t>
            </a:r>
            <a:endParaRPr lang="en-US" sz="2710" dirty="0"/>
          </a:p>
        </p:txBody>
      </p:sp>
      <p:sp>
        <p:nvSpPr>
          <p:cNvPr id="13" name="Text 2"/>
          <p:cNvSpPr txBox="1"/>
          <p:nvPr/>
        </p:nvSpPr>
        <p:spPr>
          <a:xfrm>
            <a:off x="7813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2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детали
</a:t>
            </a:r>
            <a:pPr algn="l" indent="0" marL="0">
              <a:lnSpc>
                <a:spcPct val="100000"/>
              </a:lnSpc>
              <a:buNone/>
            </a:pPr>
            <a:r>
              <a:rPr lang="en-US" sz="1342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2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вещь, жест или фраза возвращается в ключевых эпизодах и связывает отдельные части текста в единый смысловой ряд.
</a:t>
            </a:r>
            <a:endParaRPr lang="en-US" sz="1342" dirty="0"/>
          </a:p>
        </p:txBody>
      </p:sp>
      <p:sp>
        <p:nvSpPr>
          <p:cNvPr id="14" name="Text 3"/>
          <p:cNvSpPr txBox="1"/>
          <p:nvPr/>
        </p:nvSpPr>
        <p:spPr>
          <a:xfrm>
            <a:off x="27964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
</a:t>
            </a:r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7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переводит конкретный образ в обобщённый смысл, поэтому частная деталь начинает говорить о важной для автора жизненной проблеме.
</a:t>
            </a:r>
            <a:endParaRPr lang="en-US" sz="1367" dirty="0"/>
          </a:p>
        </p:txBody>
      </p:sp>
      <p:sp>
        <p:nvSpPr>
          <p:cNvPr id="15" name="Text 4"/>
          <p:cNvSpPr txBox="1"/>
          <p:nvPr/>
        </p:nvSpPr>
        <p:spPr>
          <a:xfrm>
            <a:off x="4803175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
</a:t>
            </a:r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3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действия может стать смысловым знаком: дорога, дом, город или природа не просто описываются, а раскрывают внутреннюю логику темы.
</a:t>
            </a:r>
            <a:endParaRPr lang="en-US" sz="1253" dirty="0"/>
          </a:p>
        </p:txBody>
      </p:sp>
      <p:sp>
        <p:nvSpPr>
          <p:cNvPr id="16" name="Text 5"/>
          <p:cNvSpPr txBox="1"/>
          <p:nvPr/>
        </p:nvSpPr>
        <p:spPr>
          <a:xfrm>
            <a:off x="680990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фраза
</a:t>
            </a:r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3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Повторяющееся слово или выражение задаёт интонацию произведения, подчёркивает важную мысль и помогает читателю распознать тематический центр.
</a:t>
            </a:r>
            <a:endParaRPr lang="en-US" sz="125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5504" y="0"/>
            <a:ext cx="443024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42174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Черновик и авторская правка как след рождения темы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90900" y="1732850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Черновики показывают, как писатель уточняет замысел: меняет названия, сокращает эпизоды и перестраивает сцены, чтобы тема звучала точнее и убедительнее.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590900" y="3243023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Рукописные пометы и зачёркнутые строки особенно ценны для анализа: они фиксируют движение от расплывчатой мысли к ясному смысловому центру произведения.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9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9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21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и конфликт: литературная связь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624125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делает тему заметной, потому что именно столкновение сил выявляет главный вопрос произведения и показывает, что для героя действительно поставлено на карту.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98790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конфликт раскрывает сомнение, вину, страх, нравственный выбор или кризис сознания; через него тема получает психологическую глубину и личное измерение.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199276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конфликт показывает борьбу личности с обществом, средой или обстоятельствами; чем точнее он связан с общей проблемой, тем яснее формулируется главная тема.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темы, мотива и идеи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иерархию смыслов: от общего круга вопросов к повторяющимся деталям и затем к авторскому выводу.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задаёт основу анализа, мотивы её поддерживают, а идея возникает как итог осмысления конфликта и художественного целого.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модель литературоведческого анализа; данные условны, дата не требуется.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987350"/>
            <a:ext cx="3294900" cy="38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зарождения главной темы в русской классике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05700" y="1152300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«Преступлении и наказании» Ф. М. Достоевского тема нравственной ответственности возникает из преступления Раскольникова и последующего распада его внутреннего мира.
</a:t>
            </a:r>
            <a:endParaRPr lang="en-US" sz="1416" dirty="0"/>
          </a:p>
        </p:txBody>
      </p:sp>
      <p:sp>
        <p:nvSpPr>
          <p:cNvPr id="7" name="Text 3"/>
          <p:cNvSpPr txBox="1"/>
          <p:nvPr/>
        </p:nvSpPr>
        <p:spPr>
          <a:xfrm>
            <a:off x="4305700" y="2500091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«Капитанской дочке» А. С. Пушкина тема чести и долга формируется через испытания Гринёва на фоне пугачёвского восстания и исторической нестабильности.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305700" y="3836795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«Маленьком принце» А. де Сент-Экзюпери тема ответственности рождается из разговора о дружбе, заботе и утрате, превращая частную встречу в философский смысл.
</a:t>
            </a:r>
            <a:endParaRPr lang="en-US" sz="153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6026" y="1038300"/>
            <a:ext cx="4231798" cy="18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018450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Композиционные элементы направляют внимание читателя и постепенно делают тему более отчётливой и значимой.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702398" y="3020475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не только располагает события, но и выстраивает смысловую траекторию, благодаря которой тема становится целостной и убедительной.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49125" y="4710550"/>
            <a:ext cx="7962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структуры художественного текста; обобщённая литературоведческая схема.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композиция помогает главной теме оформиться
</a:t>
            </a:r>
            <a:endParaRPr lang="en-US" sz="225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частного наблюдения к универсальному смыслу
</a:t>
            </a:r>
            <a:endParaRPr lang="en-US" sz="254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жизненный факт превращается в главную тему произведения через последовательное художественное обобщение.
</a:t>
            </a:r>
            <a:endParaRPr lang="en-US" sz="128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9157" y="1038650"/>
            <a:ext cx="2949087" cy="379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455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начала и роста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54575" y="1748375"/>
            <a:ext cx="2382600" cy="30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ростка, почки, дороги и восхода передают не готовый результат, а процесс становления. Они помогают увидеть, как тема развивается постепенно, через внутреннее движение смысла.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116137" y="1748375"/>
            <a:ext cx="2382600" cy="30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запись, свеча и источник света подчёркивают момент рождения мысли. Такие детали визуально связывают начало текста с появлением смысла и дальнейшим его усилением.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47125" y="11786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движение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3208687" y="11786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первый знак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динамика темы в произведении
</a:t>
            </a:r>
            <a:endParaRPr lang="en-US" sz="2619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линия помогает увидеть, где тема особенно тесно связана с переживаниями героя и переломами сюжета.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напряжения обычно совпадает с кульминацией, а последующее снижение показывает переход от переживания к пониманию смысла.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модель эмоционального анализа текста; данные условны, дата не требуется.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6032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следует подменять тему пересказом сюжета: событие отвечает на вопрос «что происходит», а тема — на вопрос «о чём это говорит».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7296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также возникает, когда смешивают тему, проблему и идею. Эти уровни связаны, но каждый выполняет собственную смысловую функцию.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560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узкая формулировка темы часто игнорирует повторяющиеся мотивы, конфликт и авторскую позицию, поэтому остаётся неполной и неточной.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9824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Проверять формулировку нужно по тексту: она должна опираться на ключевые эпизоды, повторяющиеся детали и общий вывод произведения.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определении главной темы
</a:t>
            </a:r>
            <a:endParaRPr lang="en-US" sz="262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931904"/>
            <a:ext cx="4106400" cy="16787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Признаки, по которым распознаётся зарождение главной темы
</a:t>
            </a:r>
            <a:endParaRPr lang="en-US" sz="1901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помогают увидеть, как тема постепенно становится смысловым центром произведения и закрепляется в композиции.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Зарождение темы распознаётся по повторяемости, усилению конфликта и композиционной завершённости, а не по отдельному эпизоду.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литературоведческого анализа текста и черновых материалов; дата не требуется.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850" y="1338950"/>
            <a:ext cx="6791700" cy="25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тема: от первого импульса к смыслу произведения
</a:t>
            </a:r>
            <a:pPr algn="l" indent="0" marL="0">
              <a:lnSpc>
                <a:spcPct val="100000"/>
              </a:lnSpc>
              <a:buNone/>
            </a:pPr>
            <a:r>
              <a:rPr lang="en-US" sz="22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тема рождается из жизненного наблюдения, проходит через конфликт и мотивы, а затем закрепляется в композиции как обобщённый смысл, понятный читателю любого поколения.
</a:t>
            </a:r>
            <a:endParaRPr lang="en-US" sz="443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2026-05-23T15:15:26Z</dcterms:created>
  <dcterms:modified xsi:type="dcterms:W3CDTF">2026-05-23T15:15:26Z</dcterms:modified>
</cp:coreProperties>
</file>