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png"/><Relationship Id="rId4" Type="http://schemas.openxmlformats.org/officeDocument/2006/relationships/slideLayout" Target="../slideLayouts/slideLayout1.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jpe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slideLayout" Target="../slideLayouts/slideLayout1.xml"/><Relationship Id="rId7"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jpeg"/><Relationship Id="rId4" Type="http://schemas.openxmlformats.org/officeDocument/2006/relationships/image" Target="../media/image-4-4.png"/><Relationship Id="rId5" Type="http://schemas.openxmlformats.org/officeDocument/2006/relationships/image" Target="../media/image-4-5.jpeg"/><Relationship Id="rId6" Type="http://schemas.openxmlformats.org/officeDocument/2006/relationships/image" Target="../media/image-4-6.png"/><Relationship Id="rId7" Type="http://schemas.openxmlformats.org/officeDocument/2006/relationships/slideLayout" Target="../slideLayouts/slideLayout1.xml"/><Relationship Id="rId8"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slideLayout" Target="../slideLayouts/slideLayout1.xml"/><Relationship Id="rId5"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slideLayout" Target="../slideLayouts/slideLayout1.xm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image" Target="../media/image-8-5.png"/><Relationship Id="rId6" Type="http://schemas.openxmlformats.org/officeDocument/2006/relationships/image" Target="../media/image-8-6.png"/><Relationship Id="rId7" Type="http://schemas.openxmlformats.org/officeDocument/2006/relationships/slideLayout" Target="../slideLayouts/slideLayout1.xml"/><Relationship Id="rId8"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jpe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1.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slideLayout" Target="../slideLayouts/slideLayout1.xml"/><Relationship Id="rId6"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slideLayout" Target="../slideLayouts/slideLayout1.xml"/><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jpeg"/><Relationship Id="rId4" Type="http://schemas.openxmlformats.org/officeDocument/2006/relationships/image" Target="../media/image-14-4.png"/><Relationship Id="rId5" Type="http://schemas.openxmlformats.org/officeDocument/2006/relationships/image" Target="../media/image-14-5.jpeg"/><Relationship Id="rId6" Type="http://schemas.openxmlformats.org/officeDocument/2006/relationships/image" Target="../media/image-14-6.png"/><Relationship Id="rId7" Type="http://schemas.openxmlformats.org/officeDocument/2006/relationships/slideLayout" Target="../slideLayouts/slideLayout1.xml"/><Relationship Id="rId8"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slideLayout" Target="../slideLayouts/slideLayout1.xml"/><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image" Target="../media/image-17-6.png"/><Relationship Id="rId7" Type="http://schemas.openxmlformats.org/officeDocument/2006/relationships/image" Target="../media/image-17-7.png"/><Relationship Id="rId8" Type="http://schemas.openxmlformats.org/officeDocument/2006/relationships/image" Target="../media/image-17-8.png"/><Relationship Id="rId9" Type="http://schemas.openxmlformats.org/officeDocument/2006/relationships/image" Target="../media/image-17-9.png"/><Relationship Id="rId10" Type="http://schemas.openxmlformats.org/officeDocument/2006/relationships/image" Target="../media/image-17-10.png"/><Relationship Id="rId11" Type="http://schemas.openxmlformats.org/officeDocument/2006/relationships/slideLayout" Target="../slideLayouts/slideLayout1.xml"/><Relationship Id="rId1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jpe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slideLayout" Target="../slideLayouts/slideLayout1.xml"/><Relationship Id="rId7"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99760" y="0"/>
            <a:ext cx="427453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2104050"/>
            <a:ext cx="4485300" cy="935400"/>
          </a:xfrm>
          <a:prstGeom prst="rect">
            <a:avLst/>
          </a:prstGeom>
          <a:noFill/>
          <a:ln/>
        </p:spPr>
        <p:txBody>
          <a:bodyPr wrap="square" lIns="0" tIns="0" rIns="0" bIns="0" rtlCol="0" anchor="b"/>
          <a:lstStyle/>
          <a:p>
            <a:pPr algn="l" indent="0" marL="0">
              <a:lnSpc>
                <a:spcPct val="100000"/>
              </a:lnSpc>
              <a:buNone/>
            </a:pPr>
            <a:r>
              <a:rPr lang="en-US" sz="1400" dirty="0">
                <a:solidFill>
                  <a:srgbClr val="FFFFFF"/>
                </a:solidFill>
                <a:latin typeface="Arial" pitchFamily="34" charset="0"/>
                <a:ea typeface="Arial" pitchFamily="34" charset="-122"/>
                <a:cs typeface="Arial" pitchFamily="34" charset="-120"/>
              </a:rPr>
              <a:t>Разберём переносы, повороты, отражения и гомотетию: что остаётся неизменным, а что меняется.
</a:t>
            </a:r>
            <a:endParaRPr lang="en-US" sz="1400" dirty="0"/>
          </a:p>
        </p:txBody>
      </p:sp>
      <p:sp>
        <p:nvSpPr>
          <p:cNvPr id="6" name="Text 1"/>
          <p:cNvSpPr txBox="1"/>
          <p:nvPr/>
        </p:nvSpPr>
        <p:spPr>
          <a:xfrm>
            <a:off x="360000" y="3245425"/>
            <a:ext cx="5278800" cy="15381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Преобразования плоскости: как меняются фигуры на уроке геометрии
</a:t>
            </a:r>
            <a:endParaRPr lang="en-US" sz="2800" dirty="0"/>
          </a:p>
        </p:txBody>
      </p:sp>
      <p:sp>
        <p:nvSpPr>
          <p:cNvPr id="7" name="Text 2"/>
          <p:cNvSpPr txBox="1"/>
          <p:nvPr/>
        </p:nvSpPr>
        <p:spPr>
          <a:xfrm>
            <a:off x="360000" y="360000"/>
            <a:ext cx="3361500" cy="412800"/>
          </a:xfrm>
          <a:prstGeom prst="rect">
            <a:avLst/>
          </a:prstGeom>
          <a:noFill/>
          <a:ln/>
        </p:spPr>
        <p:txBody>
          <a:bodyPr wrap="square" lIns="0" tIns="0" rIns="0" bIns="0" rtlCol="0" anchor="t"/>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
</a:t>
            </a:r>
            <a:endParaRPr lang="en-US" sz="18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822" y="0"/>
            <a:ext cx="4148956"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4376750" y="360000"/>
            <a:ext cx="4407300" cy="19032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Почему тема преобразований важна в 7 классе
</a:t>
            </a:r>
            <a:endParaRPr lang="en-US" sz="2800" dirty="0"/>
          </a:p>
        </p:txBody>
      </p:sp>
      <p:sp>
        <p:nvSpPr>
          <p:cNvPr id="6"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2</a:t>
            </a:r>
            <a:endParaRPr lang="en-US" sz="1200" dirty="0"/>
          </a:p>
        </p:txBody>
      </p:sp>
      <p:sp>
        <p:nvSpPr>
          <p:cNvPr id="7" name="Text 2"/>
          <p:cNvSpPr txBox="1"/>
          <p:nvPr/>
        </p:nvSpPr>
        <p:spPr>
          <a:xfrm>
            <a:off x="4376850" y="2331350"/>
            <a:ext cx="4407300" cy="2452200"/>
          </a:xfrm>
          <a:prstGeom prst="rect">
            <a:avLst/>
          </a:prstGeom>
          <a:noFill/>
          <a:ln/>
        </p:spPr>
        <p:txBody>
          <a:bodyPr wrap="square" lIns="0" tIns="0" rIns="0" bIns="0" rtlCol="0" anchor="ctr"/>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Преобразования плоскости помогают понимать симметрию и «движение» фигур. Их применяют в орнаментах, чертежах, мозаиках, архитектурных мотивах и задачах по координатам. На уроках особенно важно: какие свойства сохраняются, а какие меняются.
</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3</a:t>
            </a:r>
            <a:endParaRPr lang="en-US" sz="1200" dirty="0"/>
          </a:p>
        </p:txBody>
      </p:sp>
      <p:sp>
        <p:nvSpPr>
          <p:cNvPr id="8" name="Text 1"/>
          <p:cNvSpPr txBox="1"/>
          <p:nvPr/>
        </p:nvSpPr>
        <p:spPr>
          <a:xfrm>
            <a:off x="998850" y="1703121"/>
            <a:ext cx="3368400" cy="930600"/>
          </a:xfrm>
          <a:prstGeom prst="rect">
            <a:avLst/>
          </a:prstGeom>
          <a:noFill/>
          <a:ln/>
        </p:spPr>
        <p:txBody>
          <a:bodyPr wrap="square" lIns="0" tIns="0" rIns="0" bIns="0" rtlCol="0" anchor="t"/>
          <a:lstStyle/>
          <a:p>
            <a:pPr algn="l" indent="0" marL="0">
              <a:lnSpc>
                <a:spcPct val="100000"/>
              </a:lnSpc>
              <a:buNone/>
            </a:pPr>
            <a:r>
              <a:rPr lang="en-US" sz="1233" dirty="0">
                <a:solidFill>
                  <a:srgbClr val="FFFFFF"/>
                </a:solidFill>
                <a:latin typeface="Arial" pitchFamily="34" charset="0"/>
                <a:ea typeface="Arial" pitchFamily="34" charset="-122"/>
                <a:cs typeface="Arial" pitchFamily="34" charset="-120"/>
              </a:rPr>
              <a:t>Параллельный перенос, поворот и отражение относительно прямой относятся к движениям. При любом из них расстояния между точками и величины углов не меняются, поэтому фигуры сохраняют «геометрический размер».
</a:t>
            </a:r>
            <a:endParaRPr lang="en-US" sz="1233" dirty="0"/>
          </a:p>
        </p:txBody>
      </p:sp>
      <p:sp>
        <p:nvSpPr>
          <p:cNvPr id="9" name="Text 2"/>
          <p:cNvSpPr txBox="1"/>
          <p:nvPr/>
        </p:nvSpPr>
        <p:spPr>
          <a:xfrm>
            <a:off x="5281650" y="1703121"/>
            <a:ext cx="3368400" cy="930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Поворот выполняется вокруг центра и переводит точки на заданный угол. Каждая точка оказывается на том же расстоянии от центра, что и в исходной фигуре, а углы при этом остаются равными.
</a:t>
            </a:r>
            <a:endParaRPr lang="en-US" sz="1300" dirty="0"/>
          </a:p>
        </p:txBody>
      </p:sp>
      <p:sp>
        <p:nvSpPr>
          <p:cNvPr id="10" name="Text 3"/>
          <p:cNvSpPr txBox="1"/>
          <p:nvPr/>
        </p:nvSpPr>
        <p:spPr>
          <a:xfrm>
            <a:off x="360000" y="360000"/>
            <a:ext cx="7142100" cy="93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Основные виды преобразований плоскости
</a:t>
            </a:r>
            <a:endParaRPr lang="en-US" sz="2800" dirty="0"/>
          </a:p>
        </p:txBody>
      </p:sp>
      <p:sp>
        <p:nvSpPr>
          <p:cNvPr id="11" name="Text 4"/>
          <p:cNvSpPr txBox="1"/>
          <p:nvPr/>
        </p:nvSpPr>
        <p:spPr>
          <a:xfrm>
            <a:off x="5281650" y="3219897"/>
            <a:ext cx="3368400" cy="930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Гомотетия меняет размеры фигуры. При коэффициенте увеличения или уменьшения сохраняются форма и пропорции сторон, поэтому результатом становятся подобные фигуры, а не равные.
</a:t>
            </a:r>
            <a:endParaRPr lang="en-US" sz="13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038087" y="1328907"/>
            <a:ext cx="3430800" cy="1594786"/>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675262" y="1328907"/>
            <a:ext cx="3430800" cy="159478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360000"/>
            <a:ext cx="8424000" cy="928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Симметрия в окружающем мире и в геометрии
</a:t>
            </a:r>
            <a:endParaRPr lang="en-US" sz="2800" dirty="0"/>
          </a:p>
        </p:txBody>
      </p:sp>
      <p:sp>
        <p:nvSpPr>
          <p:cNvPr id="9"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4</a:t>
            </a:r>
            <a:endParaRPr lang="en-US" sz="1200" dirty="0"/>
          </a:p>
        </p:txBody>
      </p:sp>
      <p:sp>
        <p:nvSpPr>
          <p:cNvPr id="10" name="Text 2"/>
          <p:cNvSpPr txBox="1"/>
          <p:nvPr/>
        </p:nvSpPr>
        <p:spPr>
          <a:xfrm>
            <a:off x="1164088" y="3698175"/>
            <a:ext cx="3166200" cy="9864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Одна половина узора как будто повторяет другую, только перевёрнуто. Если мысленно провести ось, точки узора окажутся на равных расстояниях по обе стороны от неё. Так легко объяснить осевую симметрию на примере природы.
</a:t>
            </a:r>
            <a:endParaRPr lang="en-US" sz="1100" dirty="0"/>
          </a:p>
        </p:txBody>
      </p:sp>
      <p:sp>
        <p:nvSpPr>
          <p:cNvPr id="11" name="Text 3"/>
          <p:cNvSpPr txBox="1"/>
          <p:nvPr/>
        </p:nvSpPr>
        <p:spPr>
          <a:xfrm>
            <a:off x="1164088" y="3080925"/>
            <a:ext cx="3166200" cy="5529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Бабочки и «зеркальный» рисунок
</a:t>
            </a:r>
            <a:endParaRPr lang="en-US" sz="1400" dirty="0"/>
          </a:p>
        </p:txBody>
      </p:sp>
      <p:sp>
        <p:nvSpPr>
          <p:cNvPr id="12" name="Text 4"/>
          <p:cNvSpPr txBox="1"/>
          <p:nvPr/>
        </p:nvSpPr>
        <p:spPr>
          <a:xfrm>
            <a:off x="4801263" y="3698175"/>
            <a:ext cx="3166200" cy="9864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Снежинка часто выглядит одинаково при отражении: её элементы повторяются по обе стороны воображаемой прямой. Похожий принцип используют и архитекторы: фасады и орнаменты строят, чтобы композиция «сходилась» по симметрии. Это делает рисунок строгим и узнаваемым.
</a:t>
            </a:r>
            <a:endParaRPr lang="en-US" sz="1100" dirty="0"/>
          </a:p>
        </p:txBody>
      </p:sp>
      <p:sp>
        <p:nvSpPr>
          <p:cNvPr id="13" name="Text 5"/>
          <p:cNvSpPr txBox="1"/>
          <p:nvPr/>
        </p:nvSpPr>
        <p:spPr>
          <a:xfrm>
            <a:off x="4801263" y="3080925"/>
            <a:ext cx="3166200" cy="552900"/>
          </a:xfrm>
          <a:prstGeom prst="rect">
            <a:avLst/>
          </a:prstGeom>
          <a:noFill/>
          <a:ln/>
        </p:spPr>
        <p:txBody>
          <a:bodyPr wrap="square" lIns="0" tIns="0" rIns="0" bIns="0" rtlCol="0" anchor="ctr"/>
          <a:lstStyle/>
          <a:p>
            <a:pPr algn="l" indent="0" marL="0">
              <a:lnSpc>
                <a:spcPct val="100000"/>
              </a:lnSpc>
              <a:buNone/>
            </a:pPr>
            <a:r>
              <a:rPr lang="en-US" sz="1400" b="1" dirty="0">
                <a:solidFill>
                  <a:srgbClr val="FFFFFF"/>
                </a:solidFill>
                <a:latin typeface="Arial" pitchFamily="34" charset="0"/>
                <a:ea typeface="Arial" pitchFamily="34" charset="-122"/>
                <a:cs typeface="Arial" pitchFamily="34" charset="-120"/>
              </a:rPr>
              <a:t>Снежинки и архитектурные фасады
</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78073"/>
            <a:ext cx="4348200" cy="3305204"/>
          </a:xfrm>
          <a:prstGeom prst="rect">
            <a:avLst/>
          </a:prstGeom>
        </p:spPr>
      </p:pic>
      <p:sp>
        <p:nvSpPr>
          <p:cNvPr id="4"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Какие свойства сохраняют разные преобразования
</a:t>
            </a:r>
            <a:endParaRPr lang="en-US" sz="32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5</a:t>
            </a:r>
            <a:endParaRPr lang="en-US" sz="1200" dirty="0"/>
          </a:p>
        </p:txBody>
      </p:sp>
      <p:sp>
        <p:nvSpPr>
          <p:cNvPr id="6"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У движений сохраняются и длины, и углы, и площадь: фигура остаётся равной. У гомотетии сохраняются углы и пропорции, но меняются размеры.
</a:t>
            </a:r>
            <a:endParaRPr lang="en-US" sz="1500" dirty="0"/>
          </a:p>
        </p:txBody>
      </p:sp>
      <p:sp>
        <p:nvSpPr>
          <p:cNvPr id="7"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Диаграмма показывает разницу между движениями и гомотетией: при движениях фигура остаётся той же «по величине», а при гомотетии — только похожей.
</a:t>
            </a:r>
            <a:endParaRPr lang="en-US" sz="1500" dirty="0"/>
          </a:p>
        </p:txBody>
      </p:sp>
      <p:sp>
        <p:nvSpPr>
          <p:cNvPr id="8"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181" dirty="0">
                <a:solidFill>
                  <a:srgbClr val="CD96FF"/>
                </a:solidFill>
                <a:latin typeface="Arial" pitchFamily="34" charset="0"/>
                <a:ea typeface="Arial" pitchFamily="34" charset="-122"/>
                <a:cs typeface="Arial" pitchFamily="34" charset="-120"/>
              </a:rPr>
              <a:t>Обобщение школьных свойств преобразований из курса геометрии (без внешних статистических данных).
</a:t>
            </a:r>
            <a:endParaRPr lang="en-US" sz="1181"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656763"/>
            <a:ext cx="4348200" cy="2947824"/>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Свойства преобразований плоскости
</a:t>
            </a:r>
            <a:endParaRPr lang="en-US" sz="2800" dirty="0"/>
          </a:p>
        </p:txBody>
      </p:sp>
      <p:sp>
        <p:nvSpPr>
          <p:cNvPr id="6"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6</a:t>
            </a:r>
            <a:endParaRPr lang="en-US" sz="1200" dirty="0"/>
          </a:p>
        </p:txBody>
      </p:sp>
      <p:sp>
        <p:nvSpPr>
          <p:cNvPr id="7"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Сопоставим преобразования по признакам: что сохраняется (величины и свойства фигуры) и что может измениться. Ключевая идея: движения дают равенство, а гомотетия — подобие.
</a:t>
            </a:r>
            <a:endParaRPr lang="en-US" sz="1300" dirty="0"/>
          </a:p>
        </p:txBody>
      </p:sp>
      <p:sp>
        <p:nvSpPr>
          <p:cNvPr id="8"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Все движения сохраняют равенство фигур (включая ориентацию), а гомотетия сохраняет форму частично: углы и пропорции остаются, размеры — нет.
</a:t>
            </a:r>
            <a:endParaRPr lang="en-US" sz="1300" dirty="0"/>
          </a:p>
        </p:txBody>
      </p:sp>
      <p:sp>
        <p:nvSpPr>
          <p:cNvPr id="9"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300" dirty="0">
                <a:solidFill>
                  <a:srgbClr val="CD96FF"/>
                </a:solidFill>
                <a:latin typeface="Arial" pitchFamily="34" charset="0"/>
                <a:ea typeface="Arial" pitchFamily="34" charset="-122"/>
                <a:cs typeface="Arial" pitchFamily="34" charset="-120"/>
              </a:rPr>
              <a:t>Обобщённые формулировки из школьной программы по преобразованиям плоскости.
</a:t>
            </a:r>
            <a:endParaRPr lang="en-US" sz="13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555" y="1582600"/>
            <a:ext cx="8420889" cy="3200700"/>
          </a:xfrm>
          <a:prstGeom prst="rect">
            <a:avLst/>
          </a:prstGeom>
        </p:spPr>
      </p:pic>
      <p:sp>
        <p:nvSpPr>
          <p:cNvPr id="4" name="Text 0"/>
          <p:cNvSpPr txBox="1"/>
          <p:nvPr/>
        </p:nvSpPr>
        <p:spPr>
          <a:xfrm>
            <a:off x="360000" y="360000"/>
            <a:ext cx="7501500" cy="5292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Как определить вид преобразования
</a:t>
            </a:r>
            <a:endParaRPr lang="en-US" sz="28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7</a:t>
            </a:r>
            <a:endParaRPr lang="en-US" sz="1200" dirty="0"/>
          </a:p>
        </p:txBody>
      </p:sp>
      <p:sp>
        <p:nvSpPr>
          <p:cNvPr id="6" name="Text 2"/>
          <p:cNvSpPr txBox="1"/>
          <p:nvPr/>
        </p:nvSpPr>
        <p:spPr>
          <a:xfrm>
            <a:off x="360000" y="993800"/>
            <a:ext cx="7737600" cy="484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Логика различения по результатам построения: сначала проверяем расстояния, затем ориентацию, затем характер изменения длин.
</a:t>
            </a:r>
            <a:endParaRPr lang="en-US" sz="13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8</a:t>
            </a:r>
            <a:endParaRPr lang="en-US" sz="1200" dirty="0"/>
          </a:p>
        </p:txBody>
      </p:sp>
      <p:sp>
        <p:nvSpPr>
          <p:cNvPr id="9" name="Text 1"/>
          <p:cNvSpPr txBox="1"/>
          <p:nvPr/>
        </p:nvSpPr>
        <p:spPr>
          <a:xfrm>
            <a:off x="998849" y="1685064"/>
            <a:ext cx="3368400" cy="1026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При параллельном переносе все точки фигуры смещаются одинаково, по одному и тому же вектору. Фигура не «закручивается» и не «переворачивается», а просто переезжает на новое место на плоскости.
</a:t>
            </a:r>
            <a:endParaRPr lang="en-US" sz="1200" dirty="0"/>
          </a:p>
        </p:txBody>
      </p:sp>
      <p:sp>
        <p:nvSpPr>
          <p:cNvPr id="10" name="Text 2"/>
          <p:cNvSpPr txBox="1"/>
          <p:nvPr/>
        </p:nvSpPr>
        <p:spPr>
          <a:xfrm>
            <a:off x="5281649" y="1685064"/>
            <a:ext cx="3368400" cy="1026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Если есть точка A(x, y), то её образ становится A(x + a, y + b), где (a, b) — координаты вектора переноса. Такое преобразование легко проверять по координатам: изменения у всех точек одинаковые.
</a:t>
            </a:r>
            <a:endParaRPr lang="en-US" sz="1200" dirty="0"/>
          </a:p>
        </p:txBody>
      </p:sp>
      <p:sp>
        <p:nvSpPr>
          <p:cNvPr id="11" name="Text 3"/>
          <p:cNvSpPr txBox="1"/>
          <p:nvPr/>
        </p:nvSpPr>
        <p:spPr>
          <a:xfrm>
            <a:off x="360000" y="360000"/>
            <a:ext cx="7142100" cy="93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Параллельный перенос
</a:t>
            </a:r>
            <a:endParaRPr lang="en-US" sz="2800" dirty="0"/>
          </a:p>
        </p:txBody>
      </p:sp>
      <p:sp>
        <p:nvSpPr>
          <p:cNvPr id="12" name="Text 4"/>
          <p:cNvSpPr txBox="1"/>
          <p:nvPr/>
        </p:nvSpPr>
        <p:spPr>
          <a:xfrm>
            <a:off x="5281649" y="3201851"/>
            <a:ext cx="3368400" cy="1026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На координатной сетке удобно строить образ так: выбираем вектор переноса, «отмечаем» его по клеткам, а затем переносим каждую вершину фигуры одинаковым шагом.
</a:t>
            </a:r>
            <a:endParaRPr lang="en-US" sz="1200" dirty="0"/>
          </a:p>
        </p:txBody>
      </p:sp>
      <p:sp>
        <p:nvSpPr>
          <p:cNvPr id="13" name="Text 5"/>
          <p:cNvSpPr txBox="1"/>
          <p:nvPr/>
        </p:nvSpPr>
        <p:spPr>
          <a:xfrm>
            <a:off x="998849" y="3201851"/>
            <a:ext cx="3368400" cy="1026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Параллельный перенос сохраняет расстояния между точками и величины углов. Поэтому отрезки остаются равными по длине, а прямые, которые были параллельны, остаются параллельными.
</a:t>
            </a:r>
            <a:endParaRPr lang="en-US"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93222" y="-28725"/>
            <a:ext cx="4148956"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4407300" cy="1384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Поворот фигуры вокруг точки
</a:t>
            </a:r>
            <a:endParaRPr lang="en-US" sz="2800" dirty="0"/>
          </a:p>
        </p:txBody>
      </p:sp>
      <p:sp>
        <p:nvSpPr>
          <p:cNvPr id="8"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9</a:t>
            </a:r>
            <a:endParaRPr lang="en-US" sz="1200" dirty="0"/>
          </a:p>
        </p:txBody>
      </p:sp>
      <p:sp>
        <p:nvSpPr>
          <p:cNvPr id="9" name="Text 2"/>
          <p:cNvSpPr txBox="1"/>
          <p:nvPr/>
        </p:nvSpPr>
        <p:spPr>
          <a:xfrm>
            <a:off x="570475" y="2084700"/>
            <a:ext cx="3796800" cy="1026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Поворот выполняется вокруг выбранного центра на заданный угол, например 90°, 180° или 270°. При этом каждая точка сохраняет расстояние до центра поворота, а значит, «геометрический масштаб» не меняется.
</a:t>
            </a:r>
            <a:endParaRPr lang="en-US" sz="1200" dirty="0"/>
          </a:p>
        </p:txBody>
      </p:sp>
      <p:sp>
        <p:nvSpPr>
          <p:cNvPr id="10" name="Text 3"/>
          <p:cNvSpPr txBox="1"/>
          <p:nvPr/>
        </p:nvSpPr>
        <p:spPr>
          <a:xfrm>
            <a:off x="570475" y="3604050"/>
            <a:ext cx="3796800" cy="1026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Такое преобразование встречается в быту и моделях: стрелки часов, вращающееся колесо, узоры, которые поворачиваются вокруг точки. На клетчатой бумаге поворот удобно выполнять по шагам, контролируя равенство расстояний до центра.
</a:t>
            </a:r>
            <a:endParaRPr lang="en-US"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sp>
        <p:nvSpPr>
          <p:cNvPr id="6" name="Text 0"/>
          <p:cNvSpPr txBox="1"/>
          <p:nvPr/>
        </p:nvSpPr>
        <p:spPr>
          <a:xfrm>
            <a:off x="360000" y="360000"/>
            <a:ext cx="7142100" cy="93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Отражение относительно прямой
</a:t>
            </a:r>
            <a:endParaRPr lang="en-US" sz="2800" dirty="0"/>
          </a:p>
        </p:txBody>
      </p:sp>
      <p:sp>
        <p:nvSpPr>
          <p:cNvPr id="7"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10</a:t>
            </a:r>
            <a:endParaRPr lang="en-US" sz="1200" dirty="0"/>
          </a:p>
        </p:txBody>
      </p:sp>
      <p:sp>
        <p:nvSpPr>
          <p:cNvPr id="8" name="Text 2"/>
          <p:cNvSpPr txBox="1"/>
          <p:nvPr/>
        </p:nvSpPr>
        <p:spPr>
          <a:xfrm>
            <a:off x="360000" y="2062950"/>
            <a:ext cx="2736000" cy="2720400"/>
          </a:xfrm>
          <a:prstGeom prst="rect">
            <a:avLst/>
          </a:prstGeom>
          <a:noFill/>
          <a:ln/>
        </p:spPr>
        <p:txBody>
          <a:bodyPr wrap="square" lIns="0" tIns="0" rIns="0" bIns="0" rtlCol="0" anchor="t"/>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При отражении относительно прямой каждая точка и её образ находятся на равных расстояниях от оси симметрии. Точки исходной фигуры и соответствующие им точки располагаются по разные стороны от оси.
</a:t>
            </a:r>
            <a:endParaRPr lang="en-US" sz="1700" dirty="0"/>
          </a:p>
        </p:txBody>
      </p:sp>
      <p:sp>
        <p:nvSpPr>
          <p:cNvPr id="9" name="Text 3"/>
          <p:cNvSpPr txBox="1"/>
          <p:nvPr/>
        </p:nvSpPr>
        <p:spPr>
          <a:xfrm>
            <a:off x="6048000" y="2062950"/>
            <a:ext cx="2736000" cy="2720400"/>
          </a:xfrm>
          <a:prstGeom prst="rect">
            <a:avLst/>
          </a:prstGeom>
          <a:noFill/>
          <a:ln/>
        </p:spPr>
        <p:txBody>
          <a:bodyPr wrap="square" lIns="0" tIns="0" rIns="0" bIns="0" rtlCol="0" anchor="t"/>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Некоторые фигуры после отражения совпадают сами с собой — это означает осевую симметрию. Так бывает у квадрата, прямоугольника и у равнобедренного треугольника, если ось проходит через подходящую линию.
</a:t>
            </a:r>
            <a:endParaRPr lang="en-US" sz="1700" dirty="0"/>
          </a:p>
        </p:txBody>
      </p:sp>
      <p:sp>
        <p:nvSpPr>
          <p:cNvPr id="10" name="Text 4"/>
          <p:cNvSpPr txBox="1"/>
          <p:nvPr/>
        </p:nvSpPr>
        <p:spPr>
          <a:xfrm>
            <a:off x="3204000" y="2062950"/>
            <a:ext cx="2736000" cy="2720400"/>
          </a:xfrm>
          <a:prstGeom prst="rect">
            <a:avLst/>
          </a:prstGeom>
          <a:noFill/>
          <a:ln/>
        </p:spPr>
        <p:txBody>
          <a:bodyPr wrap="square" lIns="0" tIns="0" rIns="0" bIns="0" rtlCol="0" anchor="t"/>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Чтобы построить отражение, через точку исходной фигуры проводят перпендикуляр к оси и откладывают на нём одинаковое расстояние до образа. Соответствующие точки соединяются отрезками, которые перпендикулярны оси.
</a:t>
            </a:r>
            <a:endParaRPr lang="en-US" sz="17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78073"/>
            <a:ext cx="4348200" cy="3305204"/>
          </a:xfrm>
          <a:prstGeom prst="rect">
            <a:avLst/>
          </a:prstGeom>
        </p:spPr>
      </p:pic>
      <p:sp>
        <p:nvSpPr>
          <p:cNvPr id="4"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Сохранение формы при разных преобразованиях
</a:t>
            </a:r>
            <a:endParaRPr lang="en-US" sz="32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11</a:t>
            </a:r>
            <a:endParaRPr lang="en-US" sz="1200" dirty="0"/>
          </a:p>
        </p:txBody>
      </p:sp>
      <p:sp>
        <p:nvSpPr>
          <p:cNvPr id="6"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В движениях фигура остаётся равной самой себе: меняется положение, но не геометрический «рисунок» между точками. Это помогает быстро узнавать преобразование по результату.
</a:t>
            </a:r>
            <a:endParaRPr lang="en-US" sz="1500" dirty="0"/>
          </a:p>
        </p:txBody>
      </p:sp>
      <p:sp>
        <p:nvSpPr>
          <p:cNvPr id="7"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Диаграмма подчёркивает: перенос, поворот и отражение сохраняют ключевые размеры, тогда как гомотетия меняет масштаб, сохраняя подобие.
</a:t>
            </a:r>
            <a:endParaRPr lang="en-US" sz="1500" dirty="0"/>
          </a:p>
        </p:txBody>
      </p:sp>
      <p:sp>
        <p:nvSpPr>
          <p:cNvPr id="8"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285" dirty="0">
                <a:solidFill>
                  <a:srgbClr val="CD96FF"/>
                </a:solidFill>
                <a:latin typeface="Arial" pitchFamily="34" charset="0"/>
                <a:ea typeface="Arial" pitchFamily="34" charset="-122"/>
                <a:cs typeface="Arial" pitchFamily="34" charset="-120"/>
              </a:rPr>
              <a:t>Учебная схема: приняты условные индексы (3 — полное сохранение формы, 1.5 — только подобие)
</a:t>
            </a:r>
            <a:endParaRPr lang="en-US" sz="128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435800" y="1979455"/>
            <a:ext cx="4348200" cy="1784041"/>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Координатные правила для простых преобразований
</a:t>
            </a:r>
            <a:endParaRPr lang="en-US" sz="2800" dirty="0"/>
          </a:p>
        </p:txBody>
      </p:sp>
      <p:sp>
        <p:nvSpPr>
          <p:cNvPr id="6"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12</a:t>
            </a:r>
            <a:endParaRPr lang="en-US" sz="1200" dirty="0"/>
          </a:p>
        </p:txBody>
      </p:sp>
      <p:sp>
        <p:nvSpPr>
          <p:cNvPr id="7" name="Text 2"/>
          <p:cNvSpPr txBox="1"/>
          <p:nvPr/>
        </p:nvSpPr>
        <p:spPr>
          <a:xfrm>
            <a:off x="360000" y="1477975"/>
            <a:ext cx="3880800" cy="1026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Таблица задаёт, как меняются координаты точки при стандартных преобразованиях на координатной плоскости.
</a:t>
            </a:r>
            <a:endParaRPr lang="en-US" sz="1300" dirty="0"/>
          </a:p>
        </p:txBody>
      </p:sp>
      <p:sp>
        <p:nvSpPr>
          <p:cNvPr id="8" name="Text 3"/>
          <p:cNvSpPr txBox="1"/>
          <p:nvPr/>
        </p:nvSpPr>
        <p:spPr>
          <a:xfrm>
            <a:off x="360000" y="2683125"/>
            <a:ext cx="3880800" cy="116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Чтобы построить образ точки, достаточно подставить координаты в правило: знак меняется только в тех преобразованиях, где меняется ось или направление.
</a:t>
            </a:r>
            <a:endParaRPr lang="en-US" sz="1300" dirty="0"/>
          </a:p>
        </p:txBody>
      </p:sp>
      <p:sp>
        <p:nvSpPr>
          <p:cNvPr id="9" name="Text 4"/>
          <p:cNvSpPr txBox="1"/>
          <p:nvPr/>
        </p:nvSpPr>
        <p:spPr>
          <a:xfrm>
            <a:off x="4435800" y="4358700"/>
            <a:ext cx="4348200" cy="424800"/>
          </a:xfrm>
          <a:prstGeom prst="rect">
            <a:avLst/>
          </a:prstGeom>
          <a:noFill/>
          <a:ln/>
        </p:spPr>
        <p:txBody>
          <a:bodyPr wrap="square" lIns="0" tIns="0" rIns="0" bIns="0" rtlCol="0" anchor="b"/>
          <a:lstStyle/>
          <a:p>
            <a:pPr algn="l" indent="0" marL="0">
              <a:lnSpc>
                <a:spcPct val="100000"/>
              </a:lnSpc>
              <a:buNone/>
            </a:pPr>
            <a:r>
              <a:rPr lang="en-US" sz="1500" dirty="0">
                <a:solidFill>
                  <a:srgbClr val="CD96FF"/>
                </a:solidFill>
                <a:latin typeface="Arial" pitchFamily="34" charset="0"/>
                <a:ea typeface="Arial" pitchFamily="34" charset="-122"/>
                <a:cs typeface="Arial" pitchFamily="34" charset="-120"/>
              </a:rPr>
              <a:t>Сведения из школьного курса геометрии (координатный метод)
</a:t>
            </a:r>
            <a:endParaRPr lang="en-US" sz="15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13</a:t>
            </a:r>
            <a:endParaRPr lang="en-US" sz="1200" dirty="0"/>
          </a:p>
        </p:txBody>
      </p:sp>
      <p:sp>
        <p:nvSpPr>
          <p:cNvPr id="5" name="Text 1"/>
          <p:cNvSpPr txBox="1"/>
          <p:nvPr/>
        </p:nvSpPr>
        <p:spPr>
          <a:xfrm>
            <a:off x="595000" y="526543"/>
            <a:ext cx="3821700" cy="1582500"/>
          </a:xfrm>
          <a:prstGeom prst="rect">
            <a:avLst/>
          </a:prstGeom>
          <a:noFill/>
          <a:ln/>
        </p:spPr>
        <p:txBody>
          <a:bodyPr wrap="square" lIns="0" tIns="0" rIns="0" bIns="0" rtlCol="0" anchor="t"/>
          <a:lstStyle/>
          <a:p>
            <a:pPr algn="l" indent="0" marL="0">
              <a:lnSpc>
                <a:spcPct val="100000"/>
              </a:lnSpc>
              <a:buNone/>
            </a:pPr>
            <a:r>
              <a:rPr lang="en-US" sz="1700" dirty="0">
                <a:solidFill>
                  <a:srgbClr val="FFFFFF"/>
                </a:solidFill>
                <a:latin typeface="Arial" pitchFamily="34" charset="0"/>
                <a:ea typeface="Arial" pitchFamily="34" charset="-122"/>
                <a:cs typeface="Arial" pitchFamily="34" charset="-120"/>
              </a:rPr>
              <a:t>Если коэффициент гомотетии равен 2, каждая сторона образа вдвое больше соответствующей стороны исходной фигуры. Это и даёт подобие.
</a:t>
            </a:r>
            <a:endParaRPr lang="en-US" sz="1700" dirty="0"/>
          </a:p>
        </p:txBody>
      </p:sp>
      <p:sp>
        <p:nvSpPr>
          <p:cNvPr id="6" name="Text 2"/>
          <p:cNvSpPr txBox="1"/>
          <p:nvPr/>
        </p:nvSpPr>
        <p:spPr>
          <a:xfrm>
            <a:off x="4966800" y="1983525"/>
            <a:ext cx="3821700" cy="1036500"/>
          </a:xfrm>
          <a:prstGeom prst="rect">
            <a:avLst/>
          </a:prstGeom>
          <a:noFill/>
          <a:ln/>
        </p:spPr>
        <p:txBody>
          <a:bodyPr wrap="square" lIns="0" tIns="0" rIns="0" bIns="0" rtlCol="0" anchor="ctr"/>
          <a:lstStyle/>
          <a:p>
            <a:pPr algn="l" indent="0" marL="0">
              <a:lnSpc>
                <a:spcPct val="90000"/>
              </a:lnSpc>
              <a:buNone/>
            </a:pPr>
            <a:r>
              <a:rPr lang="en-US" sz="6000" b="1" dirty="0">
                <a:solidFill>
                  <a:srgbClr val="FFFFFF"/>
                </a:solidFill>
                <a:latin typeface="Arial" pitchFamily="34" charset="0"/>
                <a:ea typeface="Arial" pitchFamily="34" charset="-122"/>
                <a:cs typeface="Arial" pitchFamily="34" charset="-120"/>
              </a:rPr>
              <a:t>k = 2
</a:t>
            </a:r>
            <a:endParaRPr lang="en-US" sz="6000" dirty="0"/>
          </a:p>
        </p:txBody>
      </p:sp>
      <p:sp>
        <p:nvSpPr>
          <p:cNvPr id="7" name="Text 3"/>
          <p:cNvSpPr txBox="1"/>
          <p:nvPr/>
        </p:nvSpPr>
        <p:spPr>
          <a:xfrm>
            <a:off x="4966800" y="3101336"/>
            <a:ext cx="3821700" cy="11760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При таком коэффициенте все длины увеличиваются ровно в два раза, а углы остаются теми же.
</a:t>
            </a:r>
            <a:endParaRPr lang="en-US" sz="1500" dirty="0"/>
          </a:p>
        </p:txBody>
      </p:sp>
      <p:sp>
        <p:nvSpPr>
          <p:cNvPr id="8" name="Text 4"/>
          <p:cNvSpPr txBox="1"/>
          <p:nvPr/>
        </p:nvSpPr>
        <p:spPr>
          <a:xfrm>
            <a:off x="4966800" y="4358525"/>
            <a:ext cx="3817200" cy="424800"/>
          </a:xfrm>
          <a:prstGeom prst="rect">
            <a:avLst/>
          </a:prstGeom>
          <a:noFill/>
          <a:ln/>
        </p:spPr>
        <p:txBody>
          <a:bodyPr wrap="square" lIns="0" tIns="0" rIns="0" bIns="0" rtlCol="0" anchor="t"/>
          <a:lstStyle/>
          <a:p>
            <a:pPr algn="l" indent="0" marL="0">
              <a:lnSpc>
                <a:spcPct val="100000"/>
              </a:lnSpc>
              <a:buNone/>
            </a:pPr>
            <a:r>
              <a:rPr lang="en-US" sz="1500" dirty="0">
                <a:solidFill>
                  <a:srgbClr val="CD96FF"/>
                </a:solidFill>
                <a:latin typeface="Arial" pitchFamily="34" charset="0"/>
                <a:ea typeface="Arial" pitchFamily="34" charset="-122"/>
                <a:cs typeface="Arial" pitchFamily="34" charset="-120"/>
              </a:rPr>
              <a:t>Определение гомотетии в школьной геометрии; пример для понимания (k=2).
</a:t>
            </a:r>
            <a:endParaRPr lang="en-US" sz="15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052400" y="1328907"/>
            <a:ext cx="3430800" cy="1594786"/>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4660925" y="1328907"/>
            <a:ext cx="3430800" cy="1594786"/>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360000" y="360000"/>
            <a:ext cx="8424000" cy="928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Центральная симметрия: когда всё «поворачивается вокруг точки»
</a:t>
            </a:r>
            <a:endParaRPr lang="en-US" sz="2800" dirty="0"/>
          </a:p>
        </p:txBody>
      </p:sp>
      <p:sp>
        <p:nvSpPr>
          <p:cNvPr id="9"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14</a:t>
            </a:r>
            <a:endParaRPr lang="en-US" sz="1200" dirty="0"/>
          </a:p>
        </p:txBody>
      </p:sp>
      <p:sp>
        <p:nvSpPr>
          <p:cNvPr id="10" name="Text 2"/>
          <p:cNvSpPr txBox="1"/>
          <p:nvPr/>
        </p:nvSpPr>
        <p:spPr>
          <a:xfrm>
            <a:off x="1184563" y="3698175"/>
            <a:ext cx="3166200" cy="1085400"/>
          </a:xfrm>
          <a:prstGeom prst="rect">
            <a:avLst/>
          </a:prstGeom>
          <a:noFill/>
          <a:ln/>
        </p:spPr>
        <p:txBody>
          <a:bodyPr wrap="square" lIns="0" tIns="0" rIns="0" bIns="0" rtlCol="0" anchor="t"/>
          <a:lstStyle/>
          <a:p>
            <a:pPr algn="l" indent="0" marL="0">
              <a:lnSpc>
                <a:spcPct val="100000"/>
              </a:lnSpc>
              <a:buNone/>
            </a:pPr>
            <a:r>
              <a:rPr lang="en-US" sz="1100" dirty="0">
                <a:solidFill>
                  <a:srgbClr val="FFFFFF"/>
                </a:solidFill>
                <a:latin typeface="Arial" pitchFamily="34" charset="0"/>
                <a:ea typeface="Arial" pitchFamily="34" charset="-122"/>
                <a:cs typeface="Arial" pitchFamily="34" charset="-120"/>
              </a:rPr>
              <a:t>Представьте параллелограмм и точку-центр внутри плоскости. Если повернуть фигуру на 180° вокруг центра, каждый вершинный «зеркальный» образ окажется на одинаковом расстоянии от центра, но с другой стороны. Благодаря этому новая фигура совпадает по форме, размерам и расположению сторон.
</a:t>
            </a:r>
            <a:endParaRPr lang="en-US" sz="1100" dirty="0"/>
          </a:p>
        </p:txBody>
      </p:sp>
      <p:sp>
        <p:nvSpPr>
          <p:cNvPr id="11" name="Text 3"/>
          <p:cNvSpPr txBox="1"/>
          <p:nvPr/>
        </p:nvSpPr>
        <p:spPr>
          <a:xfrm>
            <a:off x="1184563" y="2940078"/>
            <a:ext cx="3166200" cy="5529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Параллелограмм с переворотом центра
</a:t>
            </a:r>
            <a:endParaRPr lang="en-US" sz="1500" dirty="0"/>
          </a:p>
        </p:txBody>
      </p:sp>
      <p:sp>
        <p:nvSpPr>
          <p:cNvPr id="12" name="Text 4"/>
          <p:cNvSpPr txBox="1"/>
          <p:nvPr/>
        </p:nvSpPr>
        <p:spPr>
          <a:xfrm>
            <a:off x="4793088" y="3698175"/>
            <a:ext cx="3166200" cy="1085400"/>
          </a:xfrm>
          <a:prstGeom prst="rect">
            <a:avLst/>
          </a:prstGeom>
          <a:noFill/>
          <a:ln/>
        </p:spPr>
        <p:txBody>
          <a:bodyPr wrap="square" lIns="0" tIns="0" rIns="0" bIns="0" rtlCol="0" anchor="t"/>
          <a:lstStyle/>
          <a:p>
            <a:pPr algn="l" indent="0" marL="0">
              <a:lnSpc>
                <a:spcPct val="100000"/>
              </a:lnSpc>
              <a:buNone/>
            </a:pPr>
            <a:r>
              <a:rPr lang="en-US" sz="1068" dirty="0">
                <a:solidFill>
                  <a:srgbClr val="FFFFFF"/>
                </a:solidFill>
                <a:latin typeface="Arial" pitchFamily="34" charset="0"/>
                <a:ea typeface="Arial" pitchFamily="34" charset="-122"/>
                <a:cs typeface="Arial" pitchFamily="34" charset="-120"/>
              </a:rPr>
              <a:t>Окружность при центральной симметрии остаётся окружностью и сохраняет все точки на равных расстояниях от центра. В орнаментах часто видно, что элементы слева и справа относительно центра повторяют друг друга: один образуется поворотом на 180°. Поэтому композиция выглядит целостной даже после поворота.
</a:t>
            </a:r>
            <a:endParaRPr lang="en-US" sz="1068" dirty="0"/>
          </a:p>
        </p:txBody>
      </p:sp>
      <p:sp>
        <p:nvSpPr>
          <p:cNvPr id="13" name="Text 5"/>
          <p:cNvSpPr txBox="1"/>
          <p:nvPr/>
        </p:nvSpPr>
        <p:spPr>
          <a:xfrm>
            <a:off x="4793088" y="2940078"/>
            <a:ext cx="3166200" cy="552900"/>
          </a:xfrm>
          <a:prstGeom prst="rect">
            <a:avLst/>
          </a:prstGeom>
          <a:noFill/>
          <a:ln/>
        </p:spPr>
        <p:txBody>
          <a:bodyPr wrap="square" lIns="0" tIns="0" rIns="0" bIns="0" rtlCol="0" anchor="ctr"/>
          <a:lstStyle/>
          <a:p>
            <a:pPr algn="l" indent="0" marL="0">
              <a:lnSpc>
                <a:spcPct val="100000"/>
              </a:lnSpc>
              <a:buNone/>
            </a:pPr>
            <a:r>
              <a:rPr lang="en-US" sz="1500" b="1" dirty="0">
                <a:solidFill>
                  <a:srgbClr val="FFFFFF"/>
                </a:solidFill>
                <a:latin typeface="Arial" pitchFamily="34" charset="0"/>
                <a:ea typeface="Arial" pitchFamily="34" charset="-122"/>
                <a:cs typeface="Arial" pitchFamily="34" charset="-120"/>
              </a:rPr>
              <a:t>Окружность и орнамент, который не меняется
</a:t>
            </a:r>
            <a:endParaRPr lang="en-US" sz="15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1555" y="1582600"/>
            <a:ext cx="8420889" cy="3200700"/>
          </a:xfrm>
          <a:prstGeom prst="rect">
            <a:avLst/>
          </a:prstGeom>
        </p:spPr>
      </p:pic>
      <p:sp>
        <p:nvSpPr>
          <p:cNvPr id="4" name="Text 0"/>
          <p:cNvSpPr txBox="1"/>
          <p:nvPr/>
        </p:nvSpPr>
        <p:spPr>
          <a:xfrm>
            <a:off x="360000" y="360000"/>
            <a:ext cx="7501500" cy="5292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Построение образа при преобразовании
</a:t>
            </a:r>
            <a:endParaRPr lang="en-US" sz="28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15</a:t>
            </a:r>
            <a:endParaRPr lang="en-US" sz="1200" dirty="0"/>
          </a:p>
        </p:txBody>
      </p:sp>
      <p:sp>
        <p:nvSpPr>
          <p:cNvPr id="6" name="Text 2"/>
          <p:cNvSpPr txBox="1"/>
          <p:nvPr/>
        </p:nvSpPr>
        <p:spPr>
          <a:xfrm>
            <a:off x="360000" y="993800"/>
            <a:ext cx="7737600" cy="4842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Общий алгоритм: выбираем тип преобразования и действуем по его геометрическим признакам.
</a:t>
            </a:r>
            <a:endParaRPr lang="en-US" sz="13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478073"/>
            <a:ext cx="4348200" cy="3305204"/>
          </a:xfrm>
          <a:prstGeom prst="rect">
            <a:avLst/>
          </a:prstGeom>
        </p:spPr>
      </p:pic>
      <p:sp>
        <p:nvSpPr>
          <p:cNvPr id="4"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3200" dirty="0">
                <a:solidFill>
                  <a:srgbClr val="FFFFFF"/>
                </a:solidFill>
                <a:latin typeface="Arial" pitchFamily="34" charset="0"/>
                <a:ea typeface="Arial" pitchFamily="34" charset="-122"/>
                <a:cs typeface="Arial" pitchFamily="34" charset="-120"/>
              </a:rPr>
              <a:t>Сравнение преобразований по ключевым признакам
</a:t>
            </a:r>
            <a:endParaRPr lang="en-US" sz="3200" dirty="0"/>
          </a:p>
        </p:txBody>
      </p:sp>
      <p:sp>
        <p:nvSpPr>
          <p:cNvPr id="5"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16</a:t>
            </a:r>
            <a:endParaRPr lang="en-US" sz="1200" dirty="0"/>
          </a:p>
        </p:txBody>
      </p:sp>
      <p:sp>
        <p:nvSpPr>
          <p:cNvPr id="6"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Параллельный перенос, поворот и отражение относят к движениям: они не искажают расстояния и углы. Поэтому форма остаётся «той же» только с новой позицией.
</a:t>
            </a:r>
            <a:endParaRPr lang="en-US" sz="1500" dirty="0"/>
          </a:p>
        </p:txBody>
      </p:sp>
      <p:sp>
        <p:nvSpPr>
          <p:cNvPr id="7"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500" dirty="0">
                <a:solidFill>
                  <a:srgbClr val="FFFFFF"/>
                </a:solidFill>
                <a:latin typeface="Arial" pitchFamily="34" charset="0"/>
                <a:ea typeface="Arial" pitchFamily="34" charset="-122"/>
                <a:cs typeface="Arial" pitchFamily="34" charset="-120"/>
              </a:rPr>
              <a:t>Диаграмма разделяет признаки: движения сильнее сохраняют геометрию, а гомотетия меняет масштабы, оставляя пропорции.
</a:t>
            </a:r>
            <a:endParaRPr lang="en-US" sz="1500" dirty="0"/>
          </a:p>
        </p:txBody>
      </p:sp>
      <p:sp>
        <p:nvSpPr>
          <p:cNvPr id="8"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402" dirty="0">
                <a:solidFill>
                  <a:srgbClr val="CD96FF"/>
                </a:solidFill>
                <a:latin typeface="Arial" pitchFamily="34" charset="0"/>
                <a:ea typeface="Arial" pitchFamily="34" charset="-122"/>
                <a:cs typeface="Arial" pitchFamily="34" charset="-120"/>
              </a:rPr>
              <a:t>Учебная схема сравнения; условные значения отражают уровень сохранения признаков.
</a:t>
            </a:r>
            <a:endParaRPr lang="en-US" sz="1402"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1184669" y="3188538"/>
            <a:ext cx="374588" cy="4281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4017119" y="3188538"/>
            <a:ext cx="374588" cy="4281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5406588" y="1686040"/>
            <a:ext cx="428100" cy="4281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pic>
        <p:nvPicPr>
          <p:cNvPr id="11" name="Image 9" descr="preencoded.png">    </p:cNvPr>
          <p:cNvPicPr>
            <a:picLocks noChangeAspect="1"/>
          </p:cNvPicPr>
          <p:nvPr/>
        </p:nvPicPr>
        <p:blipFill>
          <a:blip r:embed="rId10"/>
          <a:stretch>
            <a:fillRect/>
          </a:stretch>
        </p:blipFill>
        <p:spPr>
          <a:xfrm>
            <a:off x="2573987" y="1709690"/>
            <a:ext cx="428400" cy="380800"/>
          </a:xfrm>
          <a:prstGeom prst="rect">
            <a:avLst/>
          </a:prstGeom>
        </p:spPr>
      </p:pic>
      <p:sp>
        <p:nvSpPr>
          <p:cNvPr id="12" name="Text 0"/>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17</a:t>
            </a:r>
            <a:endParaRPr lang="en-US" sz="1200" dirty="0"/>
          </a:p>
        </p:txBody>
      </p:sp>
      <p:sp>
        <p:nvSpPr>
          <p:cNvPr id="13" name="Text 1"/>
          <p:cNvSpPr txBox="1"/>
          <p:nvPr/>
        </p:nvSpPr>
        <p:spPr>
          <a:xfrm>
            <a:off x="360000" y="360000"/>
            <a:ext cx="8416500" cy="9306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Где преобразования «работают» на практике
</a:t>
            </a:r>
            <a:endParaRPr lang="en-US" sz="2800" dirty="0"/>
          </a:p>
        </p:txBody>
      </p:sp>
      <p:sp>
        <p:nvSpPr>
          <p:cNvPr id="14" name="Text 2"/>
          <p:cNvSpPr txBox="1"/>
          <p:nvPr/>
        </p:nvSpPr>
        <p:spPr>
          <a:xfrm>
            <a:off x="1157763" y="3650713"/>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Повторение одного и того же преобразования (перенос, поворот, отражение) создаёт ритм. Изображение выглядит аккуратно, потому что размеры и углы элементов сохраняются.
</a:t>
            </a:r>
            <a:endParaRPr lang="en-US" sz="1000" dirty="0"/>
          </a:p>
        </p:txBody>
      </p:sp>
      <p:sp>
        <p:nvSpPr>
          <p:cNvPr id="15" name="Text 3"/>
          <p:cNvSpPr txBox="1"/>
          <p:nvPr/>
        </p:nvSpPr>
        <p:spPr>
          <a:xfrm>
            <a:off x="1670587" y="3188527"/>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Бордюры и плиточные узоры
</a:t>
            </a:r>
            <a:endParaRPr lang="en-US" sz="1200" dirty="0"/>
          </a:p>
        </p:txBody>
      </p:sp>
      <p:sp>
        <p:nvSpPr>
          <p:cNvPr id="16" name="Text 4"/>
          <p:cNvSpPr txBox="1"/>
          <p:nvPr/>
        </p:nvSpPr>
        <p:spPr>
          <a:xfrm>
            <a:off x="3990213" y="3650713"/>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Клетки и оси упрощают построение образов точек по правилам координат. Так удобно проверять, сохранились ли расстояния, параллельность и симметрия.
</a:t>
            </a:r>
            <a:endParaRPr lang="en-US" sz="1000" dirty="0"/>
          </a:p>
        </p:txBody>
      </p:sp>
      <p:sp>
        <p:nvSpPr>
          <p:cNvPr id="17" name="Text 5"/>
          <p:cNvSpPr txBox="1"/>
          <p:nvPr/>
        </p:nvSpPr>
        <p:spPr>
          <a:xfrm>
            <a:off x="4503037" y="3188527"/>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Чертежи на координатной сетке
</a:t>
            </a:r>
            <a:endParaRPr lang="en-US" sz="1200" dirty="0"/>
          </a:p>
        </p:txBody>
      </p:sp>
      <p:sp>
        <p:nvSpPr>
          <p:cNvPr id="18" name="Text 6"/>
          <p:cNvSpPr txBox="1"/>
          <p:nvPr/>
        </p:nvSpPr>
        <p:spPr>
          <a:xfrm>
            <a:off x="5406438" y="2148215"/>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Гомотетия используется, когда нужно изменить размер, но сохранить форму. Например, при построении модели по плану меняются длины, а углы остаются прежними.
</a:t>
            </a:r>
            <a:endParaRPr lang="en-US" sz="1000" dirty="0"/>
          </a:p>
        </p:txBody>
      </p:sp>
      <p:sp>
        <p:nvSpPr>
          <p:cNvPr id="19" name="Text 7"/>
          <p:cNvSpPr txBox="1"/>
          <p:nvPr/>
        </p:nvSpPr>
        <p:spPr>
          <a:xfrm>
            <a:off x="5919263" y="1686030"/>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Масштабные схемы
</a:t>
            </a:r>
            <a:endParaRPr lang="en-US" sz="1200" dirty="0"/>
          </a:p>
        </p:txBody>
      </p:sp>
      <p:sp>
        <p:nvSpPr>
          <p:cNvPr id="20" name="Text 8"/>
          <p:cNvSpPr txBox="1"/>
          <p:nvPr/>
        </p:nvSpPr>
        <p:spPr>
          <a:xfrm>
            <a:off x="2573987" y="2148215"/>
            <a:ext cx="2543700" cy="7806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Многие знаки строятся как набор симметричных частей. Центральная или осевая симметрия помогает располагать элементы так, чтобы композиция оставалась согласованной.
</a:t>
            </a:r>
            <a:endParaRPr lang="en-US" sz="1000" dirty="0"/>
          </a:p>
        </p:txBody>
      </p:sp>
      <p:sp>
        <p:nvSpPr>
          <p:cNvPr id="21" name="Text 9"/>
          <p:cNvSpPr txBox="1"/>
          <p:nvPr/>
        </p:nvSpPr>
        <p:spPr>
          <a:xfrm>
            <a:off x="3086813" y="1686030"/>
            <a:ext cx="2031000" cy="399600"/>
          </a:xfrm>
          <a:prstGeom prst="rect">
            <a:avLst/>
          </a:prstGeom>
          <a:noFill/>
          <a:ln/>
        </p:spPr>
        <p:txBody>
          <a:bodyPr wrap="square" lIns="0" tIns="0" rIns="0" bIns="0" rtlCol="0" anchor="ctr"/>
          <a:lstStyle/>
          <a:p>
            <a:pPr algn="l" indent="0" marL="0">
              <a:lnSpc>
                <a:spcPct val="100000"/>
              </a:lnSpc>
              <a:buNone/>
            </a:pPr>
            <a:r>
              <a:rPr lang="en-US" sz="1200" b="1" dirty="0">
                <a:solidFill>
                  <a:srgbClr val="FFFFFF"/>
                </a:solidFill>
                <a:latin typeface="Arial" pitchFamily="34" charset="0"/>
                <a:ea typeface="Arial" pitchFamily="34" charset="-122"/>
                <a:cs typeface="Arial" pitchFamily="34" charset="-120"/>
              </a:rPr>
              <a:t>Логотипы и символы
</a:t>
            </a:r>
            <a:endParaRPr lang="en-US" sz="12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360000" y="1653566"/>
            <a:ext cx="4348200" cy="2954218"/>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360000" y="360000"/>
            <a:ext cx="7501500" cy="922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Типичные ошибки при преобразованиях
</a:t>
            </a:r>
            <a:endParaRPr lang="en-US" sz="2800" dirty="0"/>
          </a:p>
        </p:txBody>
      </p:sp>
      <p:sp>
        <p:nvSpPr>
          <p:cNvPr id="6"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18</a:t>
            </a:r>
            <a:endParaRPr lang="en-US" sz="1200" dirty="0"/>
          </a:p>
        </p:txBody>
      </p:sp>
      <p:sp>
        <p:nvSpPr>
          <p:cNvPr id="7" name="Text 2"/>
          <p:cNvSpPr txBox="1"/>
          <p:nvPr/>
        </p:nvSpPr>
        <p:spPr>
          <a:xfrm>
            <a:off x="4903200" y="1713000"/>
            <a:ext cx="3880800" cy="10269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В таблице показаны частые промахи и их последствия: фигура теряет равенство, симметрию или подобие. Основная причина — невнимательное следование условию.
</a:t>
            </a:r>
            <a:endParaRPr lang="en-US" sz="1300" dirty="0"/>
          </a:p>
        </p:txBody>
      </p:sp>
      <p:sp>
        <p:nvSpPr>
          <p:cNvPr id="8" name="Text 3"/>
          <p:cNvSpPr txBox="1"/>
          <p:nvPr/>
        </p:nvSpPr>
        <p:spPr>
          <a:xfrm>
            <a:off x="4903200" y="2918150"/>
            <a:ext cx="3880800" cy="1161600"/>
          </a:xfrm>
          <a:prstGeom prst="rect">
            <a:avLst/>
          </a:prstGeom>
          <a:noFill/>
          <a:ln/>
        </p:spPr>
        <p:txBody>
          <a:bodyPr wrap="square" lIns="0" tIns="0" rIns="0" bIns="0" rtlCol="0" anchor="t"/>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Почти все ошибки связаны с выбором параметров преобразования и переносом знаков в координатных правилах; проверка по расстояниям и пропорциям быстро выявляет их.
</a:t>
            </a:r>
            <a:endParaRPr lang="en-US" sz="1300" dirty="0"/>
          </a:p>
        </p:txBody>
      </p:sp>
      <p:sp>
        <p:nvSpPr>
          <p:cNvPr id="9" name="Text 4"/>
          <p:cNvSpPr txBox="1"/>
          <p:nvPr/>
        </p:nvSpPr>
        <p:spPr>
          <a:xfrm>
            <a:off x="4903200" y="4358525"/>
            <a:ext cx="3880800" cy="424800"/>
          </a:xfrm>
          <a:prstGeom prst="rect">
            <a:avLst/>
          </a:prstGeom>
          <a:noFill/>
          <a:ln/>
        </p:spPr>
        <p:txBody>
          <a:bodyPr wrap="square" lIns="0" tIns="0" rIns="0" bIns="0" rtlCol="0" anchor="b"/>
          <a:lstStyle/>
          <a:p>
            <a:pPr algn="l" indent="0" marL="0">
              <a:lnSpc>
                <a:spcPct val="100000"/>
              </a:lnSpc>
              <a:buNone/>
            </a:pPr>
            <a:r>
              <a:rPr lang="en-US" sz="1300" dirty="0">
                <a:solidFill>
                  <a:srgbClr val="CD96FF"/>
                </a:solidFill>
                <a:latin typeface="Arial" pitchFamily="34" charset="0"/>
                <a:ea typeface="Arial" pitchFamily="34" charset="-122"/>
                <a:cs typeface="Arial" pitchFamily="34" charset="-120"/>
              </a:rPr>
              <a:t>Школьная практика построений (типичные затруднения учащихся)
</a:t>
            </a:r>
            <a:endParaRPr lang="en-US" sz="13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4993222" y="-28725"/>
            <a:ext cx="4148956"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360000" y="360000"/>
            <a:ext cx="4407300" cy="13848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Проверка правильности построения
</a:t>
            </a:r>
            <a:endParaRPr lang="en-US" sz="2800" dirty="0"/>
          </a:p>
        </p:txBody>
      </p:sp>
      <p:sp>
        <p:nvSpPr>
          <p:cNvPr id="8" name="Text 1"/>
          <p:cNvSpPr txBox="1"/>
          <p:nvPr/>
        </p:nvSpPr>
        <p:spPr>
          <a:xfrm>
            <a:off x="8784000" y="4827075"/>
            <a:ext cx="360000" cy="316500"/>
          </a:xfrm>
          <a:prstGeom prst="rect">
            <a:avLst/>
          </a:prstGeom>
          <a:noFill/>
          <a:ln/>
        </p:spPr>
        <p:txBody>
          <a:bodyPr wrap="square" lIns="0" tIns="0" rIns="0" bIns="0" rtlCol="0" anchor="ctr"/>
          <a:lstStyle/>
          <a:p>
            <a:pPr algn="ctr" indent="0" marL="0">
              <a:lnSpc>
                <a:spcPct val="90000"/>
              </a:lnSpc>
              <a:buNone/>
            </a:pPr>
            <a:r>
              <a:rPr lang="en-US" sz="1200" b="1" dirty="0">
                <a:solidFill>
                  <a:srgbClr val="FFFFFF"/>
                </a:solidFill>
                <a:latin typeface="Arial" pitchFamily="34" charset="0"/>
                <a:ea typeface="Arial" pitchFamily="34" charset="-122"/>
                <a:cs typeface="Arial" pitchFamily="34" charset="-120"/>
              </a:rPr>
              <a:t>19</a:t>
            </a:r>
            <a:endParaRPr lang="en-US" sz="1200" dirty="0"/>
          </a:p>
        </p:txBody>
      </p:sp>
      <p:sp>
        <p:nvSpPr>
          <p:cNvPr id="9" name="Text 2"/>
          <p:cNvSpPr txBox="1"/>
          <p:nvPr/>
        </p:nvSpPr>
        <p:spPr>
          <a:xfrm>
            <a:off x="570475" y="2084700"/>
            <a:ext cx="3796800" cy="1026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После построения сравнивают соответствующие точки: для движений расстояния между точками должны сохраниться, а сами фигуры должны совпадать при наложении. Удобно измерять отрезки между вершинами или отмечать их на сетке.
</a:t>
            </a:r>
            <a:endParaRPr lang="en-US" sz="1200" dirty="0"/>
          </a:p>
        </p:txBody>
      </p:sp>
      <p:sp>
        <p:nvSpPr>
          <p:cNvPr id="10" name="Text 3"/>
          <p:cNvSpPr txBox="1"/>
          <p:nvPr/>
        </p:nvSpPr>
        <p:spPr>
          <a:xfrm>
            <a:off x="570475" y="3604050"/>
            <a:ext cx="3796800" cy="1026900"/>
          </a:xfrm>
          <a:prstGeom prst="rect">
            <a:avLst/>
          </a:prstGeom>
          <a:noFill/>
          <a:ln/>
        </p:spPr>
        <p:txBody>
          <a:bodyPr wrap="square" lIns="0" tIns="0" rIns="0" bIns="0" rtlCol="0" anchor="t"/>
          <a:lstStyle/>
          <a:p>
            <a:pPr algn="l" indent="0" marL="0">
              <a:lnSpc>
                <a:spcPct val="100000"/>
              </a:lnSpc>
              <a:buNone/>
            </a:pPr>
            <a:r>
              <a:rPr lang="en-US" sz="1200" dirty="0">
                <a:solidFill>
                  <a:srgbClr val="FFFFFF"/>
                </a:solidFill>
                <a:latin typeface="Arial" pitchFamily="34" charset="0"/>
                <a:ea typeface="Arial" pitchFamily="34" charset="-122"/>
                <a:cs typeface="Arial" pitchFamily="34" charset="-120"/>
              </a:rPr>
              <a:t>Для гомотетии отдельно проверяют пропорции: стороны образа должны отличаться во столько раз, во сколько задан коэффициент k. Также смотрят, сохраняются ли углы и общий «силуэт» подобной фигуры; координаты помогают быстро найти неточность.
</a:t>
            </a:r>
            <a:endParaRPr lang="en-US" sz="12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txBox="1"/>
          <p:nvPr/>
        </p:nvSpPr>
        <p:spPr>
          <a:xfrm>
            <a:off x="2298100" y="2104050"/>
            <a:ext cx="6486000" cy="935400"/>
          </a:xfrm>
          <a:prstGeom prst="rect">
            <a:avLst/>
          </a:prstGeom>
          <a:noFill/>
          <a:ln/>
        </p:spPr>
        <p:txBody>
          <a:bodyPr wrap="square" lIns="0" tIns="0" rIns="0" bIns="0" rtlCol="0" anchor="b"/>
          <a:lstStyle/>
          <a:p>
            <a:pPr algn="l" indent="0" marL="0">
              <a:lnSpc>
                <a:spcPct val="100000"/>
              </a:lnSpc>
              <a:buNone/>
            </a:pPr>
            <a:r>
              <a:rPr lang="en-US" sz="1300" dirty="0">
                <a:solidFill>
                  <a:srgbClr val="FFFFFF"/>
                </a:solidFill>
                <a:latin typeface="Arial" pitchFamily="34" charset="0"/>
                <a:ea typeface="Arial" pitchFamily="34" charset="-122"/>
                <a:cs typeface="Arial" pitchFamily="34" charset="-120"/>
              </a:rPr>
              <a:t>Преобразования плоскости объясняют, как изменяются фигуры при переходе от одного положения к другому. Движения (перенос, поворот, отражение) сохраняют длины и углы, а гомотетия сохраняет форму, но меняет масштаб. Это основа для дальнейшей работы с подобием и симметрией.
</a:t>
            </a:r>
            <a:endParaRPr lang="en-US" sz="1300" dirty="0"/>
          </a:p>
        </p:txBody>
      </p:sp>
      <p:sp>
        <p:nvSpPr>
          <p:cNvPr id="4" name="Text 1"/>
          <p:cNvSpPr txBox="1"/>
          <p:nvPr/>
        </p:nvSpPr>
        <p:spPr>
          <a:xfrm>
            <a:off x="2298100" y="3245425"/>
            <a:ext cx="6486000" cy="1538100"/>
          </a:xfrm>
          <a:prstGeom prst="rect">
            <a:avLst/>
          </a:prstGeom>
          <a:noFill/>
          <a:ln/>
        </p:spPr>
        <p:txBody>
          <a:bodyPr wrap="square" lIns="0" tIns="0" rIns="0" bIns="0" rtlCol="0" anchor="t"/>
          <a:lstStyle/>
          <a:p>
            <a:pPr algn="l" indent="0" marL="0">
              <a:lnSpc>
                <a:spcPct val="90000"/>
              </a:lnSpc>
              <a:buNone/>
            </a:pPr>
            <a:r>
              <a:rPr lang="en-US" sz="2800" b="1" dirty="0">
                <a:solidFill>
                  <a:srgbClr val="FFFFFF"/>
                </a:solidFill>
                <a:latin typeface="Arial" pitchFamily="34" charset="0"/>
                <a:ea typeface="Arial" pitchFamily="34" charset="-122"/>
                <a:cs typeface="Arial" pitchFamily="34" charset="-120"/>
              </a:rPr>
              <a:t>Преобразования делают геометрию «управляемой»
</a:t>
            </a:r>
            <a:endParaRPr lang="en-US" sz="2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2026-05-14T01:00:23Z</dcterms:created>
  <dcterms:modified xsi:type="dcterms:W3CDTF">2026-05-14T01:00:23Z</dcterms:modified>
</cp:coreProperties>
</file>