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image" Target="../media/image-4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6012" y="691675"/>
            <a:ext cx="2772326" cy="37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5925" y="717000"/>
            <a:ext cx="4341900" cy="36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Одушевлённые и неодушевлённые имена существительные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Узнаем, как русский язык различает живое и неживое.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795925" y="239150"/>
            <a:ext cx="65892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07" y="150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326275"/>
            <a:ext cx="3914100" cy="34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существительное называет людей, животных, предметы, явления, растения, события и чувства. Сегодня мы посмотрим, как один из его постоянных признаков помогает точно определять слова.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6730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уже мы знаем об имени существительном
</a:t>
            </a:r>
            <a:endParaRPr lang="en-US" sz="3191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3250" y="1955332"/>
            <a:ext cx="337500" cy="30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9025" y="1934328"/>
            <a:ext cx="299250" cy="34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41656" y="2530628"/>
            <a:ext cx="337500" cy="337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4844" y="2565223"/>
            <a:ext cx="337500" cy="27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526600" y="1936578"/>
            <a:ext cx="337500" cy="337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252450" y="370650"/>
            <a:ext cx="8059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одушевлённые существительные
</a:t>
            </a:r>
            <a:endParaRPr lang="en-US" sz="2609" dirty="0"/>
          </a:p>
        </p:txBody>
      </p:sp>
      <p:sp>
        <p:nvSpPr>
          <p:cNvPr id="15" name="Text 2"/>
          <p:cNvSpPr txBox="1"/>
          <p:nvPr/>
        </p:nvSpPr>
        <p:spPr>
          <a:xfrm>
            <a:off x="1882650" y="909125"/>
            <a:ext cx="5378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школьной грамматике одушевлёнными считают и персонажей книг или сказок: дракон, русалка, инопланетянин. Язык воспринимает их как живые образы.
</a:t>
            </a:r>
            <a:pPr algn="ctr" indent="0" marL="0">
              <a:lnSpc>
                <a:spcPct val="100000"/>
              </a:lnSpc>
              <a:buNone/>
            </a:pPr>
            <a:r>
              <a:rPr lang="en-US" sz="5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Сказочные герои
</a:t>
            </a:r>
            <a:endParaRPr lang="en-US" sz="1125" dirty="0"/>
          </a:p>
        </p:txBody>
      </p:sp>
      <p:sp>
        <p:nvSpPr>
          <p:cNvPr id="16" name="Text 3"/>
          <p:cNvSpPr txBox="1"/>
          <p:nvPr/>
        </p:nvSpPr>
        <p:spPr>
          <a:xfrm>
            <a:off x="342450" y="1483900"/>
            <a:ext cx="2505300" cy="13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5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
</a:t>
            </a:r>
            <a:pPr algn="r" indent="0" marL="0">
              <a:lnSpc>
                <a:spcPct val="100000"/>
              </a:lnSpc>
              <a:buNone/>
            </a:pPr>
            <a:r>
              <a:rPr lang="en-US" sz="6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3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одушевлённым существительным относятся слова, которые называют людей: ученик, мама, врач. Они отвечают на вопрос кто? и обозначают живых существ.
</a:t>
            </a:r>
            <a:endParaRPr lang="en-US" sz="1536" dirty="0"/>
          </a:p>
        </p:txBody>
      </p:sp>
      <p:sp>
        <p:nvSpPr>
          <p:cNvPr id="17" name="Text 4"/>
          <p:cNvSpPr txBox="1"/>
          <p:nvPr/>
        </p:nvSpPr>
        <p:spPr>
          <a:xfrm>
            <a:off x="1882650" y="3060050"/>
            <a:ext cx="17619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
</a:t>
            </a:r>
            <a:pPr algn="r" indent="0" marL="0">
              <a:lnSpc>
                <a:spcPct val="100000"/>
              </a:lnSpc>
              <a:buNone/>
            </a:pPr>
            <a:r>
              <a:rPr lang="en-US" sz="6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3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Сюда же входят названия животных: кот, лиса, воробей, щука. Вопрос кто? помогает быстро понять, что слово относится к одушевлённым.
</a:t>
            </a:r>
            <a:endParaRPr lang="en-US" sz="1500" dirty="0"/>
          </a:p>
        </p:txBody>
      </p:sp>
      <p:sp>
        <p:nvSpPr>
          <p:cNvPr id="18" name="Text 5"/>
          <p:cNvSpPr txBox="1"/>
          <p:nvPr/>
        </p:nvSpPr>
        <p:spPr>
          <a:xfrm>
            <a:off x="5499450" y="3060050"/>
            <a:ext cx="17619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Фантастические персонажи
</a:t>
            </a:r>
            <a:pPr algn="l" indent="0" marL="0">
              <a:lnSpc>
                <a:spcPct val="100000"/>
              </a:lnSpc>
              <a:buNone/>
            </a:pPr>
            <a:r>
              <a:rPr lang="en-US" sz="5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этой группе относят и необычных героев, например робота, если слово обозначает действующее лицо. Важно смотреть не только на внешний вид, но и на значение.
</a:t>
            </a:r>
            <a:endParaRPr lang="en-US" sz="1341" dirty="0"/>
          </a:p>
        </p:txBody>
      </p:sp>
      <p:sp>
        <p:nvSpPr>
          <p:cNvPr id="19" name="Text 6"/>
          <p:cNvSpPr txBox="1"/>
          <p:nvPr/>
        </p:nvSpPr>
        <p:spPr>
          <a:xfrm>
            <a:off x="6296250" y="1483900"/>
            <a:ext cx="2505300" cy="13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признак
</a:t>
            </a:r>
            <a:pPr algn="l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Одушевлённые существительные называют тех, кого можно отнести к живым существам. Поэтому их удобно проверять вопросом кто? и формой винительного падежа.
</a:t>
            </a:r>
            <a:endParaRPr lang="en-US" sz="148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675" y="1739000"/>
            <a:ext cx="337500" cy="33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68400" y="1736750"/>
            <a:ext cx="299250" cy="34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70875" y="1739000"/>
            <a:ext cx="337500" cy="337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29205" y="1736750"/>
            <a:ext cx="299250" cy="342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288468" y="1739000"/>
            <a:ext cx="337500" cy="337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252450" y="370650"/>
            <a:ext cx="8059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неодушевлённые существительные
</a:t>
            </a:r>
            <a:endParaRPr lang="en-US" sz="2569" dirty="0"/>
          </a:p>
        </p:txBody>
      </p:sp>
      <p:sp>
        <p:nvSpPr>
          <p:cNvPr id="15" name="Text 2"/>
          <p:cNvSpPr txBox="1"/>
          <p:nvPr/>
        </p:nvSpPr>
        <p:spPr>
          <a:xfrm>
            <a:off x="404025" y="2359925"/>
            <a:ext cx="1373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
</a:t>
            </a:r>
            <a:pPr algn="l" indent="0" marL="0">
              <a:lnSpc>
                <a:spcPct val="100000"/>
              </a:lnSpc>
              <a:buNone/>
            </a:pPr>
            <a:r>
              <a:rPr lang="en-US" sz="638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Неодушевлённые существительные называют вещи и предметы: стол, тетрадь, книга. Они отвечают на вопрос что? и не называют живое существо.
</a:t>
            </a:r>
            <a:endParaRPr lang="en-US" sz="1277" dirty="0"/>
          </a:p>
        </p:txBody>
      </p:sp>
      <p:sp>
        <p:nvSpPr>
          <p:cNvPr id="16" name="Text 3"/>
          <p:cNvSpPr txBox="1"/>
          <p:nvPr/>
        </p:nvSpPr>
        <p:spPr>
          <a:xfrm>
            <a:off x="3725625" y="2359925"/>
            <a:ext cx="1373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638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Неодушевлёнными считаются и названия веществ: молоко, сахар, соль. Они обозначают материал или вещество, а не живое существо.
</a:t>
            </a:r>
            <a:endParaRPr lang="en-US" sz="1277" dirty="0"/>
          </a:p>
        </p:txBody>
      </p:sp>
      <p:sp>
        <p:nvSpPr>
          <p:cNvPr id="17" name="Text 4"/>
          <p:cNvSpPr txBox="1"/>
          <p:nvPr/>
        </p:nvSpPr>
        <p:spPr>
          <a:xfrm>
            <a:off x="7047225" y="2359925"/>
            <a:ext cx="1373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9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Понятия и чувства
</a:t>
            </a:r>
            <a:pPr algn="l" indent="0" marL="0">
              <a:lnSpc>
                <a:spcPct val="100000"/>
              </a:lnSpc>
              <a:buNone/>
            </a:pPr>
            <a:r>
              <a:rPr lang="en-US" sz="58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этой группе относятся и слова дружба, радость, доброта. Они называют абстрактные понятия, которые нельзя увидеть как живое существо.
</a:t>
            </a:r>
            <a:endParaRPr lang="en-US" sz="1159" dirty="0"/>
          </a:p>
        </p:txBody>
      </p:sp>
      <p:sp>
        <p:nvSpPr>
          <p:cNvPr id="18" name="Text 5"/>
          <p:cNvSpPr txBox="1"/>
          <p:nvPr/>
        </p:nvSpPr>
        <p:spPr>
          <a:xfrm>
            <a:off x="5386430" y="2359925"/>
            <a:ext cx="1373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
</a:t>
            </a:r>
            <a:pPr algn="l" indent="0" marL="0">
              <a:lnSpc>
                <a:spcPct val="100000"/>
              </a:lnSpc>
              <a:buNone/>
            </a:pPr>
            <a:r>
              <a:rPr lang="en-US" sz="638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школьной грамматике берёза, ромашка, пшеница обычно относятся к неодушевлённым. В языке растения чаще объединяются с тем, что?
</a:t>
            </a:r>
            <a:endParaRPr lang="en-US" sz="1277" dirty="0"/>
          </a:p>
        </p:txBody>
      </p:sp>
      <p:sp>
        <p:nvSpPr>
          <p:cNvPr id="19" name="Text 6"/>
          <p:cNvSpPr txBox="1"/>
          <p:nvPr/>
        </p:nvSpPr>
        <p:spPr>
          <a:xfrm>
            <a:off x="2064818" y="2359925"/>
            <a:ext cx="1373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4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Явления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592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5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Сюда относятся слова дождь, снег, ветер, облако. Эти существительные обозначают природные явления и тоже отвечают на вопрос что?
</a:t>
            </a:r>
            <a:endParaRPr lang="en-US" sz="118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1607197"/>
            <a:ext cx="5266500" cy="209885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группы существительных: сравнение
</a:t>
            </a:r>
            <a:endParaRPr lang="en-US" sz="3169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основные признаки двух групп и увидим, что значение слова нужно проверять грамматически.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Одушевлённость определяется не только смыслом, но и формой слова в падеже.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 теме «Одушевлённые и неодушевлённые имена существительные»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разряд существительного
</a:t>
            </a:r>
            <a:pPr algn="l" indent="0" marL="0">
              <a:lnSpc>
                <a:spcPct val="100000"/>
              </a:lnSpc>
              <a:buNone/>
            </a:pPr>
            <a:r>
              <a:rPr lang="en-US" sz="14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проверить слово по смыслу и по форме.
</a:t>
            </a:r>
            <a:endParaRPr lang="en-US" sz="2997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существа и предметы в языке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37600" y="1342450"/>
            <a:ext cx="49527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образы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одних изображениях мы видим девочку, мальчика, кошку, собаку и птицу. Эти слова легко объединяются вопросом кто?, потому что называют живые существа.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2786025"/>
            <a:ext cx="49527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 и явления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других изображениях показаны книга, парта, мяч, облако и дождь. Они отвечают на вопрос что? и помогают увидеть разницу между живым и неживым в языке.
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языке слова берёза, рябина, ромашка и пшеница обычно считаются неодушевлёнными. Таково языковое правило, хотя сами растения, конечно, живые.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 существительного не всегда совпадает с биологическим признаком. Для грамматики важно, как слово ведёт себя в языке и на какой вопрос отвечает.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796350" y="3339125"/>
            <a:ext cx="73977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растение чаще проверяют вопросом что?, а не кто?. Это помогает не путать школьное правило с представлением о живой природе.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растения обычно относятся к неодушевлённым
</a:t>
            </a:r>
            <a:endParaRPr lang="en-US" sz="262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распределяются примеры по двум группам
</a:t>
            </a:r>
            <a:endParaRPr lang="en-US" sz="2797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схеме показаны разные тематические группы слов, с которыми школьник встречается в речи и упражнениях.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входят в обе группы, но различаются не темой, а грамматическим признаком одушевлённости.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урока; дата не требуется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опираться только на смысл, легко ошибиться. Гораздо надёжнее задать вопрос, изменить слово и сравнить формы винительного падежа множественного числа.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кукла и робот часто сбивают с толку: они похожи на живых существ, но проверка формы может показать, как слово устроено в языке.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357075" y="2209000"/>
            <a:ext cx="24066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мертвец, покойник, шахматист и микроб требуют особого внимания. Здесь важно не угадывать по внешнему впечатлению, а проверять вопрос и падеж.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могут путать
</a:t>
            </a:r>
            <a:endParaRPr lang="en-US" sz="3200" dirty="0"/>
          </a:p>
        </p:txBody>
      </p:sp>
      <p:sp>
        <p:nvSpPr>
          <p:cNvPr id="11" name="Text 4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одушевлённых существительных во множественном числе винительный падеж обычно совпадает с родительным: говорим «вижу учеников», «собак», «зайцев».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Винительный падеж как главный проверочный признак
</a:t>
            </a:r>
            <a:endParaRPr lang="en-US" sz="2903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неодушевлённых существительных во множественном числе винительный падеж совпадает с именительным: «вижу столы», «книги», «облака».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смысл слова вызывает сомнение, именно форма слова помогает определить разряд без ошибки и не полагаться только на значение.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проверки особенно полезен на уроках и в диктантах, когда встречаются необычные или похожие по смыслу существительные.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1607197"/>
            <a:ext cx="5266500" cy="209885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6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Проверочные формы слов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502900" cy="23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форм помогает быстро определить, к какому разряду относится существительное.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форма в родительном и винительном падежах показывает одушевлённость, а совпадение винительного с именительным — неодушевлённость.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492325"/>
            <a:ext cx="53478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«Одушевлённые и неодушевлённые имена существительные»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Имена людей и клички животных относятся к одушевлённым существительным: Иван, Мария, Барсик, Шарик. Здесь важны не только буква, но и значение слова.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Имена собственные и одушевлённость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3045403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рек, городов, озёр, музеев и зданий обычно являются неодушевлёнными: Волга, Байкал, Москва, Кремль, Третьяковская галерея. Они называют географические или культурные объекты.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5784057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Заглавная буква не меняет разряд существительного: одушевлённость определяется смыслом и грамматическим поведением слова, а не способом написания.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49" y="1259389"/>
            <a:ext cx="2376191" cy="21766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3903" y="1259389"/>
            <a:ext cx="2376191" cy="21766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8353" y="1259389"/>
            <a:ext cx="2376191" cy="21766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Сказочные и необычные примеры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79" dirty="0"/>
          </a:p>
        </p:txBody>
      </p:sp>
      <p:sp>
        <p:nvSpPr>
          <p:cNvPr id="8" name="Text 2"/>
          <p:cNvSpPr txBox="1"/>
          <p:nvPr/>
        </p:nvSpPr>
        <p:spPr>
          <a:xfrm>
            <a:off x="799449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Дракон на страницах сказки
</a:t>
            </a:r>
            <a:pPr algn="ctr" indent="0" marL="0">
              <a:lnSpc>
                <a:spcPct val="100000"/>
              </a:lnSpc>
              <a:buNone/>
            </a:pPr>
            <a:r>
              <a:rPr lang="en-US" sz="6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дракон может стоять рядом с мальчиком и котом. Хотя дракон не живёт в реальном мире, в языке он воспринимается как живое существо, поэтому относится к одушевлённым словам.
</a:t>
            </a:r>
            <a:endParaRPr lang="en-US" sz="1255" dirty="0"/>
          </a:p>
        </p:txBody>
      </p:sp>
      <p:sp>
        <p:nvSpPr>
          <p:cNvPr id="9" name="Text 3"/>
          <p:cNvSpPr txBox="1"/>
          <p:nvPr/>
        </p:nvSpPr>
        <p:spPr>
          <a:xfrm>
            <a:off x="338390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Русалка у берегов воображения
</a:t>
            </a:r>
            <a:pPr algn="ctr" indent="0" marL="0">
              <a:lnSpc>
                <a:spcPct val="100000"/>
              </a:lnSpc>
              <a:buNone/>
            </a:pPr>
            <a:r>
              <a:rPr lang="en-US" sz="6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Русалка, как и герои легенд, относится к одушевлённым существительным. Она похожа на персонажа, с которым можно говорить, двигаться и действовать, поэтому школьная грамматика ставит её в группу живых существ.
</a:t>
            </a:r>
            <a:endParaRPr lang="en-US" sz="1165" dirty="0"/>
          </a:p>
        </p:txBody>
      </p:sp>
      <p:sp>
        <p:nvSpPr>
          <p:cNvPr id="10" name="Text 4"/>
          <p:cNvSpPr txBox="1"/>
          <p:nvPr/>
        </p:nvSpPr>
        <p:spPr>
          <a:xfrm>
            <a:off x="596835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Гном и инопланетянин рядом с животными
</a:t>
            </a:r>
            <a:pPr algn="ctr" indent="0" marL="0">
              <a:lnSpc>
                <a:spcPct val="100000"/>
              </a:lnSpc>
              <a:buNone/>
            </a:pPr>
            <a:r>
              <a:rPr lang="en-US" sz="6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Гном и инопланетянин тоже считаются одушевлёнными. На иллюстрации их удобно показать рядом с собакой или птицей, чтобы увидеть: язык объединяет всех персонажей, которых представляет как живых и действующих.
</a:t>
            </a:r>
            <a:endParaRPr lang="en-US" sz="110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всего возникают ошибки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трудности появляются в словах, которые не совпадают с бытовым ожиданием и требуют грамматической проверки.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Наибольшие затруднения связаны со словами-пограничными случаями; проверка вопроса и падежной формы помогает быстро снизить число ошибок.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обобщённая схема типичных ошибок по теме «одушевлённость / неодушевлённость»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в письменной работе
</a:t>
            </a:r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определении одушевлённости существительного в тексте.
</a:t>
            </a:r>
            <a:endParaRPr lang="en-US" sz="3059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3250" y="1936582"/>
            <a:ext cx="337500" cy="33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20400" y="1934328"/>
            <a:ext cx="256500" cy="34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41656" y="2530628"/>
            <a:ext cx="337500" cy="337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4844" y="2565223"/>
            <a:ext cx="337500" cy="27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526600" y="1955328"/>
            <a:ext cx="337500" cy="3000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252450" y="370650"/>
            <a:ext cx="8059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этот признак существительных
</a:t>
            </a:r>
            <a:endParaRPr lang="en-US" sz="2734" dirty="0"/>
          </a:p>
        </p:txBody>
      </p:sp>
      <p:sp>
        <p:nvSpPr>
          <p:cNvPr id="15" name="Text 2"/>
          <p:cNvSpPr txBox="1"/>
          <p:nvPr/>
        </p:nvSpPr>
        <p:spPr>
          <a:xfrm>
            <a:off x="1882650" y="909125"/>
            <a:ext cx="5378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разряда помогает выбрать верное окончание, потому что одушевлённые и неодушевлённые существительные ведут себя по-разному в формах.
</a:t>
            </a:r>
            <a:pPr algn="ctr" indent="0" marL="0">
              <a:lnSpc>
                <a:spcPct val="100000"/>
              </a:lnSpc>
              <a:buNone/>
            </a:pPr>
            <a:r>
              <a:rPr lang="en-US" sz="5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окончания
</a:t>
            </a:r>
            <a:endParaRPr lang="en-US" sz="1121" dirty="0"/>
          </a:p>
        </p:txBody>
      </p:sp>
      <p:sp>
        <p:nvSpPr>
          <p:cNvPr id="16" name="Text 3"/>
          <p:cNvSpPr txBox="1"/>
          <p:nvPr/>
        </p:nvSpPr>
        <p:spPr>
          <a:xfrm>
            <a:off x="342450" y="1483900"/>
            <a:ext cx="2505300" cy="13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5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Морфологический разбор
</a:t>
            </a:r>
            <a:pPr algn="r" indent="0" marL="0">
              <a:lnSpc>
                <a:spcPct val="100000"/>
              </a:lnSpc>
              <a:buNone/>
            </a:pPr>
            <a:r>
              <a:rPr lang="en-US" sz="6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3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одушевлённости помогает точно указать постоянные характеристики существительного и не перепутать его с другими разрядами при разборе.
</a:t>
            </a:r>
            <a:endParaRPr lang="en-US" sz="1522" dirty="0"/>
          </a:p>
        </p:txBody>
      </p:sp>
      <p:sp>
        <p:nvSpPr>
          <p:cNvPr id="17" name="Text 4"/>
          <p:cNvSpPr txBox="1"/>
          <p:nvPr/>
        </p:nvSpPr>
        <p:spPr>
          <a:xfrm>
            <a:off x="1882650" y="3060050"/>
            <a:ext cx="17619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падежа
</a:t>
            </a:r>
            <a:pPr algn="r" indent="0" marL="0">
              <a:lnSpc>
                <a:spcPct val="100000"/>
              </a:lnSpc>
              <a:buNone/>
            </a:pPr>
            <a:r>
              <a:rPr lang="en-US" sz="6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изменении слова по падежам легче понять, какая форма должна стоять в предложении, особенно если нужно проверить винительный падеж.
</a:t>
            </a:r>
            <a:endParaRPr lang="en-US" sz="1413" dirty="0"/>
          </a:p>
        </p:txBody>
      </p:sp>
      <p:sp>
        <p:nvSpPr>
          <p:cNvPr id="18" name="Text 5"/>
          <p:cNvSpPr txBox="1"/>
          <p:nvPr/>
        </p:nvSpPr>
        <p:spPr>
          <a:xfrm>
            <a:off x="5499450" y="3060050"/>
            <a:ext cx="17619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предложения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видит, кого или что называет слово, ему проще понять смысл словосочетания и связь между словами в предложении.
</a:t>
            </a:r>
            <a:endParaRPr lang="en-US" sz="1478" dirty="0"/>
          </a:p>
        </p:txBody>
      </p:sp>
      <p:sp>
        <p:nvSpPr>
          <p:cNvPr id="19" name="Text 6"/>
          <p:cNvSpPr txBox="1"/>
          <p:nvPr/>
        </p:nvSpPr>
        <p:spPr>
          <a:xfrm>
            <a:off x="6296250" y="1483900"/>
            <a:ext cx="2505300" cy="13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Уверенность в заданиях
</a:t>
            </a:r>
            <a:pPr algn="l" indent="0" marL="0">
              <a:lnSpc>
                <a:spcPct val="100000"/>
              </a:lnSpc>
              <a:buNone/>
            </a:pPr>
            <a:r>
              <a:rPr lang="en-US" sz="6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признак часто встречается в упражнениях, поэтому полезно быстро распознавать его без длительных раздумий и лишних ошибок.
</a:t>
            </a:r>
            <a:endParaRPr lang="en-US" sz="153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6927" y="1479875"/>
            <a:ext cx="4924246" cy="235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Мини-практика: распределение слов по группам
</a:t>
            </a:r>
            <a:endParaRPr lang="en-US" sz="2903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Распредели слова по двум группам и проверь, как они ведут себя в языке.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одушевлённым относятся слова, называющие живых существ или персонажей; к неодушевлённым — предметы, явления и понятия.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для тренировки по теме «одушевлённые и неодушевлённые существительные»
</a:t>
            </a:r>
            <a:endParaRPr lang="en-US" sz="133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стоит определять разряд только по смыслу: иногда слово кажется «живым», но в русском языке относится к неодушевлённым существительным.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и как их избежать
</a:t>
            </a:r>
            <a:endParaRPr lang="en-US" sz="3200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автоматически считать все растения одушевлёнными и все игрушки неодушевлёнными: школьное правило проверяют по вопросу и форме слова.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пример необычный, нужно изменить слово во множественном числе и поставить в винительный падеж, чтобы увидеть нужное совпадение.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порядок проверки особенно полезен в заданиях, где встречаются слова-исключения, фантастические персонажи и названия, способные запутать.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5925" y="986125"/>
            <a:ext cx="3636900" cy="385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урока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Одушевлённые существительные называют живых существ и отвечают на вопрос кто?, а неодушевлённые называют предметы, явления и понятия и отвечают на вопрос что?. Проверка падежом помогает не ошибиться.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2026-05-22T22:57:36Z</dcterms:created>
  <dcterms:modified xsi:type="dcterms:W3CDTF">2026-05-22T22:57:36Z</dcterms:modified>
</cp:coreProperties>
</file>