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и легкая промышленность в географии хозяйства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сырья до товара: как отрасли формируют экономическое пространство.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отрасли важны в географии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и легкая промышленность перерабатывают сырье в массовую продукцию, связывая ресурсы, транспорт, кадры и рынки. Их размещение хорошо показывает, как природные условия и инфраструктура меняют карту хозяйства.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промышленность: состав и основные направления
</a:t>
            </a:r>
            <a:endParaRPr lang="en-US" sz="2903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74058" y="14156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профиль отрасли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промышленность объединяет добычу и переработку сырья, получение удобрений, полимеров, кислот, щелочей, бытовой химии и лекарственных веществ. Это одна из самых технологически сложных отраслей обрабатывающего сектора.
</a:t>
            </a:r>
            <a:endParaRPr lang="en-US" sz="854" dirty="0"/>
          </a:p>
        </p:txBody>
      </p:sp>
      <p:sp>
        <p:nvSpPr>
          <p:cNvPr id="12" name="Text 3"/>
          <p:cNvSpPr txBox="1"/>
          <p:nvPr/>
        </p:nvSpPr>
        <p:spPr>
          <a:xfrm>
            <a:off x="574058" y="212440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процессы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ее основе лежат синтез, перегонка, каталитическая переработка, полимеризация, а также разделение и очистка продуктов. Именно точность технологии определяет качество продукции и безопасность всего производства.
</a:t>
            </a:r>
            <a:endParaRPr lang="en-US" sz="882" dirty="0"/>
          </a:p>
        </p:txBody>
      </p:sp>
      <p:sp>
        <p:nvSpPr>
          <p:cNvPr id="13" name="Text 4"/>
          <p:cNvSpPr txBox="1"/>
          <p:nvPr/>
        </p:nvSpPr>
        <p:spPr>
          <a:xfrm>
            <a:off x="574058" y="28331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сырьем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тяготеют к месторождениям нефти, газа, солей и серы, а также к нефтеперерабатывающим заводам и электростанциям. Такое соседство снижает затраты на доставку и повышает устойчивость производства.
</a:t>
            </a:r>
            <a:endParaRPr lang="en-US" sz="919" dirty="0"/>
          </a:p>
        </p:txBody>
      </p:sp>
      <p:sp>
        <p:nvSpPr>
          <p:cNvPr id="14" name="Text 5"/>
          <p:cNvSpPr txBox="1"/>
          <p:nvPr/>
        </p:nvSpPr>
        <p:spPr>
          <a:xfrm>
            <a:off x="574058" y="354190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промышленных узлов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химические заводы часто становятся ядром промышленных узлов, вокруг которых формируются смежные предприятия, склады, транспортные терминалы и поселения работников. Это усиливает территориальную концентрацию хозяйства.
</a:t>
            </a:r>
            <a:endParaRPr lang="en-US" sz="854" dirty="0"/>
          </a:p>
        </p:txBody>
      </p:sp>
      <p:sp>
        <p:nvSpPr>
          <p:cNvPr id="15" name="Text 6"/>
          <p:cNvSpPr txBox="1"/>
          <p:nvPr/>
        </p:nvSpPr>
        <p:spPr>
          <a:xfrm>
            <a:off x="574058" y="42506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размещении отрасли важно учитывать не только ресурсы, но и экологические ограничения, инфраструктуру, научную базу и доступ к потребителю. Поэтому химическая промышленность особенно показательная для экономической географии.
</a:t>
            </a:r>
            <a:endParaRPr lang="en-US" sz="8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продукты химической промышленности и их применение
</a:t>
            </a:r>
            <a:endParaRPr lang="en-US" sz="2486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Продукция химической промышленности охватывает почти все ключевые сферы современной экономики.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универсальны базовая химия и полимеры: они входят в цепочки многих отраслей. Удобрения и фармацевтика напрямую влияют на продовольствие и здоровье населения.
</a:t>
            </a:r>
            <a:endParaRPr lang="en-US" sz="1112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экономической географии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направляется продукция химической промышленности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спроса показывает, что химическая продукция нужна не только заводам, но и повседневной жизни, транспорту и строительству.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потребители — сельское хозяйство, строительство и упаковка. Следовательно, химическая промышленность особенно важна там, где сосредоточены производство, население и интенсивное земледелие.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структуре спроса в химической промышленности
</a:t>
            </a:r>
            <a:endParaRPr lang="en-US" sz="83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база химической промышленности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79998" y="1367542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главные источники углеводородов для нефтехимии и производства полимеров. Близость к добыче и переработке снижает транспортные издержки и ускоряет выпуск готовой продукции.
</a:t>
            </a:r>
            <a:endParaRPr lang="en-US" sz="945" dirty="0"/>
          </a:p>
        </p:txBody>
      </p:sp>
      <p:sp>
        <p:nvSpPr>
          <p:cNvPr id="14" name="Text 3"/>
          <p:cNvSpPr txBox="1"/>
          <p:nvPr/>
        </p:nvSpPr>
        <p:spPr>
          <a:xfrm>
            <a:off x="179998" y="2084842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 и сера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Каменная соль, сера и рассолы необходимы для основной химии, хлорной промышленности и получения многих промежуточных веществ. Такие ресурсы часто определяют специализацию предприятий.
</a:t>
            </a:r>
            <a:endParaRPr lang="en-US" sz="945" dirty="0"/>
          </a:p>
        </p:txBody>
      </p:sp>
      <p:sp>
        <p:nvSpPr>
          <p:cNvPr id="15" name="Text 4"/>
          <p:cNvSpPr txBox="1"/>
          <p:nvPr/>
        </p:nvSpPr>
        <p:spPr>
          <a:xfrm>
            <a:off x="179998" y="2802137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Фосфориты и калийные соли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виды сырья особенно важны для выпуска минеральных удобрений. Их использование напрямую связано с потребностями сельского хозяйства в повышении урожайности.
</a:t>
            </a:r>
            <a:endParaRPr lang="en-US" sz="945" dirty="0"/>
          </a:p>
        </p:txBody>
      </p:sp>
      <p:sp>
        <p:nvSpPr>
          <p:cNvPr id="16" name="Text 5"/>
          <p:cNvSpPr txBox="1"/>
          <p:nvPr/>
        </p:nvSpPr>
        <p:spPr>
          <a:xfrm>
            <a:off x="179998" y="3519432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производство очень энергоемко и водоемко, поэтому предприятия размещают рядом с электростанциями, водоисточниками, трубопроводами и крупными транспортными узлами.
</a:t>
            </a:r>
            <a:endParaRPr lang="en-US" sz="945" dirty="0"/>
          </a:p>
        </p:txBody>
      </p:sp>
      <p:sp>
        <p:nvSpPr>
          <p:cNvPr id="17" name="Text 6"/>
          <p:cNvSpPr txBox="1"/>
          <p:nvPr/>
        </p:nvSpPr>
        <p:spPr>
          <a:xfrm>
            <a:off x="179998" y="4236716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привязка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база часто определяет не только место завода, но и развитие целых промышленных районов. Так формируются устойчивые хозяйственные связи между добычей, переработкой и сбытом.
</a:t>
            </a:r>
            <a:endParaRPr lang="en-US" sz="9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создается химический продукт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технологических этапов в химическом производстве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5191" y="1513399"/>
            <a:ext cx="437400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40016" y="2841121"/>
            <a:ext cx="483900" cy="387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89998" y="1517134"/>
            <a:ext cx="483900" cy="430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18436" y="2698416"/>
            <a:ext cx="483900" cy="3871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325766" y="4000619"/>
            <a:ext cx="382725" cy="437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 химической промышленности
</a:t>
            </a:r>
            <a:endParaRPr lang="en-US" sz="2704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 и средства защиты растений повышают урожайность, снижают потери и помогают стабилизировать производство продовольствия в разных природных условиях.
</a:t>
            </a:r>
            <a:endParaRPr lang="en-US" sz="783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Здравоохранение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Фармацевтическая продукция, упаковка и санитарные материалы поддерживают современную медицину и делают лечение более доступным и массовым.
</a:t>
            </a:r>
            <a:endParaRPr lang="en-US" sz="894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кооперация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Полимеры, смазочные материалы, лаки и клеи нужны машиностроению, строительству и другим отраслям, создавая длинные цепочки взаимной зависимости.
</a:t>
            </a:r>
            <a:endParaRPr lang="en-US" sz="858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и логистика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продукция часто становится товаром международной торговли, а крупные предприятия получают преимущество там, где есть порты и транспортные узлы.
</a:t>
            </a:r>
            <a:endParaRPr lang="en-US" sz="861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прогресс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Отрасль концентрирует научные разработки, повышает добавленную стоимость и ускоряет внедрение новых материалов, которые меняют качество жизни и производства.
</a:t>
            </a:r>
            <a:endParaRPr lang="en-US" sz="8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химических предприятий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химического производства по-разному реагируют на ресурсы, поэтому универсальной схемы размещения не существует.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работают сырьевой, энергетический и экологический факторы. Предприятия выбирают территории, где можно совместить сырье, инфраструктуру и контроль воздействия на среду.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факторов размещения в химической промышленности
</a:t>
            </a:r>
            <a:endParaRPr lang="en-US" sz="79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химической промышленности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00937"/>
            <a:ext cx="27849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в атмосферу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производстве кислот, удобрений и нефтехимических продуктов возможны выбросы вредных газов. Поэтому особенно важны герметичность оборудования и эффективная газоочистка.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45795" y="1700937"/>
            <a:ext cx="27849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 могут содержать химические примеси и требуют многоступенчатой очистки. Без этого возрастает риск ухудшения состояния рек, озер и подземных вод.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111577" y="1700925"/>
            <a:ext cx="27849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отходы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шламов, осадков и отработанных материалов создает долгосрочную нагрузку на территорию. Сокращение отходов связано с их утилизацией и повторным использованием сырья.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145801" y="2975931"/>
            <a:ext cx="27849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чистым технологиям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Замкнутые водные циклы, более безопасные реагенты и ресурсосберегающие процессы уменьшают ущерб. Экологические требования все заметнее влияют на размещение новых заводов.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180000" y="2975931"/>
            <a:ext cx="27849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Аварийная 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предприятия относятся к потенциально опасным объектам, поэтому нуждаются в строгих правилах безопасности, мониторинге и санитарных зонах вокруг производственных площадок.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Легкая промышленность: состав и особенности отрасли
</a:t>
            </a:r>
            <a:endParaRPr lang="en-US" sz="2461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подотрасли
</a:t>
            </a:r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Легкая промышленность объединяет текстильную, швейную, кожевенно-обувную, меховую и галантерейную отрасли. Вместе они формируют широкий ассортимент товаров, которыми люди пользуются ежедневно дома, в школе и на работе.
</a:t>
            </a:r>
            <a:endParaRPr lang="en-US" sz="1061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сферы характерны высокая трудоемкость, зависимость от качества сырья, быстрый оборот ассортимента и сильное влияние моды, сезона и доходов покупателей. Предприятия должны быстро перестраиваться под спрос.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она производит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 продукция — ткани, одежда, обувь, трикотаж, домашний текстиль, кожаные изделия и товары массового спроса. Поэтому отрасль напрямую связана с уровнем жизни и повседневными потребностями населения.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размещаются предприятия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заводы и фабрики тяготеют к районам с большим числом работников, удобным транспортом и крупными рынками сбыта. Важна и близость к потребителю, чтобы сокращать сроки поставки.
</a:t>
            </a:r>
            <a:endParaRPr lang="en-US" sz="11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рождается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начинается с подготовки сырья: волокна очищают, выравнивают и превращают в нить. Затем идут прядение, ткачество и отделка, от которых зависят прочность, внешний вид и долговечность будущего материала. На этом этапе особенно важны точность и контроль качества.
</a:t>
            </a:r>
            <a:endParaRPr lang="en-US" sz="803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полотна к одежде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ткань поступает в швейное производство, где ее раскраивают, сшивают и проверяют по стандартам. Дизайн, размеры, аккуратность швов и скорость выпуска партий определяют, насколько изделие будет удобным, современным и конкурентоспособным на рынке.
</a:t>
            </a:r>
            <a:endParaRPr lang="en-US" sz="803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сырья к готовому изделию в легкой промышленности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48240"/>
            <a:ext cx="3408600" cy="11378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и химические волокна: сравнительная характеристика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почему легкая промышленность сочетает оба типа волокон: натуральные дают комфорт, а химические — прочность и массовость.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отрасль редко выбирает только один тип сырья: чаще их комбинируют, чтобы получить ткани с нужными свойствами и приемлемой себестоимостью.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географии и технологии легкой промышленности
</a:t>
            </a:r>
            <a:endParaRPr lang="en-US" sz="7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спрос в легкой промышленности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меняется неравномерно: рынок быстро реагирует на сезон, моду, цены и доходы семей, а интернет-торговля ускоряет обновление ассортимента.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Пики спроса приходятся на периоды смены сезона и праздников, поэтому производителям нужна гибкая логистика и короткий цикл выпуска.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 основе типичной сезонности спроса в розничной торговле
</a:t>
            </a:r>
            <a:endParaRPr lang="en-US" sz="7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2311" y="1937254"/>
            <a:ext cx="458700" cy="36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8805" y="2186859"/>
            <a:ext cx="458700" cy="366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9388" y="3003687"/>
            <a:ext cx="458700" cy="366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6807" y="3179734"/>
            <a:ext cx="394800" cy="45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0563" y="3771680"/>
            <a:ext cx="451200" cy="451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конкурентоспособности легкой промышленности
</a:t>
            </a:r>
            <a:endParaRPr lang="en-US" sz="2704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477185" y="16796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Импортная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предприятия зависят от ввоза тканей, фурнитуры, красителей и части сырья. Это повышает издержки, делает производство уязвимым к сбоям поставок и усложняет планирование.
</a:t>
            </a:r>
            <a:endParaRPr lang="en-US" sz="826" dirty="0"/>
          </a:p>
        </p:txBody>
      </p:sp>
      <p:sp>
        <p:nvSpPr>
          <p:cNvPr id="13" name="Text 3"/>
          <p:cNvSpPr txBox="1"/>
          <p:nvPr/>
        </p:nvSpPr>
        <p:spPr>
          <a:xfrm>
            <a:off x="5423679" y="1929230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Износ оборудования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машины снижают производительность, ухудшают качество и ограничивают выпуск современных изделий. Без обновления техники трудно обеспечить стабильность, точность и низкую себестоимость продукции.
</a:t>
            </a:r>
            <a:endParaRPr lang="en-US" sz="799" dirty="0"/>
          </a:p>
        </p:txBody>
      </p:sp>
      <p:sp>
        <p:nvSpPr>
          <p:cNvPr id="14" name="Text 4"/>
          <p:cNvSpPr txBox="1"/>
          <p:nvPr/>
        </p:nvSpPr>
        <p:spPr>
          <a:xfrm>
            <a:off x="1644262" y="2746058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 логистика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Дешевый импорт усиливает давление на внутренний рынок, а успех местных фабрик зависит от скорости доставки. Поэтому важны транспортные узлы, близость к крупным городам и рынкам сбыта.
</a:t>
            </a:r>
            <a:endParaRPr lang="en-US" sz="814" dirty="0"/>
          </a:p>
        </p:txBody>
      </p:sp>
      <p:sp>
        <p:nvSpPr>
          <p:cNvPr id="15" name="Text 5"/>
          <p:cNvSpPr txBox="1"/>
          <p:nvPr/>
        </p:nvSpPr>
        <p:spPr>
          <a:xfrm>
            <a:off x="6619730" y="29642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 и компетенции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нужны технологи, дизайнеры, операторы и специалисты по качеству, но квалифицированных работников не хватает. Это замедляет модернизацию и усложняет выпуск сложной, хорошо проработанной продукции.
</a:t>
            </a:r>
            <a:endParaRPr lang="en-US" sz="814" dirty="0"/>
          </a:p>
        </p:txBody>
      </p:sp>
      <p:sp>
        <p:nvSpPr>
          <p:cNvPr id="16" name="Text 6"/>
          <p:cNvSpPr txBox="1"/>
          <p:nvPr/>
        </p:nvSpPr>
        <p:spPr>
          <a:xfrm>
            <a:off x="3761687" y="3556171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и ассортимент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Легкая промышленность особенно чувствительна к моде, сезону и доходам покупателей. Предприятия выигрывают, когда быстро обновляют коллекции, развивают собственные бренды и сокращают сроки поставки.
</a:t>
            </a:r>
            <a:endParaRPr lang="en-US" sz="81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текстильного изделия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отражает путь ткани и одежды от выбора сырья до повторного использования или утилизации.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химической и легкой промышленности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 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промышленность поставляет синтетические волокна, красители и отделочные составы. Благодаря им ткани становятся прочнее, эластичнее и лучше сохраняют форму при повседневной носке.
</a:t>
            </a:r>
            <a:endParaRPr lang="en-US" sz="968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Пропитки, клеи и специальные добавки повышают водостойкость, износостойкость и декоративность изделий. Это особенно важно для спортивной одежды, рабочей формы и защитного текстиля.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ассортимент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развитие отраслей расширяет выпуск функциональной одежды, домашнего текстиля и материалов специального назначения. Появляются изделия, которые сочетают практичность, комфорт и технологичность.
</a:t>
            </a:r>
            <a:endParaRPr lang="en-US" sz="952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99831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Тесная кооперация предприятий приводит к формированию промышленных узлов, где химические и текстильные производства расположены рядом. Это сокращает транспортные затраты и ускоряет обмен сырьем и полуфабрикатами.
</a:t>
            </a:r>
            <a:endParaRPr lang="en-US" sz="95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тенденции развития отраслей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переходят к более гибким производственным цепочкам, где важны точный расчет ресурсов, быстрая переналадка оборудования и контроль качества на каждом этапе.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вектор — снижение затрат и экологической нагрузки при одновременном росте гибкости, точности и безопасности производства.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учебная модель современных тенденций развития промышленности
</a:t>
            </a:r>
            <a:endParaRPr lang="en-US" sz="7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и компетенции для отраслей будущего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74058" y="14156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Химик-технолог и лаборант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химической промышленности нужны специалисты, которые умеют работать с реакциями, анализировать состав веществ и соблюдать строгие правила безопасности. Их работа особенно важна для качества и стабильности продукции.
</a:t>
            </a:r>
            <a:endParaRPr lang="en-US" sz="854" dirty="0"/>
          </a:p>
        </p:txBody>
      </p:sp>
      <p:sp>
        <p:nvSpPr>
          <p:cNvPr id="12" name="Text 3"/>
          <p:cNvSpPr txBox="1"/>
          <p:nvPr/>
        </p:nvSpPr>
        <p:spPr>
          <a:xfrm>
            <a:off x="574058" y="212440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Оператор установок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Оператор технологических установок следит за режимами температуры, давления и подачи сырья. Он должен быстро замечать отклонения, пользоваться цифровыми системами управления и предотвращать аварийные ситуации.
</a:t>
            </a:r>
            <a:endParaRPr lang="en-US" sz="864" dirty="0"/>
          </a:p>
        </p:txBody>
      </p:sp>
      <p:sp>
        <p:nvSpPr>
          <p:cNvPr id="13" name="Text 4"/>
          <p:cNvSpPr txBox="1"/>
          <p:nvPr/>
        </p:nvSpPr>
        <p:spPr>
          <a:xfrm>
            <a:off x="574058" y="28331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 качества и эколог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профессии контролируют соответствие продукции стандартам, снижение выбросов и безопасную работу предприятия. Для отрасли будущего это не менее важно, чем объем выпуска и скорость производства.
</a:t>
            </a:r>
            <a:endParaRPr lang="en-US" sz="928" dirty="0"/>
          </a:p>
        </p:txBody>
      </p:sp>
      <p:sp>
        <p:nvSpPr>
          <p:cNvPr id="14" name="Text 5"/>
          <p:cNvSpPr txBox="1"/>
          <p:nvPr/>
        </p:nvSpPr>
        <p:spPr>
          <a:xfrm>
            <a:off x="574058" y="354190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 и дизайнер одежды
</a:t>
            </a:r>
            <a:pPr algn="l" indent="0" marL="0">
              <a:lnSpc>
                <a:spcPct val="115000"/>
              </a:lnSpc>
              <a:buNone/>
            </a:pPr>
            <a:r>
              <a:rPr lang="en-US" sz="4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легкой промышленности востребованы технолог швейного производства, конструктор одежды и дизайнер. Они отвечают за ассортимент, посадку изделий, удобство моделей и их соответствие запросам покупателей.
</a:t>
            </a:r>
            <a:endParaRPr lang="en-US" sz="935" dirty="0"/>
          </a:p>
        </p:txBody>
      </p:sp>
      <p:sp>
        <p:nvSpPr>
          <p:cNvPr id="15" name="Text 6"/>
          <p:cNvSpPr txBox="1"/>
          <p:nvPr/>
        </p:nvSpPr>
        <p:spPr>
          <a:xfrm>
            <a:off x="574058" y="42506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и автоматизация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Оператор автоматизированного оборудования, логист и специалист по контролю качества помогают сокращать сроки поставок и поддерживать точность производства. Эти навыки особенно важны в крупных городах и промышленных регионах.
</a:t>
            </a:r>
            <a:endParaRPr lang="en-US" sz="85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и легкая промышленность: отрасли, которые работают на повседневную жизнь
</a:t>
            </a:r>
            <a:pPr algn="ctr" indent="0" marL="0">
              <a:lnSpc>
                <a:spcPct val="90000"/>
              </a:lnSpc>
              <a:buNone/>
            </a:pPr>
            <a:r>
              <a:rPr lang="en-US" sz="3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отрасли по-разному устроены, но одинаково важны для хозяйства: одна дает материалы и вещества, другая — предметы ежедневного спроса. Их развитие определяется ресурсами, кадрами, транспортом и экологической ответственностью.
</a:t>
            </a:r>
            <a:endParaRPr lang="en-US" sz="301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2026-06-03T00:09:06Z</dcterms:created>
  <dcterms:modified xsi:type="dcterms:W3CDTF">2026-06-03T00:09:06Z</dcterms:modified>
</cp:coreProperties>
</file>