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jpe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jpe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jpe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2151" y="314850"/>
            <a:ext cx="3697998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92025" y="1304657"/>
            <a:ext cx="3350400" cy="92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основа живых организмов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4768625" y="3117950"/>
            <a:ext cx="33504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Путешествие в мир самой маленькой живой системы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4792025" y="938075"/>
            <a:ext cx="3303600" cy="19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55530" y="305650"/>
            <a:ext cx="4064839" cy="4544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34400" y="1026950"/>
            <a:ext cx="32400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биологии нужна клетка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934400" y="2983848"/>
            <a:ext cx="3240000" cy="118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общий «строительный блок» всего живого: от бактерий до человека. Изучая её, мы понимаем, как устроены организмы, как они растут, дышат, питаются и передают признаки потомкам.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выглядит клетка под микроскопом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775200" y="183617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97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Очень малые размеры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9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Большинство клеток нельзя увидеть без увеличения: их размеры обычно измеряются десятками микрометров. Поэтому для изучения клеток используют микроскоп и специальные препараты.
</a:t>
            </a:r>
            <a:endParaRPr lang="en-US" sz="697" dirty="0"/>
          </a:p>
        </p:txBody>
      </p:sp>
      <p:sp>
        <p:nvSpPr>
          <p:cNvPr id="12" name="Text 3"/>
          <p:cNvSpPr txBox="1"/>
          <p:nvPr/>
        </p:nvSpPr>
        <p:spPr>
          <a:xfrm>
            <a:off x="775200" y="2374785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5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части
</a:t>
            </a:r>
            <a:pPr algn="l" indent="0" marL="0">
              <a:lnSpc>
                <a:spcPct val="115000"/>
              </a:lnSpc>
              <a:buNone/>
            </a:pPr>
            <a:r>
              <a:rPr lang="en-US" sz="16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снимках можно различить мембрану, цитоплазму, ядро и многие органоиды. Именно их строение помогает клетке выполнять свои функции и поддерживать жизнь.
</a:t>
            </a:r>
            <a:endParaRPr lang="en-US" sz="751" dirty="0"/>
          </a:p>
        </p:txBody>
      </p:sp>
      <p:sp>
        <p:nvSpPr>
          <p:cNvPr id="13" name="Text 4"/>
          <p:cNvSpPr txBox="1"/>
          <p:nvPr/>
        </p:nvSpPr>
        <p:spPr>
          <a:xfrm>
            <a:off x="775200" y="2913396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6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формы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не одинаковы по форме: животные часто более округлые, растительные — более правильные и вытянутые. Форма всегда связана с тем, какую работу выполняет клетка.
</a:t>
            </a:r>
            <a:endParaRPr lang="en-US" sz="726" dirty="0"/>
          </a:p>
        </p:txBody>
      </p:sp>
      <p:sp>
        <p:nvSpPr>
          <p:cNvPr id="14" name="Text 5"/>
          <p:cNvSpPr txBox="1"/>
          <p:nvPr/>
        </p:nvSpPr>
        <p:spPr>
          <a:xfrm>
            <a:off x="775200" y="3451994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15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крови, нервов и других тканей имеют собственные особенности строения. Благодаря этому они могут переносить кислород, передавать сигналы или защищать организм.
</a:t>
            </a:r>
            <a:endParaRPr lang="en-US" sz="700" dirty="0"/>
          </a:p>
        </p:txBody>
      </p:sp>
      <p:sp>
        <p:nvSpPr>
          <p:cNvPr id="15" name="Text 6"/>
          <p:cNvSpPr txBox="1"/>
          <p:nvPr/>
        </p:nvSpPr>
        <p:spPr>
          <a:xfrm>
            <a:off x="775200" y="3990600"/>
            <a:ext cx="3849600" cy="4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9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Микромир живого
</a:t>
            </a:r>
            <a:pPr algn="l" indent="0" marL="0">
              <a:lnSpc>
                <a:spcPct val="115000"/>
              </a:lnSpc>
              <a:buNone/>
            </a:pPr>
            <a:r>
              <a:rPr lang="en-US" sz="16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9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 микроскопом клетка выглядит как сложная система, а не просто маленькая точка. В ней всё связано между собой и работает согласованно, чтобы организм мог жить.
</a:t>
            </a:r>
            <a:endParaRPr lang="en-US" sz="749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496909"/>
            <a:ext cx="4418400" cy="115658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какие признаки отличают клетки растений и животных.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 животной клетки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Растительная клетка прочнее и может фотосинтезировать, а животная клетка более гибкая по форме и не имеет хлоропластов.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Курс биологии 7 класса; общие сведения о строении клеток
</a:t>
            </a:r>
            <a:endParaRPr lang="en-US" sz="7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наглядности размеры приведены в микрометрах, а длина нервной клетки показана в пересчёте на микрометры.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Размеры клеток разных организмов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Размер клеток сильно различается, но даже самые маленькие и самые крупные из них выполняют важные жизненные функции.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13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учебные данные по биологии; бактерия 1–5 мкм, клетка человека 10–30 мкм, яйцеклетка около 100 мкм, нервная клетка до 1 м
</a:t>
            </a:r>
            <a:endParaRPr lang="en-US" sz="613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 обмен веществ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Граница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2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отделяет внутреннюю среду клетки от внешней. Она защищает содержимое клетки и помогает сохранять условия, необходимые для её нормальной работы.
</a:t>
            </a:r>
            <a:endParaRPr lang="en-US" sz="722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Избирательный пропуск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Через мембрану проходят только нужные вещества: вода, кислород и питательные вещества. Такой контроль позволяет клетке получать то, что ей необходимо, и не терять лишнее.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1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Выведение отходов
</a:t>
            </a:r>
            <a:pPr algn="l" indent="0" marL="0">
              <a:lnSpc>
                <a:spcPct val="115000"/>
              </a:lnSpc>
              <a:buNone/>
            </a:pPr>
            <a:r>
              <a:rPr lang="en-US" sz="23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1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Ненужные продукты обмена, например углекислый газ, удаляются наружу через мембрану. Благодаря этому клетка не засоряется и может продолжать жизнедеятельность.
</a:t>
            </a:r>
            <a:endParaRPr lang="en-US" sz="710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Постоянство среды
</a:t>
            </a:r>
            <a:pPr algn="l" indent="0" marL="0">
              <a:lnSpc>
                <a:spcPct val="115000"/>
              </a:lnSpc>
              <a:buNone/>
            </a:pPr>
            <a:r>
              <a:rPr lang="en-US" sz="24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помогает поддерживать внутреннее равновесие клетки. Это важно, потому что даже небольшие изменения могут повлиять на работу органоидов и всего организма.
</a:t>
            </a:r>
            <a:endParaRPr lang="en-US" sz="72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веществ в клетке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обмена веществ: поступление, преобразование, использование и выведение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9972" y="1948025"/>
            <a:ext cx="273600" cy="243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993424" y="1940958"/>
            <a:ext cx="234675" cy="268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29968" y="3442376"/>
            <a:ext cx="273600" cy="243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73943" y="3442376"/>
            <a:ext cx="273600" cy="243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и органоиды клетки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1387904" y="1986989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Среда для реакций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заполняет клетку и связывает её части в единое целое. В ней происходят многие процессы, без которых клетка не смогла бы жить и развиваться.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831894" y="1992422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обеспечивают клетку энергией, которая нужна для движения, роста и деления. Особенно их много там, где работа идёт постоянно и с большой нагрузкой.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387900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веществ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создают белки, необходимые для построения клеточных структур и выполнения важных функций. Без них клетка не смогла бы нормально расти и обновляться.
</a:t>
            </a:r>
            <a:endParaRPr lang="en-US" sz="900" dirty="0"/>
          </a:p>
        </p:txBody>
      </p:sp>
      <p:sp>
        <p:nvSpPr>
          <p:cNvPr id="12" name="Text 5"/>
          <p:cNvSpPr txBox="1"/>
          <p:nvPr/>
        </p:nvSpPr>
        <p:spPr>
          <a:xfrm>
            <a:off x="5831875" y="3481340"/>
            <a:ext cx="2622900" cy="81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и перенос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органоиды участвуют в накоплении, изменении и перемещении веществ внутри клетки. Благодаря этому все процессы идут согласованно и без задержек.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0495" y="1453525"/>
            <a:ext cx="3701109" cy="3396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 — носитель наследственной информации
</a:t>
            </a:r>
            <a:endParaRPr lang="en-US" sz="2200" dirty="0"/>
          </a:p>
        </p:txBody>
      </p:sp>
      <p:sp>
        <p:nvSpPr>
          <p:cNvPr id="10" name="Text 2"/>
          <p:cNvSpPr txBox="1"/>
          <p:nvPr/>
        </p:nvSpPr>
        <p:spPr>
          <a:xfrm>
            <a:off x="775200" y="1889450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Хранение ДНК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находится ДНК — молекула, в которой записаны сведения о строении и признаках организма. Эта информация сохраняется и используется клеткой в её работе.
</a:t>
            </a:r>
            <a:endParaRPr lang="en-US" sz="841" dirty="0"/>
          </a:p>
        </p:txBody>
      </p:sp>
      <p:sp>
        <p:nvSpPr>
          <p:cNvPr id="11" name="Text 3"/>
          <p:cNvSpPr txBox="1"/>
          <p:nvPr/>
        </p:nvSpPr>
        <p:spPr>
          <a:xfrm>
            <a:off x="775200" y="2561137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5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Хромосомы
</a:t>
            </a:r>
            <a:pPr algn="l" indent="0" marL="0">
              <a:lnSpc>
                <a:spcPct val="115000"/>
              </a:lnSpc>
              <a:buNone/>
            </a:pPr>
            <a:r>
              <a:rPr lang="en-US" sz="307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5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упакована в хромосомы, которые хорошо заметны при делении клетки. Именно они передают наследственные признаки от одной клетки к другой.
</a:t>
            </a:r>
            <a:endParaRPr lang="en-US" sz="845" dirty="0"/>
          </a:p>
        </p:txBody>
      </p:sp>
      <p:sp>
        <p:nvSpPr>
          <p:cNvPr id="12" name="Text 4"/>
          <p:cNvSpPr txBox="1"/>
          <p:nvPr/>
        </p:nvSpPr>
        <p:spPr>
          <a:xfrm>
            <a:off x="775200" y="3232826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Управление работой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не просто хранит информацию, но и помогает управлять жизнедеятельностью клетки. От его работы зависит, какие вещества будут образованы и как будет действовать клетка.
</a:t>
            </a:r>
            <a:endParaRPr lang="en-US" sz="841" dirty="0"/>
          </a:p>
        </p:txBody>
      </p:sp>
      <p:sp>
        <p:nvSpPr>
          <p:cNvPr id="13" name="Text 5"/>
          <p:cNvSpPr txBox="1"/>
          <p:nvPr/>
        </p:nvSpPr>
        <p:spPr>
          <a:xfrm>
            <a:off x="775200" y="3904498"/>
            <a:ext cx="3822900" cy="53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Передача признаков
</a:t>
            </a:r>
            <a:pPr algn="l" indent="0" marL="0">
              <a:lnSpc>
                <a:spcPct val="115000"/>
              </a:lnSpc>
              <a:buNone/>
            </a:pPr>
            <a:r>
              <a:rPr lang="en-US" sz="30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клетка делится, наследственный материал копируется и распределяется между дочерними клетками. Поэтому признаки организма сохраняются и могут передаваться дальше.
</a:t>
            </a:r>
            <a:endParaRPr lang="en-US" sz="841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 синтез белка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173400" y="15910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инструкции
</a:t>
            </a:r>
            <a:pPr algn="l" indent="0" marL="0">
              <a:lnSpc>
                <a:spcPct val="115000"/>
              </a:lnSpc>
              <a:buNone/>
            </a:pPr>
            <a:r>
              <a:rPr lang="en-US" sz="21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3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рибосом начинается с информации, записанной в ДНК. По этой инструкции клетка понимает, какие белки нужно собрать и в каком порядке соединить аминокислоты.
</a:t>
            </a:r>
            <a:endParaRPr lang="en-US" sz="934" dirty="0"/>
          </a:p>
        </p:txBody>
      </p:sp>
      <p:sp>
        <p:nvSpPr>
          <p:cNvPr id="10" name="Text 3"/>
          <p:cNvSpPr txBox="1"/>
          <p:nvPr/>
        </p:nvSpPr>
        <p:spPr>
          <a:xfrm>
            <a:off x="1173400" y="24236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Сборка белка
</a:t>
            </a:r>
            <a:pPr algn="l" indent="0" marL="0">
              <a:lnSpc>
                <a:spcPct val="115000"/>
              </a:lnSpc>
              <a:buNone/>
            </a:pPr>
            <a:r>
              <a:rPr lang="en-US" sz="22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соединяют аминокислоты в цепочку и создают белок. Этот процесс идёт постоянно, потому что клетке нужны новые молекулы для роста и обновления.
</a:t>
            </a:r>
            <a:endParaRPr lang="en-US" sz="960" dirty="0"/>
          </a:p>
        </p:txBody>
      </p:sp>
      <p:sp>
        <p:nvSpPr>
          <p:cNvPr id="11" name="Text 4"/>
          <p:cNvSpPr txBox="1"/>
          <p:nvPr/>
        </p:nvSpPr>
        <p:spPr>
          <a:xfrm>
            <a:off x="1173400" y="32562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2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белков
</a:t>
            </a:r>
            <a:pPr algn="l" indent="0" marL="0">
              <a:lnSpc>
                <a:spcPct val="115000"/>
              </a:lnSpc>
              <a:buNone/>
            </a:pPr>
            <a:r>
              <a:rPr lang="en-US" sz="2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 входят в состав тканей, участвуют в работе ферментов и помогают защищать организм. Без них клетка не может нормально выполнять свои функции.
</a:t>
            </a:r>
            <a:endParaRPr lang="en-US" sz="962" dirty="0"/>
          </a:p>
        </p:txBody>
      </p:sp>
      <p:sp>
        <p:nvSpPr>
          <p:cNvPr id="12" name="Text 5"/>
          <p:cNvSpPr txBox="1"/>
          <p:nvPr/>
        </p:nvSpPr>
        <p:spPr>
          <a:xfrm>
            <a:off x="1173400" y="4088824"/>
            <a:ext cx="4755600" cy="577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для 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22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6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синтез белка нарушается, клетка быстро теряет способность расти, делиться и восстанавливаться. Поэтому рибосомы — одни из самых важных органоидов.
</a:t>
            </a:r>
            <a:endParaRPr lang="en-US" sz="964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62442" y="1846057"/>
            <a:ext cx="4193516" cy="15294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75125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у каждого органоида есть своя задача и без него клетка не может нормально работать.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органоиды и их 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4696556" y="4153868"/>
            <a:ext cx="3648600" cy="4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работают совместно: одни создают вещества и энергию, другие хранят, упаковывают и направляют их к нужным участкам клетки.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3428740"/>
            <a:ext cx="3751500" cy="172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материала школьного курса биологии о строении клетки.
</a:t>
            </a:r>
            <a:endParaRPr lang="en-US" sz="7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55458" y="1986438"/>
            <a:ext cx="342300" cy="391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63763" y="1986438"/>
            <a:ext cx="391200" cy="391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06298" y="2022558"/>
            <a:ext cx="398700" cy="31896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7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 — источники энергии клетки
</a:t>
            </a:r>
            <a:endParaRPr lang="en-US" sz="2200" dirty="0"/>
          </a:p>
        </p:txBody>
      </p:sp>
      <p:sp>
        <p:nvSpPr>
          <p:cNvPr id="8" name="Text 2"/>
          <p:cNvSpPr txBox="1"/>
          <p:nvPr/>
        </p:nvSpPr>
        <p:spPr>
          <a:xfrm>
            <a:off x="66015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Получение энергии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митохондриях питательные вещества соединяются с кислородом, и клетка получает энергию, необходимую для всех процессов жизнедеятельности: движения, роста, деления и восстановления.
</a:t>
            </a:r>
            <a:endParaRPr lang="en-US" sz="900" dirty="0"/>
          </a:p>
        </p:txBody>
      </p:sp>
      <p:sp>
        <p:nvSpPr>
          <p:cNvPr id="9" name="Text 3"/>
          <p:cNvSpPr txBox="1"/>
          <p:nvPr/>
        </p:nvSpPr>
        <p:spPr>
          <a:xfrm>
            <a:off x="3492909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 много в активных клетках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Наибольшее число митохондрий содержится в мышечных, сердечных и нервных клетках, потому что они постоянно работают и расходуют очень много энергии.
</a:t>
            </a:r>
            <a:endParaRPr lang="en-US" sz="900" dirty="0"/>
          </a:p>
        </p:txBody>
      </p:sp>
      <p:sp>
        <p:nvSpPr>
          <p:cNvPr id="10" name="Text 4"/>
          <p:cNvSpPr txBox="1"/>
          <p:nvPr/>
        </p:nvSpPr>
        <p:spPr>
          <a:xfrm>
            <a:off x="6339194" y="3084500"/>
            <a:ext cx="213450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 работы организма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энергии мало, клетка не может нормально синтезировать вещества, делиться и выполнять свои функции. Поэтому митохондрии считают важнейшей частью живой клетки.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структуры клетки не дублируют друг друга, а дополняют общую работу, поэтому даже небольшое нарушение отражается на всей клетке.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части клетки выполняют главные функции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Наибольшая роль в жизнедеятельности связана с энергией, синтезом белка и наследственной информацией, но для успеха важна работа всех частей.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функций органоидов по школьному курсу 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66500" y="1455728"/>
            <a:ext cx="5238300" cy="33915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10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Особенности растительной клетки
</a:t>
            </a:r>
            <a:endParaRPr lang="en-US" sz="2200" dirty="0"/>
          </a:p>
        </p:txBody>
      </p:sp>
      <p:sp>
        <p:nvSpPr>
          <p:cNvPr id="11" name="Text 2"/>
          <p:cNvSpPr txBox="1"/>
          <p:nvPr/>
        </p:nvSpPr>
        <p:spPr>
          <a:xfrm>
            <a:off x="5910825" y="192942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Прочная стенка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стенка придаёт растительной клетке устойчивую форму и защищает её от повреждений. Благодаря ей клетки растений могут сохранять порядок в ткани и выдерживать давление изнутри.
</a:t>
            </a:r>
            <a:endParaRPr lang="en-US" sz="708" dirty="0"/>
          </a:p>
        </p:txBody>
      </p:sp>
      <p:sp>
        <p:nvSpPr>
          <p:cNvPr id="12" name="Text 3"/>
          <p:cNvSpPr txBox="1"/>
          <p:nvPr/>
        </p:nvSpPr>
        <p:spPr>
          <a:xfrm>
            <a:off x="5910825" y="2562515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вакуоль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Центральная вакуоль занимает значительную часть клетки и служит хранилищем воды, растворённых веществ и запасов. Она помогает клетке поддерживать упругость и нормальный обмен веществ.
</a:t>
            </a:r>
            <a:endParaRPr lang="en-US" sz="708" dirty="0"/>
          </a:p>
        </p:txBody>
      </p:sp>
      <p:sp>
        <p:nvSpPr>
          <p:cNvPr id="13" name="Text 4"/>
          <p:cNvSpPr txBox="1"/>
          <p:nvPr/>
        </p:nvSpPr>
        <p:spPr>
          <a:xfrm>
            <a:off x="5910825" y="3195608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8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
</a:t>
            </a:r>
            <a:pPr algn="l" indent="0" marL="0">
              <a:lnSpc>
                <a:spcPct val="115000"/>
              </a:lnSpc>
              <a:buNone/>
            </a:pPr>
            <a:r>
              <a:rPr lang="en-US" sz="236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0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хлорофилл и участвуют в фотосинтезе. С их помощью растение использует энергию света, чтобы создавать органические вещества для питания и роста.
</a:t>
            </a:r>
            <a:endParaRPr lang="en-US" sz="708" dirty="0"/>
          </a:p>
        </p:txBody>
      </p:sp>
      <p:sp>
        <p:nvSpPr>
          <p:cNvPr id="14" name="Text 5"/>
          <p:cNvSpPr txBox="1"/>
          <p:nvPr/>
        </p:nvSpPr>
        <p:spPr>
          <a:xfrm>
            <a:off x="5910825" y="3828697"/>
            <a:ext cx="2531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84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с образом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228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8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эти признаки помогают растениям быть неподвижными, но прочными и хорошо приспособленными к самостоятельному образованию пищи. Поэтому растительная клетка отличается от животной по строению и функциям.
</a:t>
            </a:r>
            <a:endParaRPr lang="en-US" sz="684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2923" y="2022025"/>
            <a:ext cx="7474453" cy="22062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775200" y="544625"/>
            <a:ext cx="75699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происходит деление клетки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977775"/>
            <a:ext cx="7569900" cy="20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основные этапы клеточного деления, необходимого для роста и обновления организма.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7741" y="2958289"/>
            <a:ext cx="2847996" cy="185787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48003" y="2958289"/>
            <a:ext cx="2847996" cy="185787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88619" y="2958289"/>
            <a:ext cx="2847996" cy="1857873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75200" y="526332"/>
            <a:ext cx="7569900" cy="35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Клетки, ткани и органы
</a:t>
            </a:r>
            <a:endParaRPr lang="en-US" sz="1800" dirty="0"/>
          </a:p>
        </p:txBody>
      </p:sp>
      <p:sp>
        <p:nvSpPr>
          <p:cNvPr id="8" name="Text 1"/>
          <p:cNvSpPr txBox="1"/>
          <p:nvPr/>
        </p:nvSpPr>
        <p:spPr>
          <a:xfrm>
            <a:off x="624415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6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маленьких клеток — большая мышца
</a:t>
            </a:r>
            <a:pPr algn="l" indent="0" marL="0">
              <a:lnSpc>
                <a:spcPct val="115000"/>
              </a:lnSpc>
              <a:buNone/>
            </a:pPr>
            <a:r>
              <a:rPr lang="en-US" sz="5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Мышечная ткань состоит из множества клеток, похожих по строению и работе. Они соединяются в волокна, из которых образуется мышца, способная сокращаться и двигать части тела. Так отдельные клетки превращаются в заметную и сильную систему.
</a:t>
            </a:r>
            <a:endParaRPr lang="en-US" sz="865" dirty="0"/>
          </a:p>
        </p:txBody>
      </p:sp>
      <p:sp>
        <p:nvSpPr>
          <p:cNvPr id="9" name="Text 2"/>
          <p:cNvSpPr txBox="1"/>
          <p:nvPr/>
        </p:nvSpPr>
        <p:spPr>
          <a:xfrm>
            <a:off x="3464678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клетки становятся сердцем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сердце клетки не работают поодиночке: они образуют ткань, а ткани — орган, который непрерывно перекачивает кровь. Каждая клетка выполняет свою часть задачи, и только вместе они обеспечивают ритмичную и согласованную работу сердца.
</a:t>
            </a:r>
            <a:endParaRPr lang="en-US" sz="884" dirty="0"/>
          </a:p>
        </p:txBody>
      </p:sp>
      <p:sp>
        <p:nvSpPr>
          <p:cNvPr id="10" name="Text 3"/>
          <p:cNvSpPr txBox="1"/>
          <p:nvPr/>
        </p:nvSpPr>
        <p:spPr>
          <a:xfrm>
            <a:off x="6305294" y="1453475"/>
            <a:ext cx="2228980" cy="111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Лист как пример единства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8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листе растения можно увидеть, как клетки образуют ткани, а ткани — орган, который улавливает свет и участвует в питании растения. Такой пример помогает понять, что строение организма всегда связано с общим результатом работы многих клеток.
</a:t>
            </a:r>
            <a:endParaRPr lang="en-US" sz="884" dirty="0"/>
          </a:p>
        </p:txBody>
      </p:sp>
      <p:sp>
        <p:nvSpPr>
          <p:cNvPr id="11" name="Text 4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4285F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383201"/>
            <a:ext cx="4418400" cy="138399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511525" y="2089700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что форма клетки связана с её задачей: строение помогает клетке выполнять нужную работу.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клеток в организме человека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511525" y="3284956"/>
            <a:ext cx="28335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человека сильно различаются по форме, но каждая приспособлена к своей работе и вместе они обеспечивают жизнедеятельность организма.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50728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сведений о клетках человека из школьного курса биологии.
</a:t>
            </a:r>
            <a:endParaRPr lang="en-US" sz="7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5200" y="2071217"/>
            <a:ext cx="4120500" cy="196736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951418" y="2069400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Повреждение может начаться незаметно, но быстро отражается на клетке, если она перестаёт получать достаточно кислорода и питательных веществ.
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происходит при повреждении клетки
</a:t>
            </a:r>
            <a:endParaRPr lang="en-US" sz="2200" dirty="0"/>
          </a:p>
        </p:txBody>
      </p:sp>
      <p:sp>
        <p:nvSpPr>
          <p:cNvPr id="7" name="Text 3"/>
          <p:cNvSpPr txBox="1"/>
          <p:nvPr/>
        </p:nvSpPr>
        <p:spPr>
          <a:xfrm>
            <a:off x="5951418" y="3264647"/>
            <a:ext cx="2400300" cy="104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сильнее нарушена работа клеток, тем хуже функционируют ткани и органы, поэтому их защита важна для здоровья всего организма.
</a:t>
            </a:r>
            <a:endParaRPr lang="en-US" sz="900" dirty="0"/>
          </a:p>
        </p:txBody>
      </p:sp>
      <p:sp>
        <p:nvSpPr>
          <p:cNvPr id="8" name="Text 4"/>
          <p:cNvSpPr txBox="1"/>
          <p:nvPr/>
        </p:nvSpPr>
        <p:spPr>
          <a:xfrm>
            <a:off x="775200" y="4130424"/>
            <a:ext cx="36486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24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Обобщённая схема причин и последствий клеточного повреждения по школьному курсу биологии.
</a:t>
            </a:r>
            <a:endParaRPr lang="en-US" sz="62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02171" y="4758850"/>
            <a:ext cx="398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775200" y="544625"/>
            <a:ext cx="7569900" cy="68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и наследственность
</a:t>
            </a:r>
            <a:endParaRPr lang="en-US" sz="2200" dirty="0"/>
          </a:p>
        </p:txBody>
      </p:sp>
      <p:sp>
        <p:nvSpPr>
          <p:cNvPr id="9" name="Text 2"/>
          <p:cNvSpPr txBox="1"/>
          <p:nvPr/>
        </p:nvSpPr>
        <p:spPr>
          <a:xfrm>
            <a:off x="788850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ДНК в ядре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ядре хранится ДНК — инструкция по строению и признакам организма. В ней записаны сведения, которые делают каждый организм особенным.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509950" y="3392950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делением клетка копирует ДНК, чтобы обе будущие клетки получили одинаковую наследственную информацию и могли нормально работать.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4260068" y="2028025"/>
            <a:ext cx="2922600" cy="856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клетки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деления ДНК переходит дочерним клеткам, поэтому признаки сохраняются. Именно так наследственность передаётся от клетки к клетке и от родителей к детям.
</a:t>
            </a:r>
            <a:endParaRPr lang="en-US" sz="9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11000" y="1218250"/>
            <a:ext cx="6810300" cy="161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 — ключ к пониманию живого
</a:t>
            </a:r>
            <a:endParaRPr lang="en-US" sz="2200" dirty="0"/>
          </a:p>
        </p:txBody>
      </p:sp>
      <p:sp>
        <p:nvSpPr>
          <p:cNvPr id="4" name="Text 1"/>
          <p:cNvSpPr txBox="1"/>
          <p:nvPr/>
        </p:nvSpPr>
        <p:spPr>
          <a:xfrm>
            <a:off x="1011000" y="2984803"/>
            <a:ext cx="4395600" cy="1144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объединяет строение, работу и наследственность организма. Она растёт, получает энергию, делится и передаёт ДНК, а значит, лежит в основе жизни всех живых существ.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2026-05-31T20:06:04Z</dcterms:created>
  <dcterms:modified xsi:type="dcterms:W3CDTF">2026-05-31T20:06:04Z</dcterms:modified>
</cp:coreProperties>
</file>