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7727" y="529650"/>
            <a:ext cx="3180145" cy="4084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64175" y="529650"/>
            <a:ext cx="4240500" cy="4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отношения во второй половине XX — начале XXI века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биполярного мира к новой глобальной системе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7633" y="287475"/>
            <a:ext cx="3915584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0300" y="4716675"/>
            <a:ext cx="449700" cy="27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69400" y="714000"/>
            <a:ext cx="3917700" cy="3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после 1945 года: почему он стал другим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ослабила Европу, а США и СССР вышли на первый план. Их идеологическое соперничество, ядерное оружие, разделённая Германия и появление новых государств сделали международные отношения гораздо напряжённее и сложнее.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13700" y="468375"/>
            <a:ext cx="4302300" cy="80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Второй мировой войны и новый мировой порядок
</a:t>
            </a:r>
            <a:endParaRPr lang="en-US" sz="2256" dirty="0"/>
          </a:p>
        </p:txBody>
      </p:sp>
      <p:sp>
        <p:nvSpPr>
          <p:cNvPr id="8" name="Text 1"/>
          <p:cNvSpPr txBox="1"/>
          <p:nvPr/>
        </p:nvSpPr>
        <p:spPr>
          <a:xfrm>
            <a:off x="8608250" y="4715450"/>
            <a:ext cx="449700" cy="3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222775" y="2182945"/>
            <a:ext cx="3385500" cy="7776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центры силы
</a:t>
            </a:r>
            <a:pPr algn="l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победы над нацизмом главную роль в мире начали играть США и СССР. Именно вокруг них сложилась новая система международных отношений, в которой остальные государства часто вынуждены были выбирать сторону.
</a:t>
            </a:r>
            <a:endParaRPr lang="en-US" sz="975" dirty="0"/>
          </a:p>
        </p:txBody>
      </p:sp>
      <p:sp>
        <p:nvSpPr>
          <p:cNvPr id="10" name="Text 3"/>
          <p:cNvSpPr txBox="1"/>
          <p:nvPr/>
        </p:nvSpPr>
        <p:spPr>
          <a:xfrm>
            <a:off x="986622" y="1643569"/>
            <a:ext cx="3433813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Ялта и Потсдам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1945 году союзники согласовали основы послевоенного устройства Европы. Эти решения определили границы влияния, судьбу Германии и общие правила, по которым державы должны были строить отношения после войны.
</a:t>
            </a:r>
            <a:endParaRPr lang="en-US" sz="997" dirty="0"/>
          </a:p>
        </p:txBody>
      </p:sp>
      <p:sp>
        <p:nvSpPr>
          <p:cNvPr id="11" name="Text 4"/>
          <p:cNvSpPr txBox="1"/>
          <p:nvPr/>
        </p:nvSpPr>
        <p:spPr>
          <a:xfrm>
            <a:off x="986622" y="2578500"/>
            <a:ext cx="3433813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 Германии
</a:t>
            </a:r>
            <a:pPr algn="l" indent="0" marL="0">
              <a:lnSpc>
                <a:spcPct val="115000"/>
              </a:lnSpc>
              <a:buNone/>
            </a:pPr>
            <a:r>
              <a:rPr lang="en-US" sz="10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Германия оказалась разделена на оккупационные зоны, а Берлин — на сектора. Такое устройство быстро стало источником споров между бывшими союзниками и символом растущего недоверия в Европе.
</a:t>
            </a:r>
            <a:endParaRPr lang="en-US" sz="1040" dirty="0"/>
          </a:p>
        </p:txBody>
      </p:sp>
      <p:sp>
        <p:nvSpPr>
          <p:cNvPr id="12" name="Text 5"/>
          <p:cNvSpPr txBox="1"/>
          <p:nvPr/>
        </p:nvSpPr>
        <p:spPr>
          <a:xfrm>
            <a:off x="986622" y="3513431"/>
            <a:ext cx="3433813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ООН
</a:t>
            </a:r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Организация Объединённых Наций была создана в 1945 году для поддержания мира. Её задача заключалась в том, чтобы страны решали споры не войной, а переговорами и международными решениями.
</a:t>
            </a:r>
            <a:endParaRPr lang="en-US" sz="1017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329" y="1454638"/>
            <a:ext cx="8117241" cy="313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началась холодная война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00700" y="1076325"/>
            <a:ext cx="81426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Показаны ключевые события, которые постепенно превратили послевоенное недоверие в длительное противостояние сверхдержав.
</a:t>
            </a:r>
            <a:endParaRPr lang="en-US" sz="1027" dirty="0"/>
          </a:p>
        </p:txBody>
      </p:sp>
      <p:sp>
        <p:nvSpPr>
          <p:cNvPr id="6" name="Text 2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5087" y="1087645"/>
            <a:ext cx="3718800" cy="20155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0087" y="1087645"/>
            <a:ext cx="3718800" cy="20155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75088" y="3780575"/>
            <a:ext cx="3718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1948–1949 годах Берлин оказался почти отрезан от внешнего мира. Западные союзники организовали воздушный мост: самолёты круглосуточно доставляли в город продовольствие, топливо и лекарства, чтобы жители могли пережить блокаду.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75089" y="3241225"/>
            <a:ext cx="37188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в воздушном коридоре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850112" y="3780575"/>
            <a:ext cx="3718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1961 году в Берлине появилась стена, ставшая одним из самых узнаваемых символов холодной войны. Она разделила не только город, но и судьбы людей, которые внезапно оказались по разные стороны границы и не могли свободно встречаться.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50114" y="3241225"/>
            <a:ext cx="37188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Стена, разделившая семьи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747875" y="41952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Берлинский кризис — символ разделённой Европы
</a:t>
            </a:r>
            <a:endParaRPr lang="en-US" sz="2295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5275" y="1285592"/>
            <a:ext cx="4557900" cy="3138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военных блока: НАТО и Организация Варшавского договора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союза опирались на коллективную оборону, общие военные планы и размещение войск в Европе.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НАТО возникло раньше и объединило больше стран на старте, а ОВД стало ответом советского блока на усиление Запада.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данные о составе НАТО и Организации Варшавского договора на момент создания, 1949 и 1955 годы
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225150" y="1299150"/>
            <a:ext cx="3483300" cy="25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40014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событие резко усилило гонку вооружений: обе сверхдержавы начали строить стратегию устрашения, понимая, что ядерная война станет катастрофой для всех.
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31030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892975" y="1493400"/>
            <a:ext cx="3764700" cy="215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3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1949
</a:t>
            </a:r>
            <a:pPr algn="ctr" indent="0" marL="0">
              <a:lnSpc>
                <a:spcPct val="120004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год, когда СССР испытал свою атомную бомбу и нарушил монополию США
</a:t>
            </a:r>
            <a:pPr algn="ctr" indent="0" marL="0">
              <a:lnSpc>
                <a:spcPct val="120004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40014"/>
              </a:lnSpc>
              <a:buNone/>
            </a:pPr>
            <a:r>
              <a:rPr lang="en-US" sz="12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сведения о ядерных испытаниях США и СССР
</a:t>
            </a:r>
            <a:endParaRPr lang="en-US" sz="3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91100" y="1743155"/>
            <a:ext cx="4332300" cy="222348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кризисы холодной войны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конфликта показывают, как локальные войны становились частью соперничества сверхдержав.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случаях спор начинался на местном уровне, но быстро приобретал международное значение из-за вмешательства СССР и США.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исторические сведения о ключевых кризисах холодной войны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3094" y="1845684"/>
            <a:ext cx="339413" cy="38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250" y="1851234"/>
            <a:ext cx="376800" cy="376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4399" y="3570499"/>
            <a:ext cx="376800" cy="30144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53250" y="3570499"/>
            <a:ext cx="376800" cy="30144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78300" y="622900"/>
            <a:ext cx="77874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Деколонизация и появление новых государств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608254" y="4715454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1243850" y="1845575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независимые страны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729625" y="2379371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1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1945 года колониальные империи в Азии и Африке начали распадаться. Независимость получили Индия, Алжир и многие другие государства, которые теперь сами определяли своё будущее.
</a:t>
            </a:r>
            <a:endParaRPr lang="en-US" sz="1150" dirty="0"/>
          </a:p>
        </p:txBody>
      </p:sp>
      <p:sp>
        <p:nvSpPr>
          <p:cNvPr id="11" name="Text 4"/>
          <p:cNvSpPr txBox="1"/>
          <p:nvPr/>
        </p:nvSpPr>
        <p:spPr>
          <a:xfrm>
            <a:off x="5472700" y="1845575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Собственный путь развития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958475" y="2379371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1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Молодые государства стремились строить политику с учётом своих интересов, а не по правилам чужих империй. Для них особенно важными стали экономика, границы и сохранение внутренней стабильности.
</a:t>
            </a:r>
            <a:endParaRPr lang="en-US" sz="1118" dirty="0"/>
          </a:p>
        </p:txBody>
      </p:sp>
      <p:sp>
        <p:nvSpPr>
          <p:cNvPr id="13" name="Text 6"/>
          <p:cNvSpPr txBox="1"/>
          <p:nvPr/>
        </p:nvSpPr>
        <p:spPr>
          <a:xfrm>
            <a:off x="1243850" y="3527150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неприсоединения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729625" y="4064220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1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страны не хотели входить ни в западный, ни в советский блок. Так появилось движение неприсоединения, которое защищало право государств самостоятельно выбирать внешнеполитический курс.
</a:t>
            </a:r>
            <a:endParaRPr lang="en-US" sz="1111" dirty="0"/>
          </a:p>
        </p:txBody>
      </p:sp>
      <p:sp>
        <p:nvSpPr>
          <p:cNvPr id="15" name="Text 8"/>
          <p:cNvSpPr txBox="1"/>
          <p:nvPr/>
        </p:nvSpPr>
        <p:spPr>
          <a:xfrm>
            <a:off x="5472700" y="3527150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голос в мире
</a:t>
            </a:r>
            <a:endParaRPr lang="en-US" sz="1400" dirty="0"/>
          </a:p>
        </p:txBody>
      </p:sp>
      <p:sp>
        <p:nvSpPr>
          <p:cNvPr id="16" name="Text 9"/>
          <p:cNvSpPr txBox="1"/>
          <p:nvPr/>
        </p:nvSpPr>
        <p:spPr>
          <a:xfrm>
            <a:off x="4958475" y="4064221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Деколонизация изменила состав международных организаций и усилила роль стран Азии и Африки. В мировой политике стало больше участников, а значит, и больше разных интересов.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1675" y="1396607"/>
            <a:ext cx="3521100" cy="28333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56900" y="437925"/>
            <a:ext cx="8230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Права человека и международные нормы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00200" y="1775272"/>
            <a:ext cx="2156700" cy="9197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8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правила
</a:t>
            </a:r>
            <a:pPr algn="l" indent="0" marL="0">
              <a:lnSpc>
                <a:spcPct val="115000"/>
              </a:lnSpc>
              <a:buNone/>
            </a:pPr>
            <a:r>
              <a:rPr lang="en-US" sz="8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1948 году государства приняли документ, который закрепил основные права человека. Он стал важным ориентиром для международных отношений и напомнил, что достоинство человека должно защищаться в любой стране.
</a:t>
            </a:r>
            <a:endParaRPr lang="en-US" sz="698" dirty="0"/>
          </a:p>
        </p:txBody>
      </p:sp>
      <p:sp>
        <p:nvSpPr>
          <p:cNvPr id="11" name="Text 3"/>
          <p:cNvSpPr txBox="1"/>
          <p:nvPr/>
        </p:nvSpPr>
        <p:spPr>
          <a:xfrm>
            <a:off x="2918900" y="1775275"/>
            <a:ext cx="2156700" cy="9197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68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для образования
</a:t>
            </a:r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Документ также подчёркивал право на образование и участие в культурной жизни. Это показывало, что после войны мир стремился защищать не только государства, но и возможности каждого человека развиваться.
</a:t>
            </a:r>
            <a:endParaRPr lang="en-US" sz="768" dirty="0"/>
          </a:p>
        </p:txBody>
      </p:sp>
      <p:sp>
        <p:nvSpPr>
          <p:cNvPr id="12" name="Text 4"/>
          <p:cNvSpPr txBox="1"/>
          <p:nvPr/>
        </p:nvSpPr>
        <p:spPr>
          <a:xfrm>
            <a:off x="2918899" y="2931818"/>
            <a:ext cx="2156700" cy="9197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79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ООН
</a:t>
            </a:r>
            <a:pPr algn="l" indent="0" marL="0">
              <a:lnSpc>
                <a:spcPct val="115000"/>
              </a:lnSpc>
              <a:buNone/>
            </a:pPr>
            <a:r>
              <a:rPr lang="en-US" sz="8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Обсуждение прав человека проходило в рамках ООН, где страны пытались выработать общие правила сотрудничества. Так международная политика постепенно стала учитывать не только безопасность, но и гуманитарные вопросы.
</a:t>
            </a:r>
            <a:endParaRPr lang="en-US" sz="679" dirty="0"/>
          </a:p>
        </p:txBody>
      </p:sp>
      <p:sp>
        <p:nvSpPr>
          <p:cNvPr id="13" name="Text 5"/>
          <p:cNvSpPr txBox="1"/>
          <p:nvPr/>
        </p:nvSpPr>
        <p:spPr>
          <a:xfrm>
            <a:off x="600204" y="2931808"/>
            <a:ext cx="2156700" cy="9197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 на свободу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декларации были названы право на жизнь, свободу и личную неприкосновенность. Эти принципы помогли сформулировать общие моральные нормы, на которые страны стали ссылаться в международных спорах.
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5275" y="1285592"/>
            <a:ext cx="4557900" cy="3138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Разрядка международной напряжённости в 1970-е годы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Переговоры по ограничению вооружений дополнили регулярные встречи лидеров и дипломатов. Это не сняло противоречий, но сделало их менее опасными для мира.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середине 1970-х напряжённость заметно ослабла, однако к концу десятилетия доверие снова начало снижаться.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основе ключевых международных договоров и событий 1970-х годов
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1525500" y="1648700"/>
            <a:ext cx="29886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1967: арабо-израильская война
</a:t>
            </a:r>
            <a:pPr algn="l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Шестидневная война резко изменила ситуацию на Ближнем Востоке. Спор вокруг территорий и безопасности стал одним из самых острых международных вопросов эпохи.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649000" y="3751700"/>
            <a:ext cx="29886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1973: новая война на Ближнем Востоке
</a:t>
            </a:r>
            <a:pPr algn="l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Судного дня показала, что региональные конфликты могут быстро затронуть интересы крупных держав и повлиять на мировую политику, включая поставки нефти.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737400" y="1648700"/>
            <a:ext cx="29886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3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1975–1989: войны на периферии блоков
</a:t>
            </a:r>
            <a:pPr algn="l" indent="0" marL="0">
              <a:lnSpc>
                <a:spcPct val="130040"/>
              </a:lnSpc>
              <a:buNone/>
            </a:pPr>
            <a:r>
              <a:rPr lang="en-US" sz="2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Африке и Латинской Америке шли вооружённые конфликты, где СССР и США поддерживали разные стороны. Местные споры часто превращались в часть глобального соперничества.
</a:t>
            </a:r>
            <a:endParaRPr lang="en-US" sz="1373" dirty="0"/>
          </a:p>
        </p:txBody>
      </p:sp>
      <p:sp>
        <p:nvSpPr>
          <p:cNvPr id="10" name="Text 4"/>
          <p:cNvSpPr txBox="1"/>
          <p:nvPr/>
        </p:nvSpPr>
        <p:spPr>
          <a:xfrm>
            <a:off x="747875" y="344150"/>
            <a:ext cx="7576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Региональные конфликты второй половины XX века
</a:t>
            </a:r>
            <a:endParaRPr lang="en-US" sz="2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3075" y="2914410"/>
            <a:ext cx="8518500" cy="19549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08250" y="4715450"/>
            <a:ext cx="449700" cy="3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11" name="Text 1"/>
          <p:cNvSpPr txBox="1"/>
          <p:nvPr/>
        </p:nvSpPr>
        <p:spPr>
          <a:xfrm>
            <a:off x="678300" y="341775"/>
            <a:ext cx="77874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Перестройка и завершение холодной войны
</a:t>
            </a:r>
            <a:endParaRPr lang="en-US" sz="2500" dirty="0"/>
          </a:p>
        </p:txBody>
      </p:sp>
      <p:sp>
        <p:nvSpPr>
          <p:cNvPr id="12" name="Text 2"/>
          <p:cNvSpPr txBox="1"/>
          <p:nvPr/>
        </p:nvSpPr>
        <p:spPr>
          <a:xfrm>
            <a:off x="707350" y="1391125"/>
            <a:ext cx="16644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Курс на перемены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1985 году руководство СССР объявило перестройку. Она должна была обновить экономику, изменить управление страной и уменьшить напряжённость в отношениях с другими государствами.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2703820" y="1391176"/>
            <a:ext cx="16644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 падения разделения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1989 году Берлинская стена была разрушена. Это событие стало знаком того, что старое разделение Европы на два враждебных лагеря быстро исчезает.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4710652" y="1391176"/>
            <a:ext cx="16644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сверхдержавного соперничества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1990-х годов ознаменовалось распадом СССР. Биполярная система, в которой главными центрами силы были СССР и США, окончательно прекратила существование.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6717469" y="1391176"/>
            <a:ext cx="16644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919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этап международных отношений
</a:t>
            </a:r>
            <a:pPr algn="l" indent="0" marL="0">
              <a:lnSpc>
                <a:spcPct val="110046"/>
              </a:lnSpc>
              <a:buNone/>
            </a:pPr>
            <a:r>
              <a:rPr lang="en-US" sz="919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завершения холодной войны страны стали искать новые формы сотрудничества. При этом возникли новые проблемы: конфликты, экономические трудности и вопросы безопасности в разных регионах.
</a:t>
            </a:r>
            <a:endParaRPr lang="en-US" sz="919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329" y="1454638"/>
            <a:ext cx="8117241" cy="313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биполярного мира к более сложной системе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00700" y="1076325"/>
            <a:ext cx="81426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основные последствия распада СССР и изменения международного порядка после 1991 года.
</a:t>
            </a:r>
            <a:endParaRPr lang="en-US" sz="1204" dirty="0"/>
          </a:p>
        </p:txBody>
      </p:sp>
      <p:sp>
        <p:nvSpPr>
          <p:cNvPr id="6" name="Text 2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700" y="1881050"/>
            <a:ext cx="4332300" cy="17265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4263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центры силы начала XXI века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078175" y="1173375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влияние в мире распределилось между несколькими крупными игроками, а не сосредоточилось в одном центре.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стал многополярным: США сохранили лидерство, но Китай, Россия и Европейский союз усилили собственное влияние.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00700" y="4468300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международным отношениям начала XXI века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8608250" y="4716675"/>
            <a:ext cx="449700" cy="3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2961" y="952500"/>
            <a:ext cx="3057521" cy="2785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26339" y="952500"/>
            <a:ext cx="3057521" cy="2785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84700" y="952984"/>
            <a:ext cx="3059400" cy="278453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46775" y="4183878"/>
            <a:ext cx="2250000" cy="4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авиаперелёты сделали путешествия и деловые поездки намного быстрее. Люди, товары и идеи стали перемещаться между странами почти без остановок, а города в разных частях света оказались связаны сильнее, чем раньше.
</a:t>
            </a:r>
            <a:endParaRPr lang="en-US" sz="744" dirty="0"/>
          </a:p>
        </p:txBody>
      </p:sp>
      <p:sp>
        <p:nvSpPr>
          <p:cNvPr id="9" name="Text 2"/>
          <p:cNvSpPr txBox="1"/>
          <p:nvPr/>
        </p:nvSpPr>
        <p:spPr>
          <a:xfrm>
            <a:off x="346775" y="3843225"/>
            <a:ext cx="2250000" cy="30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Самолёты сократили расстояния
</a:t>
            </a:r>
            <a:endParaRPr lang="en-US" sz="1064" dirty="0"/>
          </a:p>
        </p:txBody>
      </p:sp>
      <p:sp>
        <p:nvSpPr>
          <p:cNvPr id="10" name="Text 3"/>
          <p:cNvSpPr txBox="1"/>
          <p:nvPr/>
        </p:nvSpPr>
        <p:spPr>
          <a:xfrm>
            <a:off x="3406075" y="4183878"/>
            <a:ext cx="2250000" cy="4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перевозки позволили доставлять огромное количество грузов по всему миру. Через порты проходят сырьё, техника и продукты, поэтому задержка в одном месте может повлиять на торговлю многих государств.
</a:t>
            </a:r>
            <a:endParaRPr lang="en-US" sz="771" dirty="0"/>
          </a:p>
        </p:txBody>
      </p:sp>
      <p:sp>
        <p:nvSpPr>
          <p:cNvPr id="11" name="Text 4"/>
          <p:cNvSpPr txBox="1"/>
          <p:nvPr/>
        </p:nvSpPr>
        <p:spPr>
          <a:xfrm>
            <a:off x="3406075" y="3843225"/>
            <a:ext cx="2250000" cy="30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Порты превратились в узлы торговли
</a:t>
            </a:r>
            <a:endParaRPr lang="en-US" sz="1052" dirty="0"/>
          </a:p>
        </p:txBody>
      </p:sp>
      <p:sp>
        <p:nvSpPr>
          <p:cNvPr id="12" name="Text 5"/>
          <p:cNvSpPr txBox="1"/>
          <p:nvPr/>
        </p:nvSpPr>
        <p:spPr>
          <a:xfrm>
            <a:off x="6465375" y="4183878"/>
            <a:ext cx="2250000" cy="4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Связь, телевидение и интернет ускорили обмен информацией, а мировые финансовые рынки связали экономики разных стран. Теперь решение в одной стране может быстро отразиться на биржах и компаниях по всему миру.
</a:t>
            </a:r>
            <a:endParaRPr lang="en-US" sz="755" dirty="0"/>
          </a:p>
        </p:txBody>
      </p:sp>
      <p:sp>
        <p:nvSpPr>
          <p:cNvPr id="13" name="Text 6"/>
          <p:cNvSpPr txBox="1"/>
          <p:nvPr/>
        </p:nvSpPr>
        <p:spPr>
          <a:xfrm>
            <a:off x="6465375" y="3843225"/>
            <a:ext cx="2250000" cy="30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Спутники и финансы работают без границ
</a:t>
            </a:r>
            <a:endParaRPr lang="en-US" sz="1052" dirty="0"/>
          </a:p>
        </p:txBody>
      </p:sp>
      <p:sp>
        <p:nvSpPr>
          <p:cNvPr id="14" name="Text 7"/>
          <p:cNvSpPr txBox="1"/>
          <p:nvPr/>
        </p:nvSpPr>
        <p:spPr>
          <a:xfrm>
            <a:off x="747875" y="29307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мир стал теснее связан
</a:t>
            </a:r>
            <a:endParaRPr lang="en-US" sz="2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7525" y="1177584"/>
            <a:ext cx="376800" cy="376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27669" y="1172034"/>
            <a:ext cx="339413" cy="38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27525" y="2978677"/>
            <a:ext cx="376800" cy="30144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008975" y="2940997"/>
            <a:ext cx="376800" cy="3768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12" name="Text 1"/>
          <p:cNvSpPr txBox="1"/>
          <p:nvPr/>
        </p:nvSpPr>
        <p:spPr>
          <a:xfrm>
            <a:off x="747875" y="29307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угрозы начала XXI века
</a:t>
            </a:r>
            <a:endParaRPr lang="en-US" sz="2250" dirty="0"/>
          </a:p>
        </p:txBody>
      </p:sp>
      <p:sp>
        <p:nvSpPr>
          <p:cNvPr id="13" name="Text 2"/>
          <p:cNvSpPr txBox="1"/>
          <p:nvPr/>
        </p:nvSpPr>
        <p:spPr>
          <a:xfrm>
            <a:off x="874525" y="1685259"/>
            <a:ext cx="3440400" cy="89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Борьба с терроризмом
</a:t>
            </a:r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2001 года государства усилили меры безопасности. На первый план вышли международный обмен данными, охрана границ и совместные действия против террористических группировок.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4863750" y="1685258"/>
            <a:ext cx="3440400" cy="89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спецслужб
</a:t>
            </a:r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Разведка и контрразведка стали важнее, потому что угрозы часто скрыты и быстро меняются. Страны начали теснее сотрудничать, чтобы предотвращать атаки и выявлять сети поддержки.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874525" y="3446333"/>
            <a:ext cx="3440400" cy="89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Кибербезопасность
</a:t>
            </a:r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Компьютерные сети превратились в важную часть экономики и управления. Поэтому защита данных, сайтов и связи стала необходимой, как и защита территорий.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4863750" y="3446333"/>
            <a:ext cx="3440400" cy="89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Информационное влияние
</a:t>
            </a:r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Телевидение и интернет могут быстро изменить общественное мнение и усилить конфликт. Информация стала оружием, которое влияет на политику не меньше, чем сила.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5275" y="1285592"/>
            <a:ext cx="4557900" cy="3138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 и миротворчество в современном мире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миротворчества, организация помогает беженцам, поддерживает здоровье детей и развивает образование. Её работа заметна там, где государства сами не справляются с кризисами.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 временем роль ООН расширилась: от предотвращения войн к широкому гуманитарному сотрудничеству и помощи людям в кризисных регионах.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деятельности ООН, ЮНЕСКО, ЮНИСЕФ и ВОЗ
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13700" y="468375"/>
            <a:ext cx="4302300" cy="80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в международных отношениях конца XX — начала XXI века
</a:t>
            </a:r>
            <a:endParaRPr lang="en-US" sz="2112" dirty="0"/>
          </a:p>
        </p:txBody>
      </p:sp>
      <p:sp>
        <p:nvSpPr>
          <p:cNvPr id="8" name="Text 1"/>
          <p:cNvSpPr txBox="1"/>
          <p:nvPr/>
        </p:nvSpPr>
        <p:spPr>
          <a:xfrm>
            <a:off x="8608250" y="4715450"/>
            <a:ext cx="449700" cy="3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222775" y="2182945"/>
            <a:ext cx="3385500" cy="7776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СНГ и соседние регионы
</a:t>
            </a:r>
            <a:pPr algn="l" indent="0" marL="0">
              <a:lnSpc>
                <a:spcPct val="115000"/>
              </a:lnSpc>
              <a:buNone/>
            </a:pPr>
            <a:r>
              <a:rPr lang="en-US" sz="10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Большое значение имеют связи со странами СНГ и другими соседями. Россия остаётся активным участником процессов в Европе, Азии и на постсоветском пространстве.
</a:t>
            </a:r>
            <a:endParaRPr lang="en-US" sz="1064" dirty="0"/>
          </a:p>
        </p:txBody>
      </p:sp>
      <p:sp>
        <p:nvSpPr>
          <p:cNvPr id="10" name="Text 3"/>
          <p:cNvSpPr txBox="1"/>
          <p:nvPr/>
        </p:nvSpPr>
        <p:spPr>
          <a:xfrm>
            <a:off x="986622" y="1643569"/>
            <a:ext cx="3433813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Правопреемство СССР
</a:t>
            </a:r>
            <a:pPr algn="l" indent="0" marL="0">
              <a:lnSpc>
                <a:spcPct val="115000"/>
              </a:lnSpc>
              <a:buNone/>
            </a:pPr>
            <a:r>
              <a:rPr lang="en-US" sz="10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заняла место СССР в Совете Безопасности ООН и сохранила важный статус в мировой политике. Это обеспечило ей участие в ключевых международных решениях.
</a:t>
            </a:r>
            <a:endParaRPr lang="en-US" sz="1064" dirty="0"/>
          </a:p>
        </p:txBody>
      </p:sp>
      <p:sp>
        <p:nvSpPr>
          <p:cNvPr id="11" name="Text 4"/>
          <p:cNvSpPr txBox="1"/>
          <p:nvPr/>
        </p:nvSpPr>
        <p:spPr>
          <a:xfrm>
            <a:off x="986622" y="2578500"/>
            <a:ext cx="3433813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и переговоры
</a:t>
            </a:r>
            <a:pPr algn="l" indent="0" marL="0">
              <a:lnSpc>
                <a:spcPct val="115000"/>
              </a:lnSpc>
              <a:buNone/>
            </a:pPr>
            <a:r>
              <a:rPr lang="en-US" sz="10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внешней политике России важное место занимают вопросы безопасности, участие в переговорах и поиск баланса интересов. Это особенно заметно в отношениях с крупными державами.
</a:t>
            </a:r>
            <a:endParaRPr lang="en-US" sz="1064" dirty="0"/>
          </a:p>
        </p:txBody>
      </p:sp>
      <p:sp>
        <p:nvSpPr>
          <p:cNvPr id="12" name="Text 5"/>
          <p:cNvSpPr txBox="1"/>
          <p:nvPr/>
        </p:nvSpPr>
        <p:spPr>
          <a:xfrm>
            <a:off x="986622" y="3513431"/>
            <a:ext cx="3433813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Энергетика и экономика
</a:t>
            </a:r>
            <a:pPr algn="l" indent="0" marL="0">
              <a:lnSpc>
                <a:spcPct val="115000"/>
              </a:lnSpc>
              <a:buNone/>
            </a:pPr>
            <a:r>
              <a:rPr lang="en-US" sz="10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использует свои ресурсы и промышленный потенциал как значимый фактор влияния. Энергетика стала одной из важных сфер международного сотрудничества и споров.
</a:t>
            </a:r>
            <a:endParaRPr lang="en-US" sz="1064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72450" y="1461225"/>
            <a:ext cx="7726500" cy="26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противостояния к взаимной зависимости
</a:t>
            </a:r>
            <a:pPr algn="l" indent="0" marL="0">
              <a:lnSpc>
                <a:spcPct val="100000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1945 года мир прошёл путь от холодной войны до сложной многополярной системы. Государства поняли: без сотрудничества трудно обеспечить безопасность, хотя соперничество не исчезло.
</a:t>
            </a:r>
            <a:endParaRPr lang="en-US" sz="3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2026-06-01T04:46:15Z</dcterms:created>
  <dcterms:modified xsi:type="dcterms:W3CDTF">2026-06-01T04:46:15Z</dcterms:modified>
</cp:coreProperties>
</file>