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jpe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jpe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наука: Введение в тему урока
</a:t>
            </a:r>
            <a:endParaRPr lang="en-US" sz="3002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— ключ к развитию общества и улучшению жизни каждого.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образования и науки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формировались на протяжении веков: от античности и первых университетов до современной эпохи, где знания стали доступнее благодаря технологиям и глобализации.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5" y="1290612"/>
            <a:ext cx="1846362" cy="14028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5612" y="1290612"/>
            <a:ext cx="1846362" cy="14028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025" y="1290612"/>
            <a:ext cx="1846362" cy="140280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40437" y="1290612"/>
            <a:ext cx="1846362" cy="140280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774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Дошкольное образование: старт развития
</a:t>
            </a:r>
            <a:endParaRPr lang="en-US" sz="945" dirty="0"/>
          </a:p>
        </p:txBody>
      </p:sp>
      <p:sp>
        <p:nvSpPr>
          <p:cNvPr id="16" name="Text 1"/>
          <p:cNvSpPr txBox="1"/>
          <p:nvPr/>
        </p:nvSpPr>
        <p:spPr>
          <a:xfrm>
            <a:off x="576775" y="33427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Дошкольные учреждения помогают детям подготовиться к школе, развивая социальные навыки и фундаментальные знания через игровые и обучающие программы.
</a:t>
            </a:r>
            <a:endParaRPr lang="en-US" sz="1015" dirty="0"/>
          </a:p>
        </p:txBody>
      </p:sp>
      <p:sp>
        <p:nvSpPr>
          <p:cNvPr id="17" name="Text 2"/>
          <p:cNvSpPr txBox="1"/>
          <p:nvPr/>
        </p:nvSpPr>
        <p:spPr>
          <a:xfrm>
            <a:off x="2729642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среднее образование: фундамент знаний
</a:t>
            </a:r>
            <a:endParaRPr lang="en-US" sz="945" dirty="0"/>
          </a:p>
        </p:txBody>
      </p:sp>
      <p:sp>
        <p:nvSpPr>
          <p:cNvPr id="18" name="Text 3"/>
          <p:cNvSpPr txBox="1"/>
          <p:nvPr/>
        </p:nvSpPr>
        <p:spPr>
          <a:xfrm>
            <a:off x="272965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охватывают 1–11 классы, где учащиеся получают базовые знания, а основная школа завершается экзаменами для выбора дальнейшего пути обучения.
</a:t>
            </a:r>
            <a:endParaRPr lang="en-US" sz="988" dirty="0"/>
          </a:p>
        </p:txBody>
      </p:sp>
      <p:sp>
        <p:nvSpPr>
          <p:cNvPr id="19" name="Text 4"/>
          <p:cNvSpPr txBox="1"/>
          <p:nvPr/>
        </p:nvSpPr>
        <p:spPr>
          <a:xfrm>
            <a:off x="4886986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профессиональное образование: первый шаг в профессию
</a:t>
            </a:r>
            <a:endParaRPr lang="en-US" sz="792" dirty="0"/>
          </a:p>
        </p:txBody>
      </p:sp>
      <p:sp>
        <p:nvSpPr>
          <p:cNvPr id="20" name="Text 5"/>
          <p:cNvSpPr txBox="1"/>
          <p:nvPr/>
        </p:nvSpPr>
        <p:spPr>
          <a:xfrm>
            <a:off x="4886975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Техникумы и колледжи предлагают практические навыки и специальности, обеспечивая профессиональную подготовку и возможность трудоустройства после 9 или 11 классов.
</a:t>
            </a:r>
            <a:endParaRPr lang="en-US" sz="946" dirty="0"/>
          </a:p>
        </p:txBody>
      </p:sp>
      <p:sp>
        <p:nvSpPr>
          <p:cNvPr id="21" name="Text 6"/>
          <p:cNvSpPr txBox="1"/>
          <p:nvPr/>
        </p:nvSpPr>
        <p:spPr>
          <a:xfrm>
            <a:off x="7044398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образование: глубокое погружение в область
</a:t>
            </a:r>
            <a:endParaRPr lang="en-US" sz="945" dirty="0"/>
          </a:p>
        </p:txBody>
      </p:sp>
      <p:sp>
        <p:nvSpPr>
          <p:cNvPr id="22" name="Text 7"/>
          <p:cNvSpPr txBox="1"/>
          <p:nvPr/>
        </p:nvSpPr>
        <p:spPr>
          <a:xfrm>
            <a:off x="704440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Вузы предоставляют фундаментальные и прикладные знания, развивают навыки исследования и инноваций, открывая доступ к различным направлениям науки и техники.
</a:t>
            </a:r>
            <a:endParaRPr lang="en-US" sz="955" dirty="0"/>
          </a:p>
        </p:txBody>
      </p:sp>
      <p:sp>
        <p:nvSpPr>
          <p:cNvPr id="23" name="Text 8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образования в России
</a:t>
            </a:r>
            <a:endParaRPr lang="en-US" sz="2400" dirty="0"/>
          </a:p>
        </p:txBody>
      </p:sp>
      <p:sp>
        <p:nvSpPr>
          <p:cNvPr id="24" name="Text 9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дисциплины и современные образовательные модули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предметы включают русский язык, литературу, математику, физику, биологию, историю, обществознание и иностранные языки.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деятельность и научные кружки помогают школьникам применять знания на практике и развивать критическое мышление.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модули — информатика, финансовая грамотность, основы предпринимательства и медиабезопасность — расширяют образовательный профиль.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СМИ позволяют учащимся осваивать навыки коммуникации и работать над реальными информационными проектами.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технологий в школе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доски и онлайн-платформы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классы оснащаются интерактивными досками и платформами, такими как «Яндекс.Учебник» и «Учи.ру», что делает обучение более наглядным и доступным.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лаборатории и симуляторы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датчиков и программных сред позволяет проводить безопасные виртуальные эксперименты, расширяя возможности естественнонаучного образования.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обучение и ИИ-помощники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и искусственный интеллект помогают учителям индивидуализировать процесс обучения и поддерживают самостоятельную подготовку учеников.
</a:t>
            </a:r>
            <a:endParaRPr lang="en-US" sz="8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пути после 9 класса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обучение (1–9 класс)
</a:t>
            </a:r>
            <a:pPr algn="ctr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обучаются основным предметам до 9 класса, что обеспечивает базовую подготовку и даёт право выбора дальнейшего пути.
</a:t>
            </a:r>
            <a:endParaRPr lang="en-US" sz="1097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итоговая аттестация (ГИА)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в 9 классе определяют уровень знаний и помогают учащимся выбрать профиль старшей школы или профессию.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обучения в старших классах
</a:t>
            </a:r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старшей школы позволяет углубиться в выбранные предметы, готовясь к поступлению в вузы и профессиональное развитие.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 колледжи и техникумы
</a:t>
            </a:r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профессиональное образование даёт практические навыки и профессиональные компетенции с возможностью дальнейшего развития.
</a:t>
            </a:r>
            <a:endParaRPr lang="en-US" sz="1009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 тренды высшего образования в России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2022/23 году в вузах обучалось более 4 миллионов студентов, с ростом числа иностранных абитуриентов.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Айти-сфера лидирует по популярности, отражая запрос рынка на квалифицированных специалистов.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науки и высшего образования РФ,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в развитии общества и страны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открытия, включая запуск первого спутника и создание вакцины Спутник V, обеспечивают технологический и медицинский прогресс.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российских учёных в международных проектах укрепляет статус страны как одной из ведущих научных держав мира.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науки включают физику, химию, биологию и астрономию, изучающие основы природы и Вселенной.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Прикладная наука ориентирована на медицину, робототехнику, инженерию и информатику для создания новых технологий.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открытия — квантовые компьютеры и генная инженерия — открывают новые возможности в науке и технике.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исследований: постановка гипотезы, проведение экспериментов, анализ данных и формулировка новых задач.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науки и этапы исследования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науки в России и мире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финансирует исследования в основном за счёт государства, частные вложения остаются ниже мировых показателей.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частных инвестиций ограничивает динамичное развитие прикладных исследований в стране.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и международные аналитические отчёты,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российских студентов за рубежом
</a:t>
            </a:r>
            <a:endParaRPr lang="en-US" sz="1118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2015 по 2023 год количество россиян, обучающихся за пределами страны, выросло на 30%. Среди популярных направлений — Германия, Чехия и Китай, где качество образования высоко и доступны программы по различным специальностям.
</a:t>
            </a:r>
            <a:endParaRPr lang="en-US" sz="105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обучающихся выезжать за границу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выбора зарубежного образования — желание получить качественные знания, улучшить владение иностранными языками и расширить карьерные перспективы. Погружение в другую культуру развивает гибкость мышления и социальные навыки.
</a:t>
            </a:r>
            <a:endParaRPr lang="en-US" sz="969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выпускников и влияние на отечественную науку
</a:t>
            </a:r>
            <a:endParaRPr lang="en-US" sz="1039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Выпускники, вернувшиеся из-за рубежа, приносят в Россию новые знания и международный опыт. Это способствует инновациям и развитию науки, укрепляя позиции страны в глобальном научном сообществе.
</a:t>
            </a:r>
            <a:endParaRPr lang="en-US" sz="1071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образование: тенденции и мотивы студентов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институты России: проекты и достижения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Курчатовский институт и ядерные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Курчатовский институт является лидером в исследованиях по ядерной энергетике и физике плазмы. Здесь создаются инновационные решения для медицины и энергетики, способствующие повышению безопасности и эффективности.
</a:t>
            </a:r>
            <a:endParaRPr lang="en-US" sz="724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космических исследований РАН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проводит анализ спутниковых данных, занимается изучением планет и разработкой приборов для космических миссий. Это помогает России оставаться в числе мировых лидеров в космических технологиях.
</a:t>
            </a:r>
            <a:endParaRPr lang="en-US" sz="773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институтов приводит к появлению новых технологий, включая инновации в медицине и энергетике. Эти достижения укрепляют связь России с международным научным сообществом и способствуют развитию экономики.
</a:t>
            </a:r>
            <a:endParaRPr lang="en-US" sz="7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5" y="1290612"/>
            <a:ext cx="1846362" cy="14028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5612" y="1290612"/>
            <a:ext cx="1846362" cy="14028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025" y="1290612"/>
            <a:ext cx="1846362" cy="140280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40437" y="1290612"/>
            <a:ext cx="1846362" cy="140280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774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МГУ в мировом рейтинге
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576775" y="33427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МГУ занял 75 место в глобальном рейтинге QS, подтверждая высокие стандарты образования и исследований, которые привлекают студентов и учёных со всего мира.
</a:t>
            </a:r>
            <a:endParaRPr lang="en-US" sz="961" dirty="0"/>
          </a:p>
        </p:txBody>
      </p:sp>
      <p:sp>
        <p:nvSpPr>
          <p:cNvPr id="17" name="Text 2"/>
          <p:cNvSpPr txBox="1"/>
          <p:nvPr/>
        </p:nvSpPr>
        <p:spPr>
          <a:xfrm>
            <a:off x="2729642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проекты студентов
</a:t>
            </a:r>
            <a:endParaRPr lang="en-US" sz="1178" dirty="0"/>
          </a:p>
        </p:txBody>
      </p:sp>
      <p:sp>
        <p:nvSpPr>
          <p:cNvPr id="18" name="Text 3"/>
          <p:cNvSpPr txBox="1"/>
          <p:nvPr/>
        </p:nvSpPr>
        <p:spPr>
          <a:xfrm>
            <a:off x="272965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стимулируют студентов к созданию стартапов и участию в технологических выставках, что способствует развитию практических навыков и вовлечению в инновационную деятельность.
</a:t>
            </a:r>
            <a:endParaRPr lang="en-US" sz="865" dirty="0"/>
          </a:p>
        </p:txBody>
      </p:sp>
      <p:sp>
        <p:nvSpPr>
          <p:cNvPr id="19" name="Text 4"/>
          <p:cNvSpPr txBox="1"/>
          <p:nvPr/>
        </p:nvSpPr>
        <p:spPr>
          <a:xfrm>
            <a:off x="4886986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и дистанционное обучение
</a:t>
            </a:r>
            <a:endParaRPr lang="en-US" sz="945" dirty="0"/>
          </a:p>
        </p:txBody>
      </p:sp>
      <p:sp>
        <p:nvSpPr>
          <p:cNvPr id="20" name="Text 5"/>
          <p:cNvSpPr txBox="1"/>
          <p:nvPr/>
        </p:nvSpPr>
        <p:spPr>
          <a:xfrm>
            <a:off x="4886975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вузы активно внедряют онлайн-обучение, что расширяет возможности получения образования и поддерживает непрерывное развитие навыков у студентов.
</a:t>
            </a:r>
            <a:endParaRPr lang="en-US" sz="995" dirty="0"/>
          </a:p>
        </p:txBody>
      </p:sp>
      <p:sp>
        <p:nvSpPr>
          <p:cNvPr id="21" name="Text 6"/>
          <p:cNvSpPr txBox="1"/>
          <p:nvPr/>
        </p:nvSpPr>
        <p:spPr>
          <a:xfrm>
            <a:off x="7044398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обмены и сотрудничество
</a:t>
            </a:r>
            <a:endParaRPr lang="en-US" sz="945" dirty="0"/>
          </a:p>
        </p:txBody>
      </p:sp>
      <p:sp>
        <p:nvSpPr>
          <p:cNvPr id="22" name="Text 7"/>
          <p:cNvSpPr txBox="1"/>
          <p:nvPr/>
        </p:nvSpPr>
        <p:spPr>
          <a:xfrm>
            <a:off x="704440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развивают программы обмена для студентов и преподавателей, что способствует культурному обмену и укреплению международных академических связей.
</a:t>
            </a:r>
            <a:endParaRPr lang="en-US" sz="955" dirty="0"/>
          </a:p>
        </p:txBody>
      </p:sp>
      <p:sp>
        <p:nvSpPr>
          <p:cNvPr id="23" name="Text 8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университеты: успехи, инновации и международное участие
</a:t>
            </a:r>
            <a:endParaRPr lang="en-US" sz="2400" dirty="0"/>
          </a:p>
        </p:txBody>
      </p:sp>
      <p:sp>
        <p:nvSpPr>
          <p:cNvPr id="24" name="Text 9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ученых в мировую науку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создал периодическую таблицу, систематизировав элементы и положив основу для современной химии. Его работа до сих пор остается фундаментальной в науке.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Королёв стоял у истоков советской космонавтики, организовав запуск первого спутника и первый полёт человека в космос, что изменило ход мировой истории космических исследований.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учителя: роль и современные вызовы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Учителям необходимо постоянно развиваться и осваивать современные методы преподавания, чтобы эффективно обучать и вдохновлять своих учеников на новые знания.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востребованы педагоги по математике, информатике и иностранным языкам, так как эти предметы формируют важные навыки для будущей карьеры учеников.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не только передаёт знания, но и помогает развивать критическое мышление, поддерживает ценности и способствует формированию личности учащихся.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Креативные технологии и медиа в образовательном процессе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и дополненная реальность в обучении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VR и AR позволяет погружаться в изучаемые темы, изучая историю, биологию и физику в интерактивной форме, делая уроки более увлекательными и наглядными.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лаборатории для безопасных опытов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технологии помогают проводить научные эксперименты без риска и затрат на материалы, что расширяет практические возможности учащихся и повышает интерес к науке.
</a:t>
            </a:r>
            <a:endParaRPr lang="en-US" sz="80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приложения и интерактивные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приложений ученики могут самостоятельно изучать материал и выполнять упражнения, а также работать над проектами в командах, что способствует развитию сотрудничества.
</a:t>
            </a:r>
            <a:endParaRPr lang="en-US" sz="7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и конкурсы: новые горизонты для учеников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олимпиадах по предметам помогает развивать аналитическое мышление и навыки командной работы, а также мотивирует к углубленному изучению школьных дисциплин.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 конкурсах дают дополнительные баллы при поступлении в профильные лицеи и вузы, что облегчает доступ к престижному высшему образованию.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5" y="1290612"/>
            <a:ext cx="1846362" cy="14028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5612" y="1290612"/>
            <a:ext cx="1846362" cy="14028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025" y="1290612"/>
            <a:ext cx="1846362" cy="140280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40437" y="1290612"/>
            <a:ext cx="1846362" cy="140280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774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 и химик: исследователи жизни и веществ
</a:t>
            </a:r>
            <a:endParaRPr lang="en-US" sz="945" dirty="0"/>
          </a:p>
        </p:txBody>
      </p:sp>
      <p:sp>
        <p:nvSpPr>
          <p:cNvPr id="16" name="Text 1"/>
          <p:cNvSpPr txBox="1"/>
          <p:nvPr/>
        </p:nvSpPr>
        <p:spPr>
          <a:xfrm>
            <a:off x="576775" y="33427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изучают процессы живых организмов и химические реакции, создавая лекарства и новые материалы, что важно для медицины и промышленности.
</a:t>
            </a:r>
            <a:endParaRPr lang="en-US" sz="1073" dirty="0"/>
          </a:p>
        </p:txBody>
      </p:sp>
      <p:sp>
        <p:nvSpPr>
          <p:cNvPr id="17" name="Text 2"/>
          <p:cNvSpPr txBox="1"/>
          <p:nvPr/>
        </p:nvSpPr>
        <p:spPr>
          <a:xfrm>
            <a:off x="2729642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IT-специалист и программист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272965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Профессионалы в сфере информационных технологий разрабатывают программы и системы, обеспечивая работу цифровых сервисов и инновационных технологий в бизнесе и повседневной жизни.
</a:t>
            </a:r>
            <a:endParaRPr lang="en-US" sz="893" dirty="0"/>
          </a:p>
        </p:txBody>
      </p:sp>
      <p:sp>
        <p:nvSpPr>
          <p:cNvPr id="19" name="Text 4"/>
          <p:cNvSpPr txBox="1"/>
          <p:nvPr/>
        </p:nvSpPr>
        <p:spPr>
          <a:xfrm>
            <a:off x="4886986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 и инженер-эколог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4886975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Робототехники создают автоматизированные устройства, а инженеры-экологи разрабатывают технологии для защиты окружающей среды, что актуально в современных экологических вызовах.
</a:t>
            </a:r>
            <a:endParaRPr lang="en-US" sz="935" dirty="0"/>
          </a:p>
        </p:txBody>
      </p:sp>
      <p:sp>
        <p:nvSpPr>
          <p:cNvPr id="21" name="Text 6"/>
          <p:cNvSpPr txBox="1"/>
          <p:nvPr/>
        </p:nvSpPr>
        <p:spPr>
          <a:xfrm>
            <a:off x="7044398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Дата-сайентист и специалист по искусственному интеллекту
</a:t>
            </a:r>
            <a:endParaRPr lang="en-US" sz="809" dirty="0"/>
          </a:p>
        </p:txBody>
      </p:sp>
      <p:sp>
        <p:nvSpPr>
          <p:cNvPr id="22" name="Text 7"/>
          <p:cNvSpPr txBox="1"/>
          <p:nvPr/>
        </p:nvSpPr>
        <p:spPr>
          <a:xfrm>
            <a:off x="704440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профессии связаны с анализом больших данных и созданием умных систем, которые применяются в медицине, бизнесе и научных исследованиях для улучшения решений и процессов.
</a:t>
            </a:r>
            <a:endParaRPr lang="en-US" sz="955" dirty="0"/>
          </a:p>
        </p:txBody>
      </p:sp>
      <p:sp>
        <p:nvSpPr>
          <p:cNvPr id="23" name="Text 8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технологические профессии XXI века
</a:t>
            </a:r>
            <a:endParaRPr lang="en-US" sz="2400" dirty="0"/>
          </a:p>
        </p:txBody>
      </p:sp>
      <p:sp>
        <p:nvSpPr>
          <p:cNvPr id="24" name="Text 9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образования и науки и пути их решения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 качественному образованию в разных регионах требует внедрения цифровых технологий и дистанционных программ, чтобы сократить разрыв между городом и сельской местностью.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утечки мозгов приводит к нехватке молодых учёных в стране, что требует создания привлекательных условий работы и карьерного роста внутри 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талантливой молодёжи через гранты и международные программы обмена способствует развитию кадрового потенциала и повышению престижа научной деятельности.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— ключ к светлому будущему
</a:t>
            </a:r>
            <a:endParaRPr lang="en-US" sz="3094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создают основу для инноваций и справедливого общества, обеспечивая развитие и благополучие. Их роль будет только расти в условиях цифровой революции и глобальных вызовов.
</a:t>
            </a:r>
            <a:endParaRPr lang="en-US" sz="122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2026-05-11T02:22:04Z</dcterms:created>
  <dcterms:modified xsi:type="dcterms:W3CDTF">2026-05-11T02:22:04Z</dcterms:modified>
</cp:coreProperties>
</file>