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после Второй мировой войны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заново выстроил правила после 1945 года.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1945 года не вернула прежний порядок: разрушенная Европа, усиление США и СССР и борьба за безопасность сделали мировую политику более жёсткой и взаимосвязанной.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международная система после 1945 года
</a:t>
            </a:r>
            <a:endParaRPr lang="en-US" sz="2816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устройство мира
</a:t>
            </a:r>
            <a:endParaRPr lang="en-US" sz="2953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конференций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Ялтинская и Потсдамская конференции закрепили раздел Германии, установили курс на демилитаризацию и определили новые границы в Европе, что стало основой послевоенного урегулирования.
</a:t>
            </a:r>
            <a:endParaRPr lang="en-US" sz="1498" dirty="0"/>
          </a:p>
        </p:txBody>
      </p:sp>
      <p:sp>
        <p:nvSpPr>
          <p:cNvPr id="12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держав-победительниц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Победители войны получили особую ответственность за устройство мира, а их политическое влияние стало определять не только Европу, но и отношения в других регионах.
</a:t>
            </a:r>
            <a:endParaRPr lang="en-US" sz="1478" dirty="0"/>
          </a:p>
        </p:txBody>
      </p:sp>
      <p:sp>
        <p:nvSpPr>
          <p:cNvPr id="13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двух войн
</a:t>
            </a:r>
            <a:pPr algn="l" indent="0" marL="0">
              <a:lnSpc>
                <a:spcPct val="100000"/>
              </a:lnSpc>
              <a:buNone/>
            </a:pPr>
            <a:r>
              <a:rPr lang="en-US" sz="148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мировые войны подряд показали, что прежних договоров недостаточно, поэтому идея коллективной безопасности стала важнее баланса сил и временных союзов.
</a:t>
            </a:r>
            <a:endParaRPr lang="en-US" sz="1668" dirty="0"/>
          </a:p>
        </p:txBody>
      </p:sp>
      <p:sp>
        <p:nvSpPr>
          <p:cNvPr id="14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архитектура мира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международные институты должны были не только фиксировать договорённости, но и предотвращать новые конфликты через общие правила и совместные решения.
</a:t>
            </a:r>
            <a:endParaRPr lang="en-US" sz="149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 и коллективная безопасность
</a:t>
            </a:r>
            <a:endParaRPr lang="en-US" sz="2616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создания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 была создана в 1945 году как механизм предотвращения новой мировой войны и поиска решений до того, как кризис перерастёт в конфликт.
</a:t>
            </a:r>
            <a:endParaRPr lang="en-US" sz="1659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 полномочия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Безопасности получил право принимать обязательные меры, тогда как Генеральная Ассамблея стала площадкой для обсуждения и дипломатического согласования позиций государств.
</a:t>
            </a:r>
            <a:endParaRPr lang="en-US" sz="1512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9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принципы
</a:t>
            </a:r>
            <a:pPr algn="l" indent="0" marL="0">
              <a:lnSpc>
                <a:spcPct val="100000"/>
              </a:lnSpc>
              <a:buNone/>
            </a:pPr>
            <a:r>
              <a:rPr lang="en-US" sz="147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суверенитета закреплял равенство государств, а мирное урегулирование споров должно было заменить силовое давление как норму международных отношений.
</a:t>
            </a:r>
            <a:endParaRPr lang="en-US" sz="1659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гуманитарная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повестку ООН вошла и защита прав человека, что расширило понимание безопасности: она стала касаться не только границ, но и положения людей.
</a:t>
            </a:r>
            <a:endParaRPr lang="en-US" sz="166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восстановление и правила торговли
</a:t>
            </a:r>
            <a:endParaRPr lang="en-US" sz="254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Послевоенное восстановление в Западной Европе шло вместе с формированием новых экономических правил, которые связывали помощь, торговлю и валютную стабильность.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ускорила восстановление Европы, а новая финансовая система закрепила лидерство США в мировой экономике.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о Плане Маршалла и Бреттон-Вудской системе, 1948–1949.
</a:t>
            </a:r>
            <a:endParaRPr lang="en-US" sz="152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Холодной войны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1945: Расхождение интересов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бывшие союзники всё чаще расходились в оценке будущего Европы, особенно по вопросам безопасности, влияния и устройства освобождённых территорий.
</a:t>
            </a:r>
            <a:endParaRPr lang="en-US" sz="1072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1946: Железный занавес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1946 году образ «железного занавеса» стал символом раскола Европы и обозначил границу между двумя политическими и идеологическими системами.
</a:t>
            </a:r>
            <a:endParaRPr lang="en-US" sz="1122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1947: Сдерживание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Доктрина Трумэна 1947 года связала американскую помощь с политикой сдерживания коммунизма и превратила локальные кризисы в часть глобального соперничества.
</a:t>
            </a:r>
            <a:endParaRPr lang="en-US" sz="1031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1940-х: Два лагеря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1940-х сформировались два центра силы, вокруг которых выстраивались союзы, военные обязательства и долгосрочное противостояние сверхдержав.
</a:t>
            </a:r>
            <a:endParaRPr lang="en-US" sz="10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блоки и ядерный фактор
</a:t>
            </a:r>
            <a:endParaRPr lang="en-US" sz="282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союзов и ядерного баланса в условиях Холодной войны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 и Корея: первые кризисы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663550" y="1186825"/>
            <a:ext cx="1937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Западного Берлина в 1948–1949 годах стала проверкой на прочность для союзников: воздушный мост позволил снабжать город и не уступить давление без прямого столкновения.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339125" y="1186825"/>
            <a:ext cx="1937100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Корейская война 1950–1953 годов показала, что локальный конфликт может быстро стать международным, если за ним стоят интересы соперничающих блоков и великих держав.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Кубинский кризис и риск ядерной войны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1962 года показал, насколько быстро дипломатический спор может приблизиться к ядерной катастрофе и почему контроль над эскалацией стал ключевой задачей сверхдержав.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вес этапов подчёркивает, что исход кризиса зависел не от силы, а от последовательности решений и переговоров.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Кубинского ракетного кризиса, 1962.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континента особенно часто превращались в зоны локальных кризисов.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Азия и Латинская Америка стали главными аренами косвенного противостояния сверхдержав в послевоенный период.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международных кризисов периода Холодной войны, 1945–1991.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африканских государств обрели независимость в один год.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1960 году независимость получили 17 африканских государств — это стало символом распада колониальных империй и ускорило перестройку мировой политики.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Наций; исторические данные о деколонизации Африки, 1960 год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возникло движение неприсоединения
</a:t>
            </a:r>
            <a:endParaRPr lang="en-US" sz="3194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на собственный курс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Египет не хотели быть придатком ни Вашингтона, ни Москвы. Их лидеры искали пространство для самостоятельных решений, где национальные интересы важнее блоковой дисциплины и чужих стратегий.
</a:t>
            </a:r>
            <a:endParaRPr lang="en-US" sz="1121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нейтралитет, а выбор
</a:t>
            </a:r>
            <a:pPr algn="ctr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Югославия и Индонезия поддержали идею политической независимости молодых государств. Для них неприсоединение означало не пассивность, а возможность говорить о колониализме, равенстве и безопасности без давления сверхдержав.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нового большинства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международных встречах движение звучало как голос стран, которые только что вышли из колониальной зависимости. Оно требовало уважения суверенитета, помощи развитию и более справедливого мирового порядка.
</a:t>
            </a:r>
            <a:endParaRPr lang="en-US" sz="112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влияния развивающихся стран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независимых государств изменил расстановку сил в ООН: страны Азии и Африки стали влиять на повестку не только числом, но и общими требованиями к развитию.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Численный рост новых государств сделал глобальный Юг заметным политическим фактором и усилил значение Генеральной Ассамблеи.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Объединённых Наций, состав государств-членов по годам
</a:t>
            </a:r>
            <a:endParaRPr lang="en-US" sz="152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2148960"/>
            <a:ext cx="4759500" cy="1140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договоры разрядки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проявилась не только в переговорах, но и в конкретных соглашениях, которые ограничивали риск прямого столкновения и закрепляли новые правила поведения сверхдержав.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документа показали, что соперничество можно сдерживать дипломатией: контроль вооружений и признание границ уменьшали вероятность большой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договоры и документы периода разрядки, 1972–1975
</a:t>
            </a:r>
            <a:endParaRPr lang="en-US" sz="12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вернуло напряжённость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доверия
</a:t>
            </a:r>
            <a:pPr algn="l" indent="0" marL="0">
              <a:lnSpc>
                <a:spcPct val="100000"/>
              </a:lnSpc>
              <a:buNone/>
            </a:pPr>
            <a:r>
              <a:rPr lang="en-US" sz="137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 СССР продолжали соперничать, но после 1979 года доверие быстро исчезло. Новые кризисы показали, что разрядка не устранила противоречий, а лишь временно их смягчила.
</a:t>
            </a:r>
            <a:endParaRPr lang="en-US" sz="1543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Афганский поворот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133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советских войск в Афганистан стал поворотным моментом. Он усилил подозрительность на Западе и дал повод для жёсткого ответа, включая бойкот, санкции и новую риторику противостояния.
</a:t>
            </a:r>
            <a:endParaRPr lang="en-US" sz="1498" dirty="0"/>
          </a:p>
        </p:txBody>
      </p:sp>
      <p:sp>
        <p:nvSpPr>
          <p:cNvPr id="14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Ракетный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142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ракет средней дальности в Европе сделало угрозу более ощутимой для общества. Люди снова заговорили о возможности ядерного удара и о цене стратегического паритета.
</a:t>
            </a:r>
            <a:endParaRPr lang="en-US" sz="1601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соперничество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31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переместилась и в сферу технологий: спутники, системы наведения и противоракетная оборона стали частью борьбы за преимущество, а не только за численность армий.
</a:t>
            </a:r>
            <a:endParaRPr lang="en-US" sz="14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закончилась эпоха блоков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06736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трудности, дефициты и падение темпов роста подорвали доверие к социалистической модели. Когда система перестала давать ощутимые результаты, её политическая устойчивость начала быстро ослабевать.
</a:t>
            </a:r>
            <a:endParaRPr lang="en-US" sz="1777" dirty="0"/>
          </a:p>
        </p:txBody>
      </p:sp>
      <p:sp>
        <p:nvSpPr>
          <p:cNvPr id="10" name="Text 2"/>
          <p:cNvSpPr txBox="1"/>
          <p:nvPr/>
        </p:nvSpPr>
        <p:spPr>
          <a:xfrm>
            <a:off x="2240273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центра
</a:t>
            </a:r>
            <a:pPr algn="l" indent="0" marL="0">
              <a:lnSpc>
                <a:spcPct val="100000"/>
              </a:lnSpc>
              <a:buNone/>
            </a:pPr>
            <a:r>
              <a:rPr lang="en-US" sz="15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конца 1980-х открыли пространство для перемен, но одновременно ослабили контроль центра над союзными республиками и странами Восточной Европы. Старые механизмы управления уже не работали.
</a:t>
            </a:r>
            <a:endParaRPr lang="en-US" sz="1774" dirty="0"/>
          </a:p>
        </p:txBody>
      </p:sp>
      <p:sp>
        <p:nvSpPr>
          <p:cNvPr id="11" name="Text 3"/>
          <p:cNvSpPr txBox="1"/>
          <p:nvPr/>
        </p:nvSpPr>
        <p:spPr>
          <a:xfrm>
            <a:off x="4168148" y="1221875"/>
            <a:ext cx="1848867" cy="3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биполярности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1989 году коммунистические режимы в Восточной Европе потеряли опору, а в 1991 году распался СССР. Вместе с этим завершилась эпоха жёсткого блокового противостояния.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биполярного мира к более сложной системе
</a:t>
            </a:r>
            <a:endParaRPr lang="en-US" sz="2822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изменений в международных отношениях после распада СССР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ключевых поворотов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даты показывают не отдельные эпизоды, а последовательность: послевоенное устройство, кризисы, поиск компромисса и переход к новому международному порядку.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объединяет восстановление, острые кризисы, разрядку и завершение Холодной войны в одну историческую цепь.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международных отношений после Второй мировой войны
</a:t>
            </a:r>
            <a:endParaRPr lang="en-US" sz="151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6910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эпохи для современности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142342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стал взаимосвязанным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международные конфликты редко ограничивались одной страной. Решения великих держав, союзов и организаций быстро отражались на соседних регионах и на жизни обычных людей.
</a:t>
            </a:r>
            <a:endParaRPr lang="en-US" sz="1651" dirty="0"/>
          </a:p>
        </p:txBody>
      </p:sp>
      <p:sp>
        <p:nvSpPr>
          <p:cNvPr id="11" name="Text 3"/>
          <p:cNvSpPr txBox="1"/>
          <p:nvPr/>
        </p:nvSpPr>
        <p:spPr>
          <a:xfrm>
            <a:off x="306750" y="2279615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имеет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46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Холодной войны показывает, что даже жёсткое соперничество можно удерживать от перерастания в мировую войну, если существуют каналы переговоров и общие правила поведения.
</a:t>
            </a:r>
            <a:endParaRPr lang="en-US" sz="1651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3416890"/>
            <a:ext cx="5448000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малых и средних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деколонизации и неприсоединения напоминает, что новые государства способны влиять на глобальную политику, даже если не принадлежат к крупнейшим блокам.
</a:t>
            </a:r>
            <a:endParaRPr lang="en-US" sz="172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3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которая сформировала современный мир
</a:t>
            </a:r>
            <a:pPr algn="l" indent="0" marL="0">
              <a:lnSpc>
                <a:spcPct val="100000"/>
              </a:lnSpc>
              <a:buNone/>
            </a:pPr>
            <a:r>
              <a:rPr lang="en-US" sz="163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3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мир стал более взаимозависимым, а международные институты — важнее. Холодная война закончилась, но её уроки по-прежнему помогают понимать конфликты, союзы и цену дипломатии.
</a:t>
            </a:r>
            <a:endParaRPr lang="en-US" sz="363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2026-07-26T15:03:20Z</dcterms:created>
  <dcterms:modified xsi:type="dcterms:W3CDTF">2026-07-26T15:03:20Z</dcterms:modified>
</cp:coreProperties>
</file>