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Европа. Великобритания: от традиции до современности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Островное государство, где история, море и глобальные связи формируют современный облик.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Островное государство у берегов Европы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Соединённое Королевство объединяет Англию, Шотландию, Уэльс и Северную Ирландию. Его положение между Атлантикой и европейскими рынками сделало морскую торговлю, порты и международные связи основой исторического развития страны.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129" y="0"/>
            <a:ext cx="455079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25" y="449800"/>
            <a:ext cx="365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условия: рельеф, климат и ландшафты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10775" y="2328046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и восток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юге и востоке расположены низменности и волнистые равнины, где сосредоточены наиболее плотное расселение, крупные города, транспортные коридоры и интенсивное сельское хозяйство.
</a:t>
            </a:r>
            <a:endParaRPr lang="en-US" sz="849" dirty="0"/>
          </a:p>
        </p:txBody>
      </p:sp>
      <p:sp>
        <p:nvSpPr>
          <p:cNvPr id="11" name="Text 3"/>
          <p:cNvSpPr txBox="1"/>
          <p:nvPr/>
        </p:nvSpPr>
        <p:spPr>
          <a:xfrm>
            <a:off x="810775" y="3167979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Океанический 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Умеренный океанический климат обеспечивает мягкую зиму, прохладное лето и высокую влажность. Запад получает больше осадков, чем восток, что заметно влияет на сельское хозяйство и водные ресурсы.
</a:t>
            </a:r>
            <a:endParaRPr lang="en-US" sz="849" dirty="0"/>
          </a:p>
        </p:txBody>
      </p:sp>
      <p:sp>
        <p:nvSpPr>
          <p:cNvPr id="12" name="Text 4"/>
          <p:cNvSpPr txBox="1"/>
          <p:nvPr/>
        </p:nvSpPr>
        <p:spPr>
          <a:xfrm>
            <a:off x="810775" y="1488100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 запад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преобладают горы и возвышенности: Шотландское нагорье, Камбрийские горы и районы Уэльса формируют более сложный и менее освоенный ландшафт, чем на остальной территории страны.
</a:t>
            </a:r>
            <a:endParaRPr lang="en-US" sz="849" dirty="0"/>
          </a:p>
        </p:txBody>
      </p:sp>
      <p:sp>
        <p:nvSpPr>
          <p:cNvPr id="13" name="Text 5"/>
          <p:cNvSpPr txBox="1"/>
          <p:nvPr/>
        </p:nvSpPr>
        <p:spPr>
          <a:xfrm>
            <a:off x="810775" y="4007912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условия способствуют круглогодичному использованию земель, развитию пастбищного животноводства и густой речной сети, но ограничивают распространение засушливых территорий и крупных природных барьеров.
</a:t>
            </a:r>
            <a:endParaRPr lang="en-US" sz="84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8809" y="0"/>
            <a:ext cx="432978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как главная географическая ось страны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50025" y="1769575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Политический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сосредоточены парламент, правительство и ключевые государственные учреждения, поэтому Лондон задаёт политический ритм всей стране и определяет многие решения общенационального масштаба.
</a:t>
            </a:r>
            <a:endParaRPr lang="en-US" sz="814" dirty="0"/>
          </a:p>
        </p:txBody>
      </p:sp>
      <p:sp>
        <p:nvSpPr>
          <p:cNvPr id="12" name="Text 3"/>
          <p:cNvSpPr txBox="1"/>
          <p:nvPr/>
        </p:nvSpPr>
        <p:spPr>
          <a:xfrm>
            <a:off x="450025" y="2364461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Финансовая столица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объединяет банки, страховые компании, фондовый рынок и штаб-квартиры международных корпораций, формируя мощный узел деловой активности не только для Британии, но и для Европы.
</a:t>
            </a:r>
            <a:endParaRPr lang="en-US" sz="814" dirty="0"/>
          </a:p>
        </p:txBody>
      </p:sp>
      <p:sp>
        <p:nvSpPr>
          <p:cNvPr id="13" name="Text 4"/>
          <p:cNvSpPr txBox="1"/>
          <p:nvPr/>
        </p:nvSpPr>
        <p:spPr>
          <a:xfrm>
            <a:off x="450025" y="2959347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морем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Темза исторически связывала столицу с морской торговлей и портовой системой, благодаря чему Лондон рано стал крупным центром обмена товарами, людьми и идеями.
</a:t>
            </a:r>
            <a:endParaRPr lang="en-US" sz="814" dirty="0"/>
          </a:p>
        </p:txBody>
      </p:sp>
      <p:sp>
        <p:nvSpPr>
          <p:cNvPr id="14" name="Text 5"/>
          <p:cNvSpPr txBox="1"/>
          <p:nvPr/>
        </p:nvSpPr>
        <p:spPr>
          <a:xfrm>
            <a:off x="450025" y="3554248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районы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центр, Сити, Вестминстер и современные деловые кварталы, включая Канэри-Уорф, показывают, как в одном городе сосуществуют традиция, власть и инновационная экономика.
</a:t>
            </a:r>
            <a:endParaRPr lang="en-US" sz="814" dirty="0"/>
          </a:p>
        </p:txBody>
      </p:sp>
      <p:sp>
        <p:nvSpPr>
          <p:cNvPr id="15" name="Text 6"/>
          <p:cNvSpPr txBox="1"/>
          <p:nvPr/>
        </p:nvSpPr>
        <p:spPr>
          <a:xfrm>
            <a:off x="450025" y="4149151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привлекает студентов, туристов, инвесторов и мигрантов, поэтому его роль выходит далеко за пределы страны и делает столицу ключевой точкой глобальных связей.
</a:t>
            </a:r>
            <a:endParaRPr lang="en-US" sz="81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экономики Великобритании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долю создают услуги, особенно финансовые и интеллектуальные.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Великобритании постиндустриальна: её устойчивость опирается на сервисы, технологии и высокую добавленную стоимость.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ONS, World Bank и OECD; актуализировано по состоянию на 2023–2024 гг.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1198513"/>
            <a:ext cx="8244000" cy="186702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13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Регионы Соединённого Королевства: различия в хозяйстве и культуре
</a:t>
            </a:r>
            <a:endParaRPr lang="en-US" sz="2213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природные условия, специализация и исторический опыт формируют различный облик частей страны.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 заметны и в хозяйстве, и в культуре: центр силы сосредоточен в Англии, но остальные части сохраняют выраженную специфику.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9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географическим и социально-экономическим характеристикам регионов Соединённого Королевства
</a:t>
            </a:r>
            <a:endParaRPr lang="en-US" sz="59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Историко-географические основы современной Британии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50000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Римское наследие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Римское присутствие оставило первые элементы городской сети, дорог и управления, заложив основу для дальнейшего объединения территории острова.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544604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1066: Нормандское завоевание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завоевания усилилась централизованная власть, а политическая карта страны стала формироваться вокруг единого королевства и единой элиты.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639207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1215 и 1688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хартия вольностей, а затем Славная революция и Билль о правах ограничили монархию и укрепили парламентские традиции.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6733811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государства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этапы постепенно создали устойчивую правовую систему и модель, в которой власть опирается на институты, а не только на личную волю правителя.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складывалась современная государственная модель
</a:t>
            </a:r>
            <a:endParaRPr lang="en-US" sz="2285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монархической власти к современной конституционной системе происходил через политические и экономические изменения.
</a:t>
            </a:r>
            <a:endParaRPr lang="en-US" sz="93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революция и индустриальное наследие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которые выросли из фабрик
</a:t>
            </a:r>
            <a:pPr algn="l" indent="0" marL="0">
              <a:lnSpc>
                <a:spcPct val="115000"/>
              </a:lnSpc>
              <a:buNone/>
            </a:pPr>
            <a:r>
              <a:rPr lang="en-US" sz="2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Манчестер и Лидс стали символами текстильной эпохи: именно здесь фабрики и рабочие кварталы определили ритм городской жизни. Вокруг производства быстро росли дороги, склады и рынки, а население всё активнее перетекало из сельской местности в индустриальные центры.
</a:t>
            </a:r>
            <a:endParaRPr lang="en-US" sz="822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угля и пара
</a:t>
            </a:r>
            <a:pPr algn="l" indent="0" marL="0">
              <a:lnSpc>
                <a:spcPct val="115000"/>
              </a:lnSpc>
              <a:buNone/>
            </a:pPr>
            <a:r>
              <a:rPr lang="en-US" sz="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Бирмингем и Шеффилд развивались на основе металлургии, машиностроения и угольной энергетики. Паровые машины и железные дороги ускорили перевозки, связали предприятия с портами и сделали производство гораздо более масштабным и устойчивым.
</a:t>
            </a:r>
            <a:endParaRPr lang="en-US" sz="84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Наследие, которое видно сегодня
</a:t>
            </a:r>
            <a:pPr algn="l" indent="0" marL="0">
              <a:lnSpc>
                <a:spcPct val="115000"/>
              </a:lnSpc>
              <a:buNone/>
            </a:pPr>
            <a:r>
              <a:rPr lang="en-US" sz="2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Ливерпуль напоминает о роли портов в эпоху промышленного подъёма и внешней торговли. Индустриальное прошлое сохранилось в городской планировке, музеях техники, инженерных традициях и в том, как британские города продолжают сочетать старую застройку с новыми функциями.
</a:t>
            </a:r>
            <a:endParaRPr lang="en-US" sz="78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урбанизация в крупнейших городах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населения сосредоточена в городах Южной Англии и в зоне Лондона.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Лондоном и остальными агломерациями подчёркивает полицентричность страны и сильную территориальную неравномерность.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крупнейших городских агломераций по данным ONS и городских статистических справок; значения округлены, 2023–2024 гг.
</a:t>
            </a:r>
            <a:endParaRPr lang="en-US" sz="57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6296" y="1624942"/>
            <a:ext cx="449100" cy="3592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6285" y="2461405"/>
            <a:ext cx="449100" cy="35928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46285" y="3252959"/>
            <a:ext cx="449100" cy="449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46285" y="4114352"/>
            <a:ext cx="449100" cy="3992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черты сельского хозяйства Великобритании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3070392" y="1509076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1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Механизация и эффективность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296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Британское сельское хозяйство опирается на высокую технику, точное земледелие и малую долю занятых. Это позволяет получать сравнительно высокую продуктивность при ограниченной площади сельскохозяйственных угодий.
</a:t>
            </a:r>
            <a:endParaRPr lang="en-US" sz="791" dirty="0"/>
          </a:p>
        </p:txBody>
      </p:sp>
      <p:sp>
        <p:nvSpPr>
          <p:cNvPr id="17" name="Text 3"/>
          <p:cNvSpPr txBox="1"/>
          <p:nvPr/>
        </p:nvSpPr>
        <p:spPr>
          <a:xfrm>
            <a:off x="3070381" y="2345535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Пастбищная специализация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влажных и холмистых районах особенно распространены пастбища, поэтому животноводство остаётся ведущим направлением. Значительное место занимают молочное и мясное скотоводство, а также овцеводство.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070381" y="3181993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 и овощи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более ровных и плодородных землях Англии развиваются зерновые культуры, овощеводство и интенсивные фермерские хозяйства. Здесь важны не площадь, а интенсивность использования земли и близость рынков.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070381" y="4018437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землепользование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289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земель отражает сочетание природных ограничений и рыночной ориентации. Земля используется очень экономно: часть территорий занята сельским хозяйством, часть — лесами, городами, транспортом и охраняемыми ландшафтами.
</a:t>
            </a:r>
            <a:endParaRPr lang="en-US" sz="77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0" y="43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455350" y="27000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Повседневный культурный ландшафт Великобритании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2140529" y="3445800"/>
            <a:ext cx="15033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4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телефонные будки, исторические фасады и королевские церемонии подчёркивают связь современного города с прошлым. В британском пространстве традиция не исчезает, а становится частью визуального кода улиц.
</a:t>
            </a:r>
            <a:endParaRPr lang="en-US" sz="932" dirty="0"/>
          </a:p>
        </p:txBody>
      </p:sp>
      <p:sp>
        <p:nvSpPr>
          <p:cNvPr id="12" name="Text 3"/>
          <p:cNvSpPr txBox="1"/>
          <p:nvPr/>
        </p:nvSpPr>
        <p:spPr>
          <a:xfrm>
            <a:off x="3825702" y="3445800"/>
            <a:ext cx="15033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досуг
</a:t>
            </a:r>
            <a:pPr algn="l" indent="0" marL="0">
              <a:lnSpc>
                <a:spcPct val="115000"/>
              </a:lnSpc>
              <a:buNone/>
            </a:pPr>
            <a:r>
              <a:rPr lang="en-US" sz="4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 и музыкальные фестивали объединяют людей разных возрастов и социальных групп. Через массовый досуг проявляются региональная гордость, соперничество клубов и общенациональная культурная вовлечённость.
</a:t>
            </a:r>
            <a:endParaRPr lang="en-US" sz="946" dirty="0"/>
          </a:p>
        </p:txBody>
      </p:sp>
      <p:sp>
        <p:nvSpPr>
          <p:cNvPr id="13" name="Text 4"/>
          <p:cNvSpPr txBox="1"/>
          <p:nvPr/>
        </p:nvSpPr>
        <p:spPr>
          <a:xfrm>
            <a:off x="5510881" y="3445800"/>
            <a:ext cx="15033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кухни
</a:t>
            </a:r>
            <a:pPr algn="l" indent="0" marL="0">
              <a:lnSpc>
                <a:spcPct val="115000"/>
              </a:lnSpc>
              <a:buNone/>
            </a:pPr>
            <a:r>
              <a:rPr lang="en-US" sz="5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британская кухня заметно изменилась под влиянием миграции. В городах рядом существуют традиционные блюда, рестораны разных национальных кухонь и новая уличная гастрономия.
</a:t>
            </a:r>
            <a:endParaRPr lang="en-US" sz="1027" dirty="0"/>
          </a:p>
        </p:txBody>
      </p:sp>
      <p:sp>
        <p:nvSpPr>
          <p:cNvPr id="14" name="Text 5"/>
          <p:cNvSpPr txBox="1"/>
          <p:nvPr/>
        </p:nvSpPr>
        <p:spPr>
          <a:xfrm>
            <a:off x="7196053" y="3445800"/>
            <a:ext cx="15033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повседневность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образы сосуществуют с активной медийной средой, онлайн-коммуникацией и многонациональными кварталами. Это делает культурный ландшафт не музейным, а живым и постоянно обновляющимся.
</a:t>
            </a:r>
            <a:endParaRPr lang="en-US" sz="876" dirty="0"/>
          </a:p>
        </p:txBody>
      </p:sp>
      <p:sp>
        <p:nvSpPr>
          <p:cNvPr id="15" name="Text 6"/>
          <p:cNvSpPr txBox="1"/>
          <p:nvPr/>
        </p:nvSpPr>
        <p:spPr>
          <a:xfrm>
            <a:off x="455350" y="3445800"/>
            <a:ext cx="15033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символы
</a:t>
            </a:r>
            <a:pPr algn="l" indent="0" marL="0">
              <a:lnSpc>
                <a:spcPct val="115000"/>
              </a:lnSpc>
              <a:buNone/>
            </a:pPr>
            <a:r>
              <a:rPr lang="en-US" sz="5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Чай, пабы и двухэтажные автобусы стали привычными маркерами повседневности. Они узнаются мгновенно и формируют образ страны не только в туристических буклетах, но и в реальной городской жизни.
</a:t>
            </a:r>
            <a:endParaRPr lang="en-US" sz="102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2243869"/>
            <a:ext cx="4122000" cy="9335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59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символы и их географико-историческое значение
</a:t>
            </a:r>
            <a:endParaRPr lang="en-US" sz="2259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показывают, как природная среда, история и городская культура создают узнаваемый образ страны и поддерживают её национальную идентичность и туристическую привлекательность.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не только представляют страну, но и связывают столицу, порты, исторические памятники и региональные сообщества в единый культурный образ.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историко-культурным материалам о Великобритании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153" y="1861625"/>
            <a:ext cx="397500" cy="31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2951" y="1861625"/>
            <a:ext cx="397500" cy="31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91177" y="1808825"/>
            <a:ext cx="370650" cy="423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72552" y="1861625"/>
            <a:ext cx="397500" cy="31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Многонациональное общество Великобритании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588134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Этническое разнообразие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население страны сформировалось под влиянием миграции из Европы, Азии, Африки и бывших колоний. Это сделало крупные города более многоцветными по составу и культурным практикам.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2682943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Многоязычная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Лондоне, Бирмингеме, Манчестере и Лестере рядом существуют разные языки, акценты и способы общения. Такая среда расширяет образовательные и профессиональные возможности, но требует культурной адаптации.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4777735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повседневности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повлияла на кухню, школьную жизнь, городские кварталы и рынок труда. В повседневной культуре всё заметнее смешение традиционных британских форм с новыми привычками и вкусами.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6872538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дискуссии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разнообразия усилил обсуждение равенства возможностей, интеграции и гражданской идентичности. Обществу приходится искать баланс между уважением к различиям и сохранением общих социальных правил.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 мягкая сила и мировое влияние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сила действует через повседневное знакомство мира с британскими брендами, университетами, медиа и культурой. Это влияние поддерживается не только историей, но и постоянным международным обменом.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создают язык, образование и медиа: они обеспечивают долговременное присутствие Великобритании в мировой культуре, а не только в политике.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6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схема по публично известным каналам культурного и институционального влияния Великобритании
</a:t>
            </a:r>
            <a:endParaRPr lang="en-US" sz="60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политической системы Великобритании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распределение полномочий в конституционной монархии и механизм политической ответственности.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вызовы территориального развития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86438" y="1353238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Brexit
</a:t>
            </a:r>
            <a:pPr algn="l" indent="0" marL="0">
              <a:lnSpc>
                <a:spcPct val="115000"/>
              </a:lnSpc>
              <a:buNone/>
            </a:pPr>
            <a:r>
              <a:rPr lang="en-US" sz="4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из ЕС изменил торговые маршруты, правила перемещения людей и характер связей с европейскими партнёрами. Для бизнеса это означало новые процедуры, а для государства — необходимость пересмотра приоритетов.
</a:t>
            </a:r>
            <a:endParaRPr lang="en-US" sz="907" dirty="0"/>
          </a:p>
        </p:txBody>
      </p:sp>
      <p:sp>
        <p:nvSpPr>
          <p:cNvPr id="11" name="Text 3"/>
          <p:cNvSpPr txBox="1"/>
          <p:nvPr/>
        </p:nvSpPr>
        <p:spPr>
          <a:xfrm>
            <a:off x="2674377" y="1353238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дисбалансы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и юг страны концентрируют больше инвестиций, рабочих мест и инфраструктуры, чем северные промышленные районы. Из-за этого усиливается разговор о справедливом распределении ресурсов и возможностей.
</a:t>
            </a:r>
            <a:endParaRPr lang="en-US" sz="927" dirty="0"/>
          </a:p>
        </p:txBody>
      </p:sp>
      <p:sp>
        <p:nvSpPr>
          <p:cNvPr id="12" name="Text 4"/>
          <p:cNvSpPr txBox="1"/>
          <p:nvPr/>
        </p:nvSpPr>
        <p:spPr>
          <a:xfrm>
            <a:off x="4762319" y="1353238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Жильё и 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обостряет дефицит доступного жилья, повышает нагрузку на железные дороги и дороги, а также требует более продуманного городского планирования и обновления инфраструктуры.
</a:t>
            </a:r>
            <a:endParaRPr lang="en-US" sz="956" dirty="0"/>
          </a:p>
        </p:txBody>
      </p:sp>
      <p:sp>
        <p:nvSpPr>
          <p:cNvPr id="13" name="Text 5"/>
          <p:cNvSpPr txBox="1"/>
          <p:nvPr/>
        </p:nvSpPr>
        <p:spPr>
          <a:xfrm>
            <a:off x="6850258" y="1353238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 цифровая перестройка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должны одновременно снижать экологическую нагрузку и адаптироваться к цифровой экономике. Это требует новых навыков, устойчивой энергетики и более гибкой модели занятости.
</a:t>
            </a:r>
            <a:endParaRPr lang="en-US" sz="92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опоры Великобритании в XXI веке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экономика строится на знаниях, исследованиях и услугах. Даже традиционные отрасли всё чаще зависят от квалификации кадров, цифровых платформ и международных связей.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финансы, образование и креативные индустрии; это подтверждает, что конкурентоспособность страны опирается на интеллект, а не на сырьё.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структурная схема по ключевым секторам экономики Великобритании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и модернизация как источник устойчивости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50025" y="1769575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преемственность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Монархия, парламент, университеты и музеи сохраняют связь с прошлым, но не тормозят развитие. Напротив, они создают устойчивую основу, на которой легче проводить реформы.
</a:t>
            </a:r>
            <a:endParaRPr lang="en-US" sz="1014" dirty="0"/>
          </a:p>
        </p:txBody>
      </p:sp>
      <p:sp>
        <p:nvSpPr>
          <p:cNvPr id="11" name="Text 3"/>
          <p:cNvSpPr txBox="1"/>
          <p:nvPr/>
        </p:nvSpPr>
        <p:spPr>
          <a:xfrm>
            <a:off x="450025" y="2516358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экономика
</a:t>
            </a:r>
            <a:pPr algn="l" indent="0" marL="0">
              <a:lnSpc>
                <a:spcPct val="115000"/>
              </a:lnSpc>
              <a:buNone/>
            </a:pPr>
            <a:r>
              <a:rPr lang="en-US" sz="5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Финансовые потоки, международная торговля и глобальные сервисы делают страну частью мировой системы. При этом Великобритания старается сохранять собственные правила и институциональную самостоятельность.
</a:t>
            </a:r>
            <a:endParaRPr lang="en-US" sz="856" dirty="0"/>
          </a:p>
        </p:txBody>
      </p:sp>
      <p:sp>
        <p:nvSpPr>
          <p:cNvPr id="12" name="Text 4"/>
          <p:cNvSpPr txBox="1"/>
          <p:nvPr/>
        </p:nvSpPr>
        <p:spPr>
          <a:xfrm>
            <a:off x="450025" y="3263142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Многонациональные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5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соединяют разные языки, религии и культурные привычки. Такое разнообразие усиливает творческий потенциал общества, но требует уважения к общим нормам и социальной интеграции.
</a:t>
            </a:r>
            <a:endParaRPr lang="en-US" sz="883" dirty="0"/>
          </a:p>
        </p:txBody>
      </p:sp>
      <p:sp>
        <p:nvSpPr>
          <p:cNvPr id="13" name="Text 5"/>
          <p:cNvSpPr txBox="1"/>
          <p:nvPr/>
        </p:nvSpPr>
        <p:spPr>
          <a:xfrm>
            <a:off x="450025" y="4009944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Британский опыт показывает, что традиция может работать как ресурс стабильности, если она сочетается с правом, политической ответственностью и готовностью общества к обновлению.
</a:t>
            </a:r>
            <a:endParaRPr lang="en-US" sz="98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Великобритания: география, история и современность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показывает, как островное положение, историческая преемственность и постиндустриальная экономика формируют сильное государство. Её опыт помогает понять, почему география остаётся важнейшим фактором развития и влияния.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2026-06-03T02:28:42Z</dcterms:created>
  <dcterms:modified xsi:type="dcterms:W3CDTF">2026-06-03T02:28:42Z</dcterms:modified>
</cp:coreProperties>
</file>