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 Беларуси, где соседствуют замки, леса и живые исторические города.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Гродненская область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Гродненская область расположена на западе Беларуси и сочетает пограничное положение, богатое прошлое и заметные природные территории. Здесь рядом существуют старинные памятники, крупные города и хозяйственная жизнь.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Западный регион с ярким характером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" y="3216582"/>
            <a:ext cx="9144000" cy="15448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550" y="722800"/>
            <a:ext cx="7596900" cy="5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Гродненская область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3808900" y="1524275"/>
            <a:ext cx="17541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центр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Административный центр региона — Гродно. Именно он задаёт основной ритм жизни области, объединяя управление, образование, культуру и транспортные связи с другими городами.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094550" y="1524275"/>
            <a:ext cx="17541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 Беларуси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находится на крайнем западе страны и имеет важное пограничное положение. Отсюда удобно добираться до Польши и Литвы, поэтому территория всегда была связана с соседями.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517050" y="1524275"/>
            <a:ext cx="18099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с соседями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Пограничное положение повлияло на развитие дорог, торговли и обмена идеями. Поэтому в области особенно заметны следы разных исторических эпох и культурных влияний.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500" y="775075"/>
            <a:ext cx="44883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 воды региона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054054" y="15124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рельеф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территории области лежит на равнинах, но встречаются и холмистые участки. Такой рельеф делает пейзажи разнообразными и удобными для поселений, дорог и сельского хозяйства.
</a:t>
            </a:r>
            <a:endParaRPr lang="en-US" sz="952" dirty="0"/>
          </a:p>
        </p:txBody>
      </p:sp>
      <p:sp>
        <p:nvSpPr>
          <p:cNvPr id="14" name="Text 3"/>
          <p:cNvSpPr txBox="1"/>
          <p:nvPr/>
        </p:nvSpPr>
        <p:spPr>
          <a:xfrm>
            <a:off x="705208" y="22688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области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река региона — Неман. Вместе со Щарой и Свислочью она формирует долины, поймы и живописные берега, которые важны для природы и жизни людей.
</a:t>
            </a:r>
            <a:endParaRPr lang="en-US" sz="952" dirty="0"/>
          </a:p>
        </p:txBody>
      </p:sp>
      <p:sp>
        <p:nvSpPr>
          <p:cNvPr id="15" name="Text 4"/>
          <p:cNvSpPr txBox="1"/>
          <p:nvPr/>
        </p:nvSpPr>
        <p:spPr>
          <a:xfrm>
            <a:off x="1187815" y="30252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ландшафты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Водоёмы и лесные массивы создают места отдыха и обитания животных. Особенно ценны участки с озёрами, старицами и пойменными лугами, где сохраняется природное разнообразие.
</a:t>
            </a:r>
            <a:endParaRPr lang="en-US" sz="952" dirty="0"/>
          </a:p>
        </p:txBody>
      </p:sp>
      <p:sp>
        <p:nvSpPr>
          <p:cNvPr id="16" name="Text 5"/>
          <p:cNvSpPr txBox="1"/>
          <p:nvPr/>
        </p:nvSpPr>
        <p:spPr>
          <a:xfrm>
            <a:off x="774718" y="37816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это влияет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 водная сеть влияют на расселение людей и хозяйство. Города, деревни и дороги часто тянутся вдоль рек, где удобнее жить и работать.
</a:t>
            </a:r>
            <a:endParaRPr lang="en-US" sz="95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0018" y="1029750"/>
            <a:ext cx="3074965" cy="308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87600" y="724175"/>
            <a:ext cx="45285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природные зоны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996950" y="1468675"/>
            <a:ext cx="3983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сезонов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области умеренно-континентальный. Лето обычно тёплое, а зима умеренно холодная, поэтому в течение года здесь заметно сменяются сезоны и виды занятий.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996950" y="2239400"/>
            <a:ext cx="3983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Влага круглый год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 распределяются довольно равномерно, без резких крайностей. Это помогает сельскому хозяйству и поддерживает леса, луга и поля в естественном жизненном ритме.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996950" y="3010125"/>
            <a:ext cx="3983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 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территории занимают важное место в природном облике области. Они смягчают климат, сохраняют влагу и служат домом для многих видов растений и животных.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996950" y="3780850"/>
            <a:ext cx="3983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Луговые и сельскохозяйственные ландшафты тесно связаны с трудом людей. Здесь выращивают культуры, разводят животных и используют землю так, чтобы сочетать природу и хозяйство.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150903"/>
            <a:ext cx="3377400" cy="13459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административная сеть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центры области и помогает увидеть, как устроена её территориальная сеть.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городов распределяет управление, транспорт и экономику по всей области.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Административное деление Гродненской области и общие сведения о городах региона
</a:t>
            </a:r>
            <a:endParaRPr lang="en-US" sz="64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Гродненская область через века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последовательность отражает смену государственных эпох на территории региона.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3500" y="1728830"/>
            <a:ext cx="1116300" cy="8930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54290" y="1648250"/>
            <a:ext cx="1054200" cy="105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88655" y="1728830"/>
            <a:ext cx="1116300" cy="8930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85127" y="1648250"/>
            <a:ext cx="1054200" cy="1054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исторические сюжеты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77350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Средневековые города
</a:t>
            </a:r>
            <a:pPr algn="ctr" indent="0" marL="0">
              <a:lnSpc>
                <a:spcPct val="115000"/>
              </a:lnSpc>
              <a:buNone/>
            </a:pPr>
            <a:r>
              <a:rPr lang="en-US" sz="66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6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Средневековые города региона росли возле торговых дорог и переправ. Их улицы и площади формировались постепенно, поэтому сегодня в планировке можно увидеть следы давней городской жизни.
</a:t>
            </a:r>
            <a:endParaRPr lang="en-US" sz="786" dirty="0"/>
          </a:p>
        </p:txBody>
      </p:sp>
      <p:sp>
        <p:nvSpPr>
          <p:cNvPr id="12" name="Text 3"/>
          <p:cNvSpPr txBox="1"/>
          <p:nvPr/>
        </p:nvSpPr>
        <p:spPr>
          <a:xfrm>
            <a:off x="31232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28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Замки и оборона
</a:t>
            </a:r>
            <a:pPr algn="ctr" indent="0" marL="0">
              <a:lnSpc>
                <a:spcPct val="115000"/>
              </a:lnSpc>
              <a:buNone/>
            </a:pPr>
            <a:r>
              <a:rPr lang="en-US" sz="70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Оборонительные замки напоминали о необходимости защищать территорию. Они строились из прочных материалов и располагались так, чтобы контролировать подходы к городам и путям сообщения.
</a:t>
            </a:r>
            <a:endParaRPr lang="en-US" sz="828" dirty="0"/>
          </a:p>
        </p:txBody>
      </p:sp>
      <p:sp>
        <p:nvSpPr>
          <p:cNvPr id="13" name="Text 4"/>
          <p:cNvSpPr txBox="1"/>
          <p:nvPr/>
        </p:nvSpPr>
        <p:spPr>
          <a:xfrm>
            <a:off x="51886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6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Религиозное разнообразие
</a:t>
            </a:r>
            <a:pPr algn="ctr" indent="0" marL="0">
              <a:lnSpc>
                <a:spcPct val="115000"/>
              </a:lnSpc>
              <a:buNone/>
            </a:pPr>
            <a:r>
              <a:rPr lang="en-US" sz="72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веками был многооконфессиональным. Православные храмы, костёлы, синагогальные места и старые кладбища показывают, как рядом жили разные общины и традиции.
</a:t>
            </a:r>
            <a:endParaRPr lang="en-US" sz="861" dirty="0"/>
          </a:p>
        </p:txBody>
      </p:sp>
      <p:sp>
        <p:nvSpPr>
          <p:cNvPr id="14" name="Text 5"/>
          <p:cNvSpPr txBox="1"/>
          <p:nvPr/>
        </p:nvSpPr>
        <p:spPr>
          <a:xfrm>
            <a:off x="7254075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и обмен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пути связывали города области с другими землями. Благодаря им здесь развивались ремёсла, обмен товарами и культурные связи, заметные и сегодня.
</a:t>
            </a:r>
            <a:endParaRPr lang="en-US" sz="88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" y="3216582"/>
            <a:ext cx="9144000" cy="154483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50" y="722800"/>
            <a:ext cx="7596900" cy="5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Гродно: город-символ области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2921839" y="1524275"/>
            <a:ext cx="14613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Королевская история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и Новый замки напоминают о королевском прошлом города. Эти памятники помогают понять, почему Гродно долго оставался важным политическим и культурным местом.
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80101" y="1524275"/>
            <a:ext cx="14613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облик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Гродно часто называют одним из самых красивых исторических городов Беларуси. Его центр сохранил атмосферу старого европейского города с узкими улицами и видами на Неман.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5164641" y="1524275"/>
            <a:ext cx="14613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Знаковые здания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Фарный костёл выделяется среди городских памятников как один из самых узнаваемых храмов. Он подчёркивает религиозное и архитектурное богатство города.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7498633" y="1524275"/>
            <a:ext cx="14613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Улицы у реки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улицы у Немана создают особенно живописный маршрут. Здесь легко увидеть, как природа реки и городская застройка образуют единый исторический пейзаж.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824" y="994400"/>
            <a:ext cx="3156152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3500" y="775075"/>
            <a:ext cx="44037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Замки и архитектурное наследие
</a:t>
            </a:r>
            <a:endParaRPr lang="en-US" sz="2213" dirty="0"/>
          </a:p>
        </p:txBody>
      </p:sp>
      <p:sp>
        <p:nvSpPr>
          <p:cNvPr id="11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862232" y="1461198"/>
            <a:ext cx="3480756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Лидская крепость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Лидский замок — один из самых известных памятников оборонной архитектуры. Его стены напоминают о времени, когда города приходилось защищать от нападений и удерживать важные пути.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413554" y="2506208"/>
            <a:ext cx="3480756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Мирское наследие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Мирский замок связан с историей шляхетской культуры и каменного зодчества. Он показывает, как в регионе строили не только для обороны, но и для представительности.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773489" y="3551208"/>
            <a:ext cx="3480756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защиты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Замки области ценны как учебники истории под открытым небом. По их башням, стенам и планировке можно понять, как менялись технологии строительства и способы защиты.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500" y="775075"/>
            <a:ext cx="44883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Сакральная и культурная жизнь
</a:t>
            </a:r>
            <a:endParaRPr lang="en-US" sz="2213" dirty="0"/>
          </a:p>
        </p:txBody>
      </p:sp>
      <p:sp>
        <p:nvSpPr>
          <p:cNvPr id="12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054054" y="15124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веры
</a:t>
            </a:r>
            <a:pPr algn="l" indent="0" marL="0">
              <a:lnSpc>
                <a:spcPct val="115000"/>
              </a:lnSpc>
              <a:buNone/>
            </a:pPr>
            <a:r>
              <a:rPr lang="en-US" sz="5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Гродненской области рядом существовали православные храмы, католические костёлы и иудейские общины. Такое соседство вероисповеданий сформировало особую атмосферу уважения к разным культурным традициям и обычаям.
</a:t>
            </a:r>
            <a:endParaRPr lang="en-US" sz="941" dirty="0"/>
          </a:p>
        </p:txBody>
      </p:sp>
      <p:sp>
        <p:nvSpPr>
          <p:cNvPr id="14" name="Text 3"/>
          <p:cNvSpPr txBox="1"/>
          <p:nvPr/>
        </p:nvSpPr>
        <p:spPr>
          <a:xfrm>
            <a:off x="705208" y="22688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в камне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храмы и молитвенные дома в Гродно, Лиде и небольших поселениях напоминают о многослойной истории края. Архитектура этих зданий помогает увидеть, как менялись вкусы и строительные приёмы.
</a:t>
            </a:r>
            <a:endParaRPr lang="en-US" sz="952" dirty="0"/>
          </a:p>
        </p:txBody>
      </p:sp>
      <p:sp>
        <p:nvSpPr>
          <p:cNvPr id="15" name="Text 4"/>
          <p:cNvSpPr txBox="1"/>
          <p:nvPr/>
        </p:nvSpPr>
        <p:spPr>
          <a:xfrm>
            <a:off x="1187815" y="30252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общин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Синагогальные места, кладбища и мемориальные знаки рассказывают о жизни еврейских общин, которые веками были частью городов области. Эти памятники важны для сохранения исторической памяти.
</a:t>
            </a:r>
            <a:endParaRPr lang="en-US" sz="952" dirty="0"/>
          </a:p>
        </p:txBody>
      </p:sp>
      <p:sp>
        <p:nvSpPr>
          <p:cNvPr id="16" name="Text 5"/>
          <p:cNvSpPr txBox="1"/>
          <p:nvPr/>
        </p:nvSpPr>
        <p:spPr>
          <a:xfrm>
            <a:off x="774718" y="37816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наследие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Сакральные памятники сегодня стали не только местами молитвы, но и ценными объектами культуры. Их изучают школьники, экскурсоводы и исследователи, чтобы лучше понять прошлое региона.
</a:t>
            </a:r>
            <a:endParaRPr lang="en-US" sz="95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7600" y="724175"/>
            <a:ext cx="6157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традиции и праздники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996950" y="1468675"/>
            <a:ext cx="4142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Календарный круг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 деревнях и городах отмечали календарные праздники, связанные с земледелием и сменой времён года. Эти даты помогали людям чувствовать общий ритм жизни и труда.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996950" y="2239400"/>
            <a:ext cx="4142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обычаи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важное место занимали семейные обряды: свадьбы, крестины, проводы в армию и поминальные дни. Такие традиции объединяли родственников и передавали правила поведения от старших к младшим.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996950" y="3010125"/>
            <a:ext cx="4142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обряды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роль играли купальские, рождественские и пасхальные обряды. Их сопровождали песни, хороводы, угощения и символические действия, которые сохранялись даже тогда, когда менялся образ жизни людей.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996950" y="3780850"/>
            <a:ext cx="4142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традиция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традиции продолжают жить на ярмарках, в сельских домах культуры и школьных мероприятиях. Там можно услышать местные песни, увидеть костюмы и познакомиться с народной памятью края.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824" y="994400"/>
            <a:ext cx="3156152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500" y="775075"/>
            <a:ext cx="44037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7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Ремёсла и кухня как традиция
</a:t>
            </a:r>
            <a:endParaRPr lang="en-US" sz="2297" dirty="0"/>
          </a:p>
        </p:txBody>
      </p:sp>
      <p:sp>
        <p:nvSpPr>
          <p:cNvPr id="12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767051" y="1461200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Картофельные блюда
</a:t>
            </a:r>
            <a:pPr algn="l" indent="0" marL="0">
              <a:lnSpc>
                <a:spcPct val="115000"/>
              </a:lnSpc>
              <a:buNone/>
            </a:pPr>
            <a:r>
              <a:rPr lang="en-US" sz="58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Картофельные блюда давно стали знакомым символом местной кухни. Драники и колдуны готовят и дома, и на праздниках, потому что они просты, сытны и хорошо подходят для семейного стола.
</a:t>
            </a:r>
            <a:endParaRPr lang="en-US" sz="951" dirty="0"/>
          </a:p>
        </p:txBody>
      </p:sp>
      <p:sp>
        <p:nvSpPr>
          <p:cNvPr id="14" name="Text 3"/>
          <p:cNvSpPr txBox="1"/>
          <p:nvPr/>
        </p:nvSpPr>
        <p:spPr>
          <a:xfrm>
            <a:off x="1045651" y="2224375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мастеров
</a:t>
            </a:r>
            <a:pPr algn="l" indent="0" marL="0">
              <a:lnSpc>
                <a:spcPct val="115000"/>
              </a:lnSpc>
              <a:buNone/>
            </a:pPr>
            <a:r>
              <a:rPr lang="en-US" sz="58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сёлах и райцентрах сохраняются приёмы обработки дерева и вышивки. Эти ремёсла отражают терпение мастеров, а их изделия соединяют красоту, пользу и связь с повседневной жизнью.
</a:t>
            </a:r>
            <a:endParaRPr lang="en-US" sz="951" dirty="0"/>
          </a:p>
        </p:txBody>
      </p:sp>
      <p:sp>
        <p:nvSpPr>
          <p:cNvPr id="15" name="Text 4"/>
          <p:cNvSpPr txBox="1"/>
          <p:nvPr/>
        </p:nvSpPr>
        <p:spPr>
          <a:xfrm>
            <a:off x="681850" y="2987538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и сытная еда
</a:t>
            </a:r>
            <a:pPr algn="l" indent="0" marL="0">
              <a:lnSpc>
                <a:spcPct val="115000"/>
              </a:lnSpc>
              <a:buNone/>
            </a:pPr>
            <a:r>
              <a:rPr lang="en-US" sz="58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 области показывает, как природные условия влияют на питание. Из местных продуктов готовят блюда, которые были удобны для крестьянского быта и остаются любимыми до сих пор.
</a:t>
            </a:r>
            <a:endParaRPr lang="en-US" sz="951" dirty="0"/>
          </a:p>
        </p:txBody>
      </p:sp>
      <p:sp>
        <p:nvSpPr>
          <p:cNvPr id="16" name="Text 5"/>
          <p:cNvSpPr txBox="1"/>
          <p:nvPr/>
        </p:nvSpPr>
        <p:spPr>
          <a:xfrm>
            <a:off x="807750" y="3750700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в вещах
</a:t>
            </a:r>
            <a:pPr algn="l" indent="0" marL="0">
              <a:lnSpc>
                <a:spcPct val="115000"/>
              </a:lnSpc>
              <a:buNone/>
            </a:pPr>
            <a:r>
              <a:rPr lang="en-US" sz="58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Ремёсла передавались в семьях и мастерских, поэтому многие орнаменты и способы работы сохранились веками. Они делают регион узнаваемым и помогают лучше понять его культуру.
</a:t>
            </a:r>
            <a:endParaRPr lang="en-US" sz="95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сегодня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сосредоточена в крупных городах области, а новые проекты усиливают энергетическую и строительную базы. Это поддерживает занятость и развитие городской инфраструктуры.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концентрация экономической активности приходится на Гродно, но Островец и Лида тоже играют заметную роль в промышленности и инфраструктурных проектах.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о хозяйстве Гродненской области и открытым региональным обзорам
</a:t>
            </a:r>
            <a:endParaRPr lang="en-US" sz="57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185353"/>
            <a:ext cx="3377400" cy="13459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сельского хозяйства
</a:t>
            </a:r>
            <a:endParaRPr lang="en-US" sz="2643" dirty="0"/>
          </a:p>
        </p:txBody>
      </p:sp>
      <p:sp>
        <p:nvSpPr>
          <p:cNvPr id="7" name="Text 1"/>
          <p:cNvSpPr txBox="1"/>
          <p:nvPr/>
        </p:nvSpPr>
        <p:spPr>
          <a:xfrm>
            <a:off x="1060325" y="17776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и климат поддерживают разные сельскохозяйственные направления. Ниже показаны основные продукты, которые важны для полей, ферм и переработки сырья.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5575" y="28684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области опирается на несколько устойчивых направлений, а пищевая отрасль превращает их в готовые продукты для жителей и магазинов.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74075" y="3959212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о сельском хозяйстве Гродненской области
</a:t>
            </a:r>
            <a:endParaRPr lang="en-US" sz="79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0450" y="1596350"/>
            <a:ext cx="575400" cy="575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3500" y="2322603"/>
            <a:ext cx="609300" cy="4874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26412" y="2960900"/>
            <a:ext cx="503475" cy="575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3500" y="3676355"/>
            <a:ext cx="609300" cy="48744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направления для молодёжи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496555" y="1677300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Образовательный центр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Гродно сосредоточены вузы, колледжи и крупные образовательные центры. Именно здесь школьники чаще всего выбирают продолжение учёбы и знакомятся с профессиями, нужными области.
</a:t>
            </a:r>
            <a:endParaRPr lang="en-US" sz="722" dirty="0"/>
          </a:p>
        </p:txBody>
      </p:sp>
      <p:sp>
        <p:nvSpPr>
          <p:cNvPr id="11" name="Text 3"/>
          <p:cNvSpPr txBox="1"/>
          <p:nvPr/>
        </p:nvSpPr>
        <p:spPr>
          <a:xfrm>
            <a:off x="1496555" y="2359579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учителей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Педагогические направления остаются важными для школ и детских учреждений. Будущие учителя помогают сохранять качество образования в городах и сельских районах региона.
</a:t>
            </a:r>
            <a:endParaRPr lang="en-US" sz="722" dirty="0"/>
          </a:p>
        </p:txBody>
      </p:sp>
      <p:sp>
        <p:nvSpPr>
          <p:cNvPr id="12" name="Text 4"/>
          <p:cNvSpPr txBox="1"/>
          <p:nvPr/>
        </p:nvSpPr>
        <p:spPr>
          <a:xfrm>
            <a:off x="1496555" y="3041855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 здоровье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специальности востребованы из-за сети больниц, поликлиник и районных центров. Учёба в этой сфере помогает выпускникам работать рядом с людьми и приносить реальную пользу.
</a:t>
            </a:r>
            <a:endParaRPr lang="en-US" sz="722" dirty="0"/>
          </a:p>
        </p:txBody>
      </p:sp>
      <p:sp>
        <p:nvSpPr>
          <p:cNvPr id="13" name="Text 5"/>
          <p:cNvSpPr txBox="1"/>
          <p:nvPr/>
        </p:nvSpPr>
        <p:spPr>
          <a:xfrm>
            <a:off x="1496555" y="3713327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профессии
</a:t>
            </a:r>
            <a:pPr algn="l" indent="0" marL="0">
              <a:lnSpc>
                <a:spcPct val="115000"/>
              </a:lnSpc>
              <a:buNone/>
            </a:pPr>
            <a:r>
              <a:rPr lang="en-US" sz="6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Инженерные и IT-направления становятся всё заметнее, потому что региону нужны специалисты для производства, автоматизации и цифровых сервисов. Это открывает молодёжи современные карьерные пути.
</a:t>
            </a:r>
            <a:endParaRPr lang="en-US" sz="67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короткой поездки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строится по принципу: цель → расстояние → сезон → удобный порядок остановок.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5375" y="1619868"/>
            <a:ext cx="1420500" cy="1240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5900" y="1497561"/>
            <a:ext cx="1891500" cy="13835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9250" y="1497070"/>
            <a:ext cx="1891500" cy="136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081775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которому много веков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Беловежская пуща известна как один из самых старых лесных массивов Европы. Здесь сохраняются высокие деревья, редкие растения и спокойные тропы, по которым можно увидеть настоящий лес без городской суеты.
</a:t>
            </a:r>
            <a:endParaRPr lang="en-US" sz="895" dirty="0"/>
          </a:p>
        </p:txBody>
      </p:sp>
      <p:sp>
        <p:nvSpPr>
          <p:cNvPr id="11" name="Text 2"/>
          <p:cNvSpPr txBox="1"/>
          <p:nvPr/>
        </p:nvSpPr>
        <p:spPr>
          <a:xfrm>
            <a:off x="3845038" y="3170099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для редких видов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Охраняемые территории помогают беречь животных и птиц, которым нужны тихие и большие пространства. Именно поэтому в регионе важны правила поведения для посетителей и бережное отношение к природе.
</a:t>
            </a:r>
            <a:endParaRPr lang="en-US" sz="895" dirty="0"/>
          </a:p>
        </p:txBody>
      </p:sp>
      <p:sp>
        <p:nvSpPr>
          <p:cNvPr id="12" name="Text 3"/>
          <p:cNvSpPr txBox="1"/>
          <p:nvPr/>
        </p:nvSpPr>
        <p:spPr>
          <a:xfrm>
            <a:off x="6547050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Экскурсия с пользой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маршруты области часто сочетают прогулки, наблюдение за птицами и знакомство с экологическими тропами. Такой отдых помогает школьникам понять, зачем нужны заповедники и национальные парки.
</a:t>
            </a:r>
            <a:endParaRPr lang="en-US" sz="895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природы и охраны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сеть области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область проходят дороги и железные линии, которые связывают районные центры с Гродно и соседними странами. Это удобно для поездок, перевозок и туризма.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сильны автомобильные маршруты и внутренние связи, а железная дорога и международные направления дополняют транспортную систему области.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открытым сведениям о транспортной сети Гродненской области
</a:t>
            </a:r>
            <a:endParaRPr lang="en-US" sz="71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3050" y="25567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Гродненская область важна сразу по нескольким причинам: здесь сочетаются история, природа, хозяйство и традиции. Именно это делает регион заметной частью Беларуси и интересным для учёбы, путешествий и жизни.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37025" y="1329500"/>
            <a:ext cx="5670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Гродненская область: регион с характером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2026-07-27T00:54:47Z</dcterms:created>
  <dcterms:modified xsi:type="dcterms:W3CDTF">2026-07-27T00:54:47Z</dcterms:modified>
</cp:coreProperties>
</file>