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image" Target="../media/image-10-8.png"/><Relationship Id="rId9" Type="http://schemas.openxmlformats.org/officeDocument/2006/relationships/image" Target="../media/image-10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jpeg"/><Relationship Id="rId4" Type="http://schemas.openxmlformats.org/officeDocument/2006/relationships/image" Target="../media/image-12-4.jpeg"/><Relationship Id="rId5" Type="http://schemas.openxmlformats.org/officeDocument/2006/relationships/image" Target="../media/image-12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jpeg"/><Relationship Id="rId4" Type="http://schemas.openxmlformats.org/officeDocument/2006/relationships/image" Target="../media/image-19-4.jpe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2650" y="3889"/>
            <a:ext cx="9051600" cy="513572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452400"/>
            <a:ext cx="3851400" cy="93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«She woke up famous» / «Она проснулась знаменитой»: слава, одиночество, достоинство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17998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3883175"/>
            <a:ext cx="33615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 внезапной славе, внутренней дистанции и цене публичного внимания.
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859700" y="301"/>
            <a:ext cx="6284400" cy="514289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30681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Анна Ахматова в литературе Серебряного века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4052025"/>
            <a:ext cx="3224700" cy="70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Анна Ахматова — ключевая фигура русской поэзии XX века, связанная с акмеизмом и культурой Серебряного века. Ее стихотворение помогает увидеть, как имя автора становится символом эпохи и личной судьбы одновременно.
</a:t>
            </a:r>
            <a:endParaRPr lang="en-US" sz="964" dirty="0"/>
          </a:p>
        </p:txBody>
      </p:sp>
      <p:sp>
        <p:nvSpPr>
          <p:cNvPr id="7" name="Text 2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43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000" y="1517758"/>
            <a:ext cx="5037600" cy="240203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меняется образ знаменитости в тексте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5814750" y="1608825"/>
            <a:ext cx="2849700" cy="1056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показывает не события биографии, а логику эмоционального движения лирической героини.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432" dirty="0"/>
          </a:p>
        </p:txBody>
      </p:sp>
      <p:sp>
        <p:nvSpPr>
          <p:cNvPr id="8" name="Text 3"/>
          <p:cNvSpPr txBox="1"/>
          <p:nvPr/>
        </p:nvSpPr>
        <p:spPr>
          <a:xfrm>
            <a:off x="5814750" y="2771850"/>
            <a:ext cx="2849700" cy="105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признания к мифу ведет не успех, а усложнение внутреннего опыта и отношения общества.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180000" y="3997050"/>
            <a:ext cx="5037600" cy="18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Поэтический текст А. Ахматовой «Она проснулась знаменитой»; смысловой анализ
</a:t>
            </a:r>
            <a:endParaRPr lang="en-US" sz="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26475" y="2057334"/>
            <a:ext cx="5037600" cy="142238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мотивы и английские эквиваленты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179925" y="1658550"/>
            <a:ext cx="2849700" cy="1056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помогает сопоставить центральные образы оригинала с их английскими соответствиями и функциями в тексте.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432" dirty="0"/>
          </a:p>
        </p:txBody>
      </p:sp>
      <p:sp>
        <p:nvSpPr>
          <p:cNvPr id="8" name="Text 3"/>
          <p:cNvSpPr txBox="1"/>
          <p:nvPr/>
        </p:nvSpPr>
        <p:spPr>
          <a:xfrm>
            <a:off x="179925" y="2821575"/>
            <a:ext cx="2849700" cy="105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Слава усиливает видимость, но не отменяет уязвимость; внутреннее достоинство становится главным смысловым опорным пунктом.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3926475" y="4046800"/>
            <a:ext cx="5037600" cy="18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Поэтический текст А. Ахматовой; лексико-семантический анализ
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859700" y="301"/>
            <a:ext cx="6284400" cy="514289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180000" y="180000"/>
            <a:ext cx="30681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Анна Ахматова: автор и узнаваемый образ
</a:t>
            </a:r>
            <a:endParaRPr lang="en-US" sz="1600" dirty="0"/>
          </a:p>
        </p:txBody>
      </p:sp>
      <p:sp>
        <p:nvSpPr>
          <p:cNvPr id="11" name="Text 1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432" dirty="0"/>
          </a:p>
        </p:txBody>
      </p:sp>
      <p:sp>
        <p:nvSpPr>
          <p:cNvPr id="12" name="Text 2"/>
          <p:cNvSpPr txBox="1"/>
          <p:nvPr/>
        </p:nvSpPr>
        <p:spPr>
          <a:xfrm>
            <a:off x="180000" y="1794375"/>
            <a:ext cx="3705600" cy="6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Литературный масштаб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Анна Ахматова (1889–1966) — одна из крупнейших русских поэтесс XX века. Ее имя связано не только с книгами, но и с особым культурным авторитетом.
</a:t>
            </a:r>
            <a:endParaRPr lang="en-US" sz="1000" dirty="0"/>
          </a:p>
        </p:txBody>
      </p:sp>
      <p:sp>
        <p:nvSpPr>
          <p:cNvPr id="13" name="Text 3"/>
          <p:cNvSpPr txBox="1"/>
          <p:nvPr/>
        </p:nvSpPr>
        <p:spPr>
          <a:xfrm>
            <a:off x="180008" y="2620362"/>
            <a:ext cx="3705600" cy="6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Акмеистическая точность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акмеизмом помогает понять ее стремление к смысловой ясности, точному слову и сдержанной интонации, где каждое выражение несет психологическую нагрузку.
</a:t>
            </a:r>
            <a:endParaRPr lang="en-US" sz="1000" dirty="0"/>
          </a:p>
        </p:txBody>
      </p:sp>
      <p:sp>
        <p:nvSpPr>
          <p:cNvPr id="14" name="Text 4"/>
          <p:cNvSpPr txBox="1"/>
          <p:nvPr/>
        </p:nvSpPr>
        <p:spPr>
          <a:xfrm>
            <a:off x="180008" y="3446350"/>
            <a:ext cx="3705600" cy="6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Петербургский контекст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Ахматовой тесно связан с Петербургом — городом высокой литературной культуры, где поэт воспринимался как значимая общественная фигура и носитель эстетической нормы.
</a:t>
            </a:r>
            <a:endParaRPr lang="en-US" sz="1000" dirty="0"/>
          </a:p>
        </p:txBody>
      </p:sp>
      <p:sp>
        <p:nvSpPr>
          <p:cNvPr id="15" name="Text 5"/>
          <p:cNvSpPr txBox="1"/>
          <p:nvPr/>
        </p:nvSpPr>
        <p:spPr>
          <a:xfrm>
            <a:off x="180008" y="4272341"/>
            <a:ext cx="3705600" cy="6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Портрет и миф
</a:t>
            </a:r>
            <a:pPr algn="l" indent="0" marL="0">
              <a:lnSpc>
                <a:spcPct val="115000"/>
              </a:lnSpc>
              <a:buNone/>
            </a:pPr>
            <a:r>
              <a:rPr lang="en-US" sz="38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Сдержанный портрет автора поддерживает представление о внутренней строгости и самодисциплине. Визуальный образ помогает увидеть, как реальная личность превращается в литературный символ.
</a:t>
            </a:r>
            <a:endParaRPr lang="en-US" sz="967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Сюжетная основа стихотворения
</a:t>
            </a:r>
            <a:endParaRPr lang="en-US" sz="1600" dirty="0"/>
          </a:p>
        </p:txBody>
      </p:sp>
      <p:sp>
        <p:nvSpPr>
          <p:cNvPr id="10" name="Text 1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432" dirty="0"/>
          </a:p>
        </p:txBody>
      </p:sp>
      <p:sp>
        <p:nvSpPr>
          <p:cNvPr id="11" name="Text 2"/>
          <p:cNvSpPr txBox="1"/>
          <p:nvPr/>
        </p:nvSpPr>
        <p:spPr>
          <a:xfrm>
            <a:off x="180025" y="2268671"/>
            <a:ext cx="2130000" cy="103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Внезапная известность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Лирическая героиня оказывается в положении человека, к которому неожиданно приковано внимание. Событие само по себе важно меньше, чем его психологическое последствие.
</a:t>
            </a:r>
            <a:endParaRPr lang="en-US" sz="900" dirty="0"/>
          </a:p>
        </p:txBody>
      </p:sp>
      <p:sp>
        <p:nvSpPr>
          <p:cNvPr id="12" name="Text 3"/>
          <p:cNvSpPr txBox="1"/>
          <p:nvPr/>
        </p:nvSpPr>
        <p:spPr>
          <a:xfrm>
            <a:off x="2397004" y="2268671"/>
            <a:ext cx="2130000" cy="103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Публичный взгляд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Чужие взгляды, разговоры и ожидания постепенно вытесняют личное пространство. Публичность здесь воспринимается не как праздник, а как давление, меняющее привычный порядок жизни.
</a:t>
            </a:r>
            <a:endParaRPr lang="en-US" sz="900" dirty="0"/>
          </a:p>
        </p:txBody>
      </p:sp>
      <p:sp>
        <p:nvSpPr>
          <p:cNvPr id="13" name="Text 4"/>
          <p:cNvSpPr txBox="1"/>
          <p:nvPr/>
        </p:nvSpPr>
        <p:spPr>
          <a:xfrm>
            <a:off x="4614927" y="2268671"/>
            <a:ext cx="2130000" cy="103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Private self и public image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строится на противопоставлении внутреннего «я» и внешнего образа. Чем заметнее становится героиня для окружающих, тем сильнее ощущается разрыв между человеком и его репутацией.
</a:t>
            </a:r>
            <a:endParaRPr lang="en-US" sz="900" dirty="0"/>
          </a:p>
        </p:txBody>
      </p:sp>
      <p:sp>
        <p:nvSpPr>
          <p:cNvPr id="14" name="Text 5"/>
          <p:cNvSpPr txBox="1"/>
          <p:nvPr/>
        </p:nvSpPr>
        <p:spPr>
          <a:xfrm>
            <a:off x="6832853" y="2268671"/>
            <a:ext cx="2130000" cy="103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Эмоциональная реакция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в стихотворении — не внешняя биография, а реакция сознания на успех. Именно поэтому публичная известность показана как испытание, требующее выдержки и самообладания.
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000" y="1105052"/>
            <a:ext cx="8784000" cy="3582195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4449300" cy="47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славы к внутренней независимости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432" dirty="0"/>
          </a:p>
        </p:txBody>
      </p:sp>
      <p:sp>
        <p:nvSpPr>
          <p:cNvPr id="7" name="Text 2"/>
          <p:cNvSpPr txBox="1"/>
          <p:nvPr/>
        </p:nvSpPr>
        <p:spPr>
          <a:xfrm>
            <a:off x="180000" y="690000"/>
            <a:ext cx="4449300" cy="34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смысловых переходов в стихотворении А. Ахматовой
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258400" y="180000"/>
            <a:ext cx="37056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лирической героини
</a:t>
            </a:r>
            <a:endParaRPr lang="en-US" sz="1600" dirty="0"/>
          </a:p>
        </p:txBody>
      </p:sp>
      <p:sp>
        <p:nvSpPr>
          <p:cNvPr id="10" name="Text 1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432" dirty="0"/>
          </a:p>
        </p:txBody>
      </p:sp>
      <p:sp>
        <p:nvSpPr>
          <p:cNvPr id="11" name="Text 2"/>
          <p:cNvSpPr txBox="1"/>
          <p:nvPr/>
        </p:nvSpPr>
        <p:spPr>
          <a:xfrm>
            <a:off x="1421754" y="1767075"/>
            <a:ext cx="37056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 триумфа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Героиня не радуется успеху демонстративно и не принимает славу как победу. Ее поведение сдержанно, поэтому внимание к ней ощущается острее, чем любой восторг.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5258411" y="1767075"/>
            <a:ext cx="37056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Позиция наблюдателя
</a:t>
            </a:r>
            <a:pPr algn="l" indent="0" marL="0">
              <a:lnSpc>
                <a:spcPct val="115000"/>
              </a:lnSpc>
              <a:buNone/>
            </a:pPr>
            <a:r>
              <a:rPr lang="en-US" sz="4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словно смотрит на происходящее со стороны, не позволяя внешнему шуму нарушить внутренний строй. Такая дистанция делает образ психологически точным и убедительным.
</a:t>
            </a:r>
            <a:endParaRPr lang="en-US" sz="1097" dirty="0"/>
          </a:p>
        </p:txBody>
      </p:sp>
      <p:sp>
        <p:nvSpPr>
          <p:cNvPr id="13" name="Text 4"/>
          <p:cNvSpPr txBox="1"/>
          <p:nvPr/>
        </p:nvSpPr>
        <p:spPr>
          <a:xfrm>
            <a:off x="5258411" y="2865163"/>
            <a:ext cx="37056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Испытание славой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Знаменитость показана как проверка характера. Ахматова показывает: публичное признание не гарантирует счастья, но может выявить глубину личности и ее устойчивость.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1421761" y="2865163"/>
            <a:ext cx="37056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Внутренняя сила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Сдержанность в стихотворении не означает холодность. Напротив, она подчеркивает способность удерживать себя в ситуации, где личное пространство почти исчезает.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000" y="1517758"/>
            <a:ext cx="5037600" cy="240203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Эмоциональная динамика текста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5814750" y="1608825"/>
            <a:ext cx="2849700" cy="1056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Кульминация приходится на момент максимального внешнего внимания, а затем настроение смещается к внутреннему равновесию.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432" dirty="0"/>
          </a:p>
        </p:txBody>
      </p:sp>
      <p:sp>
        <p:nvSpPr>
          <p:cNvPr id="8" name="Text 3"/>
          <p:cNvSpPr txBox="1"/>
          <p:nvPr/>
        </p:nvSpPr>
        <p:spPr>
          <a:xfrm>
            <a:off x="5814750" y="2771850"/>
            <a:ext cx="2849700" cy="105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Эмоции развиваются от потрясения к самообладанию: внешний шум усиливается, но внутренняя опора сохраняется.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180000" y="3997050"/>
            <a:ext cx="5037600" cy="18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Поэтический текст А. Ахматовой; эмоционально-смысловой анализ
</a:t>
            </a:r>
            <a:endParaRPr lang="en-US" sz="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4700" y="1774375"/>
            <a:ext cx="252900" cy="252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68301" y="1774375"/>
            <a:ext cx="252900" cy="252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813331" y="1768975"/>
            <a:ext cx="230737" cy="2637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031025" y="1799665"/>
            <a:ext cx="252900" cy="20232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432" dirty="0"/>
          </a:p>
        </p:txBody>
      </p:sp>
      <p:sp>
        <p:nvSpPr>
          <p:cNvPr id="12" name="Text 1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Лексика и интонация стихотворения
</a:t>
            </a:r>
            <a:endParaRPr lang="en-US" sz="1600" dirty="0"/>
          </a:p>
        </p:txBody>
      </p:sp>
      <p:sp>
        <p:nvSpPr>
          <p:cNvPr id="13" name="Text 2"/>
          <p:cNvSpPr txBox="1"/>
          <p:nvPr/>
        </p:nvSpPr>
        <p:spPr>
          <a:xfrm>
            <a:off x="180000" y="2353475"/>
            <a:ext cx="20976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внимания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Лексика, связанная с взглядом, известностью и именем, делает публичность почти осязаемой. Эти слова не описывают триумф, а показывают, как пристальный интерес меняет личное пространство.
</a:t>
            </a:r>
            <a:endParaRPr lang="en-US" sz="1000" dirty="0"/>
          </a:p>
        </p:txBody>
      </p:sp>
      <p:sp>
        <p:nvSpPr>
          <p:cNvPr id="14" name="Text 3"/>
          <p:cNvSpPr txBox="1"/>
          <p:nvPr/>
        </p:nvSpPr>
        <p:spPr>
          <a:xfrm>
            <a:off x="2408772" y="2353475"/>
            <a:ext cx="20976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Внутреннее состояние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о памяти, одиночестве и достоинстве переводят внимание с внешнего успеха на переживание героя. Благодаря этому стихотворение звучит как точный психологический наблюдательный этюд.
</a:t>
            </a:r>
            <a:endParaRPr lang="en-US" sz="1000" dirty="0"/>
          </a:p>
        </p:txBody>
      </p:sp>
      <p:sp>
        <p:nvSpPr>
          <p:cNvPr id="15" name="Text 4"/>
          <p:cNvSpPr txBox="1"/>
          <p:nvPr/>
        </p:nvSpPr>
        <p:spPr>
          <a:xfrm>
            <a:off x="4637543" y="2353475"/>
            <a:ext cx="20976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Сдержанная интонация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Интонация текста спокойная, почти разговорная, без риторической пышности. Именно лаконичность делает каждую фразу выразительной и позволяет передать сложное чувство без прямых объяснений.
</a:t>
            </a:r>
            <a:endParaRPr lang="en-US" sz="1000" dirty="0"/>
          </a:p>
        </p:txBody>
      </p:sp>
      <p:sp>
        <p:nvSpPr>
          <p:cNvPr id="16" name="Text 5"/>
          <p:cNvSpPr txBox="1"/>
          <p:nvPr/>
        </p:nvSpPr>
        <p:spPr>
          <a:xfrm>
            <a:off x="6866315" y="2353475"/>
            <a:ext cx="20976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Перевод и смысл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урока английского языка стихотворение особенно полезно, потому что требует точного выбора слов при переводе. Важны не только значения, но и тон, ритм и скрытый подтекст.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000" y="1363916"/>
            <a:ext cx="8784000" cy="1989318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4841100" cy="69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Художественные средства и их функция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4075200"/>
            <a:ext cx="2849700" cy="88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поэтические приемы передают внутреннее состояние лирической героини и делают тему славы психологически точной.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432" dirty="0"/>
          </a:p>
        </p:txBody>
      </p:sp>
      <p:sp>
        <p:nvSpPr>
          <p:cNvPr id="8" name="Text 3"/>
          <p:cNvSpPr txBox="1"/>
          <p:nvPr/>
        </p:nvSpPr>
        <p:spPr>
          <a:xfrm>
            <a:off x="3258550" y="4075200"/>
            <a:ext cx="2849700" cy="88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смысл рождается не из прямого конфликта, а из тонкого сопоставления внешней известности и внутренней уязвимости.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180000" y="3652813"/>
            <a:ext cx="5037600" cy="18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Поэтический текст Анны Ахматовой «Она проснулась знаменитой»
</a:t>
            </a:r>
            <a:endParaRPr lang="en-US" sz="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95250" y="1099666"/>
            <a:ext cx="4768800" cy="113165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95250" y="2323441"/>
            <a:ext cx="4768800" cy="113165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95250" y="3547216"/>
            <a:ext cx="4768800" cy="1131659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432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Серебряный век как культурная среда текста
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1097745"/>
            <a:ext cx="3040500" cy="113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Петербург, где поэзия звучит вслух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Вечерний Петербург Серебряного века жил стихами: в гостиных читали новые тексты, спорили о стиле и запоминали имена авторов. Поэт здесь был не только писателем, но и заметной культурной фигурой, чье слово сразу становилось событием.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180000" y="2321520"/>
            <a:ext cx="3040500" cy="113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Имя как часть общественной жизни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Литературная известность в ту эпоху быстро выходила за пределы книг. Репутация автора обсуждалась в салонах, журналах и личных беседах, а имя превращалось в знак эпохи. Поэтому тема fame у Ахматовой звучит не абстрактно, а исторически точно.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3545295"/>
            <a:ext cx="3040500" cy="113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Культура внимания и ожиданий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Серебряный век усилил интерес к личности поэта: от него ждали особого стиля, поведения и интонации. Такая среда делала публичность привлекательной, но и тяжелой, потому что за признанием неизбежно следовали пристальные взгляды и чужие ожидания.
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432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славы в русской и английской словесности
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799788" y="1907300"/>
            <a:ext cx="25461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Серебряный век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Ахматовой слава входит в личную жизнь как испытание: она приносит внимание, но одновременно сокращает пространство свободы и усиливает чувство отдаленности.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3606232" y="1907300"/>
            <a:ext cx="25461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Англоязычная традиция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многих англоязычных текстах public attention тоже показана как двойственный опыт: признание сопровождается потерей приватности и изменением самовосприятия героя.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6413921" y="1907684"/>
            <a:ext cx="25461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Современная культура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 тема fame особенно заметна в медиа и социальных сетях, где известность может быстро изменить повседневность человека и сделать его образ важнее частной жизни.
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000" y="1105052"/>
            <a:ext cx="8784000" cy="3582195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4449300" cy="47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меняется статус человека под взглядом общества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432" dirty="0"/>
          </a:p>
        </p:txBody>
      </p:sp>
      <p:sp>
        <p:nvSpPr>
          <p:cNvPr id="7" name="Text 2"/>
          <p:cNvSpPr txBox="1"/>
          <p:nvPr/>
        </p:nvSpPr>
        <p:spPr>
          <a:xfrm>
            <a:off x="180000" y="690000"/>
            <a:ext cx="4449300" cy="34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отражает путь от частной личности к историческому образу, который формируется общественным вниманием и литературной памятью.
</a:t>
            </a:r>
            <a:endParaRPr lang="en-US" sz="991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стихотворение удобно для урока английского языка
</a:t>
            </a:r>
            <a:endParaRPr lang="en-US" sz="1600" dirty="0"/>
          </a:p>
        </p:txBody>
      </p:sp>
      <p:sp>
        <p:nvSpPr>
          <p:cNvPr id="9" name="Text 1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432" dirty="0"/>
          </a:p>
        </p:txBody>
      </p:sp>
      <p:sp>
        <p:nvSpPr>
          <p:cNvPr id="10" name="Text 2"/>
          <p:cNvSpPr txBox="1"/>
          <p:nvPr/>
        </p:nvSpPr>
        <p:spPr>
          <a:xfrm>
            <a:off x="181229" y="1301307"/>
            <a:ext cx="3705600" cy="61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Ключевая лексика
</a:t>
            </a:r>
            <a:pPr algn="l" indent="0" marL="0">
              <a:lnSpc>
                <a:spcPct val="115000"/>
              </a:lnSpc>
              <a:buNone/>
            </a:pPr>
            <a:r>
              <a:rPr lang="en-US" sz="4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помогает отработать слова fame, name, loneliness, memory, dignity. Эти единицы легко связать с темой личности и обсудить, как словарь передает не только смысл, но и эмоциональный оттенок.
</a:t>
            </a:r>
            <a:endParaRPr lang="en-US" sz="1008" dirty="0"/>
          </a:p>
        </p:txBody>
      </p:sp>
      <p:sp>
        <p:nvSpPr>
          <p:cNvPr id="11" name="Text 3"/>
          <p:cNvSpPr txBox="1"/>
          <p:nvPr/>
        </p:nvSpPr>
        <p:spPr>
          <a:xfrm>
            <a:off x="181236" y="2316286"/>
            <a:ext cx="3705600" cy="61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оригинала и перевода
</a:t>
            </a:r>
            <a:pPr algn="l" indent="0" marL="0">
              <a:lnSpc>
                <a:spcPct val="115000"/>
              </a:lnSpc>
              <a:buNone/>
            </a:pPr>
            <a:r>
              <a:rPr lang="en-US" sz="40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Короткая форма требует точной передачи оттенков смысла, поэтому ученики могут увидеть, как переводчик выбирает между буквальной точностью и сохранением интонации. Это развивает внимательность к языку.
</a:t>
            </a:r>
            <a:endParaRPr lang="en-US" sz="886" dirty="0"/>
          </a:p>
        </p:txBody>
      </p:sp>
      <p:sp>
        <p:nvSpPr>
          <p:cNvPr id="12" name="Text 4"/>
          <p:cNvSpPr txBox="1"/>
          <p:nvPr/>
        </p:nvSpPr>
        <p:spPr>
          <a:xfrm>
            <a:off x="181292" y="3331265"/>
            <a:ext cx="3705600" cy="61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грамматики и смысла
</a:t>
            </a:r>
            <a:pPr algn="l" indent="0" marL="0">
              <a:lnSpc>
                <a:spcPct val="115000"/>
              </a:lnSpc>
              <a:buNone/>
            </a:pPr>
            <a:r>
              <a:rPr lang="en-US" sz="43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стихотворении важны порядок слов, лаконичные конструкции и сдержанные высказывания. На их примере удобно показать, как грамматика влияет на ритм, акцент и психологическое звучание текста.
</a:t>
            </a:r>
            <a:endParaRPr lang="en-US" sz="959" dirty="0"/>
          </a:p>
        </p:txBody>
      </p:sp>
      <p:sp>
        <p:nvSpPr>
          <p:cNvPr id="13" name="Text 5"/>
          <p:cNvSpPr txBox="1"/>
          <p:nvPr/>
        </p:nvSpPr>
        <p:spPr>
          <a:xfrm>
            <a:off x="181292" y="4346238"/>
            <a:ext cx="3705600" cy="61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подтекста
</a:t>
            </a:r>
            <a:pPr algn="l" indent="0" marL="0">
              <a:lnSpc>
                <a:spcPct val="115000"/>
              </a:lnSpc>
              <a:buNone/>
            </a:pPr>
            <a:r>
              <a:rPr lang="en-US" sz="44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Произведение учит читать не только отдельные слова, но и скрытый смысл. Для старшеклассников это хороший материал для обсуждения того, как в коротком тексте создается сложный образ личности.
</a:t>
            </a:r>
            <a:endParaRPr lang="en-US" sz="971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000" y="1517758"/>
            <a:ext cx="5037600" cy="240203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Внешний и внутренний план в сопоставлении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5814750" y="1608825"/>
            <a:ext cx="2849700" cy="1056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помогает увидеть, что успех в публичном пространстве не устраняет внутреннее напряжение и не гарантирует эмоционального благополучия.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432" dirty="0"/>
          </a:p>
        </p:txBody>
      </p:sp>
      <p:sp>
        <p:nvSpPr>
          <p:cNvPr id="8" name="Text 3"/>
          <p:cNvSpPr txBox="1"/>
          <p:nvPr/>
        </p:nvSpPr>
        <p:spPr>
          <a:xfrm>
            <a:off x="5814750" y="2771850"/>
            <a:ext cx="2849700" cy="105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Внешние признаки славы доминируют, но внутренние состояния не исчезают: текст строится на устойчивом контрасте видимого и скрытого.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180000" y="3997050"/>
            <a:ext cx="5037600" cy="18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Интерпретация образной системы стихотворения Анны Ахматовой «Она проснулась знаменитой»
</a:t>
            </a:r>
            <a:endParaRPr lang="en-US" sz="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180000"/>
            <a:ext cx="30681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мысль произведения
</a:t>
            </a:r>
            <a:endParaRPr lang="en-US" sz="1600" dirty="0"/>
          </a:p>
        </p:txBody>
      </p:sp>
      <p:sp>
        <p:nvSpPr>
          <p:cNvPr id="9" name="Text 1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432" dirty="0"/>
          </a:p>
        </p:txBody>
      </p:sp>
      <p:sp>
        <p:nvSpPr>
          <p:cNvPr id="10" name="Text 2"/>
          <p:cNvSpPr txBox="1"/>
          <p:nvPr/>
        </p:nvSpPr>
        <p:spPr>
          <a:xfrm>
            <a:off x="180004" y="1794375"/>
            <a:ext cx="37056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Слава не равна счастью
</a:t>
            </a:r>
            <a:pPr algn="l" indent="0" marL="0">
              <a:lnSpc>
                <a:spcPct val="115000"/>
              </a:lnSpc>
              <a:buNone/>
            </a:pPr>
            <a:r>
              <a:rPr lang="en-US" sz="4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Ахматова показывает, что признание само по себе не делает человека счастливым. Публичный успех может усиливать тревогу, потому что вместе с вниманием приходит потеря личной свободы.
</a:t>
            </a:r>
            <a:endParaRPr lang="en-US" sz="1097" dirty="0"/>
          </a:p>
        </p:txBody>
      </p:sp>
      <p:sp>
        <p:nvSpPr>
          <p:cNvPr id="11" name="Text 3"/>
          <p:cNvSpPr txBox="1"/>
          <p:nvPr/>
        </p:nvSpPr>
        <p:spPr>
          <a:xfrm>
            <a:off x="180011" y="2922200"/>
            <a:ext cx="37056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Достоинство важнее шума
</a:t>
            </a:r>
            <a:pPr algn="l" indent="0" marL="0">
              <a:lnSpc>
                <a:spcPct val="115000"/>
              </a:lnSpc>
              <a:buNone/>
            </a:pPr>
            <a:r>
              <a:rPr lang="en-US" sz="4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Ценность личности определяется не количеством взглядов со стороны, а способностью сохранять внутреннюю опору. Именно достоинство помогает героине не раствориться в чужом интересе.
</a:t>
            </a:r>
            <a:endParaRPr lang="en-US" sz="1097" dirty="0"/>
          </a:p>
        </p:txBody>
      </p:sp>
      <p:sp>
        <p:nvSpPr>
          <p:cNvPr id="12" name="Text 4"/>
          <p:cNvSpPr txBox="1"/>
          <p:nvPr/>
        </p:nvSpPr>
        <p:spPr>
          <a:xfrm>
            <a:off x="180011" y="4050025"/>
            <a:ext cx="37056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Внутренняя жизнь глубже образа
</a:t>
            </a:r>
            <a:pPr algn="l" indent="0" marL="0">
              <a:lnSpc>
                <a:spcPct val="115000"/>
              </a:lnSpc>
              <a:buNone/>
            </a:pPr>
            <a:r>
              <a:rPr lang="en-US" sz="4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 внешним именем и общественным мнением существует частная жизнь человека. Стихотворение напоминает, что подлинный смысл личности раскрывается в сознании, памяти и характере.
</a:t>
            </a:r>
            <a:endParaRPr lang="en-US" sz="1097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26475" y="1772117"/>
            <a:ext cx="5037600" cy="1992815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помогает понять стихотворение глубже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179925" y="1658550"/>
            <a:ext cx="2849700" cy="1056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связывает литературный контекст с темами текста и помогает увидеть, как личный опыт поэта становится общечеловеческим высказыванием.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432" dirty="0"/>
          </a:p>
        </p:txBody>
      </p:sp>
      <p:sp>
        <p:nvSpPr>
          <p:cNvPr id="8" name="Text 3"/>
          <p:cNvSpPr txBox="1"/>
          <p:nvPr/>
        </p:nvSpPr>
        <p:spPr>
          <a:xfrm>
            <a:off x="179925" y="2821575"/>
            <a:ext cx="2849700" cy="105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понятнее, если соединить биографию, эпоху и мотивы текста: тогда виден переход от частного опыта к общей теме публичности и сохранения себя.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3926475" y="4046800"/>
            <a:ext cx="5037600" cy="18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Биографические сведения об Анне Ахматовой и литературоведческий анализ стихотворения
</a:t>
            </a:r>
            <a:endParaRPr lang="en-US" sz="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000" y="3005399"/>
            <a:ext cx="2825700" cy="166120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59079" y="3005399"/>
            <a:ext cx="2825700" cy="166120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38157" y="3005399"/>
            <a:ext cx="2825700" cy="166120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204425"/>
            <a:ext cx="2825700" cy="16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Фотопортрет без позы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фотографии Ахматова выглядит собранной и строгой, без демонстративности и внешней эффектности. Такой образ помогает почувствовать внутреннюю дисциплину, которая стала частью ее культурной легенды и усилила интерес к ее личности.
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3159075" y="1204425"/>
            <a:ext cx="2825700" cy="16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 за пределами мифа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Лирический текст показывает не легенду о знаменитости, а человека, который сохраняет дистанцию от чужого внимания. Именно эта психологическая автономия делает образ Ахматовой сильным и убедительным для читателя.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6138149" y="1204425"/>
            <a:ext cx="2825700" cy="16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Строгость как знак силы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изображения и стиха подчеркивает: внешняя сдержанность не означает холодности. Напротив, она помогает увидеть, как внутреннее достоинство может существовать независимо от общественного восхищения и чужих ожиданий.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432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Визуальный образ знаменитости и реальная личность
</a:t>
            </a:r>
            <a:endParaRPr lang="en-US" sz="16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2571300"/>
            <a:ext cx="3851400" cy="930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Итог: fame как испытание личности и языка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3883175"/>
            <a:ext cx="33615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Ахматовой показывает славу как испытание, в котором проверяются достоинство, память и самообладание. Его сила — в точном слове, сдержанной интонации и глубоком понимании соотношения public image и identity.
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2026-05-31T15:23:33Z</dcterms:created>
  <dcterms:modified xsi:type="dcterms:W3CDTF">2026-05-31T15:23:33Z</dcterms:modified>
</cp:coreProperties>
</file>