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slideLayout" Target="../slideLayouts/slideLayout1.xml"/><Relationship Id="rId7"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slideLayout" Target="../slideLayouts/slideLayout1.xml"/><Relationship Id="rId8"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slideLayout" Target="../slideLayouts/slideLayout1.xml"/><Relationship Id="rId7"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slideLayout" Target="../slideLayouts/slideLayout1.xml"/><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slideLayout" Target="../slideLayouts/slideLayout1.xml"/><Relationship Id="rId7"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jpeg"/><Relationship Id="rId3" Type="http://schemas.openxmlformats.org/officeDocument/2006/relationships/image" Target="../media/image-11-3.jpeg"/><Relationship Id="rId4" Type="http://schemas.openxmlformats.org/officeDocument/2006/relationships/image" Target="../media/image-11-4.jpeg"/><Relationship Id="rId5" Type="http://schemas.openxmlformats.org/officeDocument/2006/relationships/image" Target="../media/image-11-5.png"/><Relationship Id="rId6" Type="http://schemas.openxmlformats.org/officeDocument/2006/relationships/slideLayout" Target="../slideLayouts/slideLayout1.xml"/><Relationship Id="rId7"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slideLayout" Target="../slideLayouts/slideLayout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slideLayout" Target="../slideLayouts/slideLayout1.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slideLayout" Target="../slideLayouts/slideLayout1.xml"/><Relationship Id="rId7"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slideLayout" Target="../slideLayouts/slideLayout1.xml"/><Relationship Id="rId8"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slideLayout" Target="../slideLayouts/slideLayout1.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slideLayout" Target="../slideLayouts/slideLayout1.xml"/><Relationship Id="rId7"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1113575" y="144325"/>
            <a:ext cx="4822800" cy="1788900"/>
          </a:xfrm>
          <a:prstGeom prst="rect">
            <a:avLst/>
          </a:prstGeom>
          <a:noFill/>
          <a:ln/>
        </p:spPr>
        <p:txBody>
          <a:bodyPr wrap="square" lIns="0" tIns="0" rIns="0" bIns="0" rtlCol="0" anchor="ctr"/>
          <a:lstStyle/>
          <a:p>
            <a:pPr algn="l" indent="0" marL="0">
              <a:lnSpc>
                <a:spcPct val="80000"/>
              </a:lnSpc>
              <a:buNone/>
            </a:pPr>
            <a:r>
              <a:rPr lang="en-US" sz="4400" b="1" dirty="0">
                <a:solidFill>
                  <a:srgbClr val="000000"/>
                </a:solidFill>
                <a:latin typeface="Arial" pitchFamily="34" charset="0"/>
                <a:ea typeface="Arial" pitchFamily="34" charset="-122"/>
                <a:cs typeface="Arial" pitchFamily="34" charset="-120"/>
              </a:rPr>
              <a:t>Делимость нацело и её свойства
</a:t>
            </a:r>
            <a:endParaRPr lang="en-US" sz="4400" dirty="0"/>
          </a:p>
        </p:txBody>
      </p:sp>
      <p:sp>
        <p:nvSpPr>
          <p:cNvPr id="4" name="Text 1"/>
          <p:cNvSpPr txBox="1"/>
          <p:nvPr/>
        </p:nvSpPr>
        <p:spPr>
          <a:xfrm>
            <a:off x="2132525" y="2203500"/>
            <a:ext cx="4927200" cy="736500"/>
          </a:xfrm>
          <a:prstGeom prst="rect">
            <a:avLst/>
          </a:prstGeom>
          <a:noFill/>
          <a:ln/>
        </p:spPr>
        <p:txBody>
          <a:bodyPr wrap="square" lIns="0" tIns="0" rIns="0" bIns="0" rtlCol="0" anchor="ctr"/>
          <a:lstStyle/>
          <a:p>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Как делимость помогает считать быстрее, проверять ответы и находить закономерности?
</a:t>
            </a:r>
            <a:endParaRPr lang="en-US" sz="1200" dirty="0"/>
          </a:p>
        </p:txBody>
      </p:sp>
      <p:sp>
        <p:nvSpPr>
          <p:cNvPr id="5" name="Text 2"/>
          <p:cNvSpPr txBox="1"/>
          <p:nvPr/>
        </p:nvSpPr>
        <p:spPr>
          <a:xfrm>
            <a:off x="2132525" y="4520225"/>
            <a:ext cx="1775400" cy="289200"/>
          </a:xfrm>
          <a:prstGeom prst="rect">
            <a:avLst/>
          </a:prstGeom>
          <a:noFill/>
          <a:ln/>
        </p:spPr>
        <p:txBody>
          <a:bodyPr wrap="square" lIns="0" tIns="0" rIns="0" bIns="0" rtlCol="0" anchor="ctr"/>
          <a:lstStyle/>
          <a:p>
            <a:pPr algn="l" indent="0" marL="0">
              <a:lnSpc>
                <a:spcPct val="115000"/>
              </a:lnSpc>
              <a:buNone/>
            </a:pPr>
            <a:r>
              <a:rPr lang="en-US" sz="800" dirty="0">
                <a:solidFill>
                  <a:srgbClr val="000000"/>
                </a:solidFill>
                <a:latin typeface="Arial" pitchFamily="34" charset="0"/>
                <a:ea typeface="Arial" pitchFamily="34" charset="-122"/>
                <a:cs typeface="Arial" pitchFamily="34" charset="-120"/>
              </a:rPr>
              <a:t>
</a:t>
            </a:r>
            <a:endParaRPr lang="en-US" sz="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940400" y="895548"/>
            <a:ext cx="3430200" cy="3366554"/>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1082400" y="144325"/>
            <a:ext cx="3858000" cy="751200"/>
          </a:xfrm>
          <a:prstGeom prst="rect">
            <a:avLst/>
          </a:prstGeom>
          <a:noFill/>
          <a:ln/>
        </p:spPr>
        <p:txBody>
          <a:bodyPr wrap="square" lIns="0" tIns="0" rIns="0" bIns="0" rtlCol="0" anchor="ctr"/>
          <a:lstStyle/>
          <a:p>
            <a:pPr algn="l" indent="0" marL="0">
              <a:lnSpc>
                <a:spcPct val="80000"/>
              </a:lnSpc>
              <a:buNone/>
            </a:pPr>
            <a:r>
              <a:rPr lang="en-US" sz="2400" b="1" dirty="0">
                <a:solidFill>
                  <a:srgbClr val="000000"/>
                </a:solidFill>
                <a:latin typeface="Arial" pitchFamily="34" charset="0"/>
                <a:ea typeface="Arial" pitchFamily="34" charset="-122"/>
                <a:cs typeface="Arial" pitchFamily="34" charset="-120"/>
              </a:rPr>
              <a:t>Где делимость встречается каждый день
</a:t>
            </a:r>
            <a:endParaRPr lang="en-US" sz="2400" dirty="0"/>
          </a:p>
        </p:txBody>
      </p:sp>
      <p:sp>
        <p:nvSpPr>
          <p:cNvPr id="5" name="Text 1"/>
          <p:cNvSpPr txBox="1"/>
          <p:nvPr/>
        </p:nvSpPr>
        <p:spPr>
          <a:xfrm>
            <a:off x="144325" y="1193025"/>
            <a:ext cx="3781200" cy="1706100"/>
          </a:xfrm>
          <a:prstGeom prst="rect">
            <a:avLst/>
          </a:prstGeom>
          <a:noFill/>
          <a:ln/>
        </p:spPr>
        <p:txBody>
          <a:bodyPr wrap="square" lIns="0" tIns="0" rIns="0" bIns="0" rtlCol="0" anchor="ctr"/>
          <a:lstStyle/>
          <a:p>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Делимость нужна не только в алгебре: она помогает делить числа без остатка, сокращать дроби, находить НОД и НОК, а также решать бытовые задачи про группы, упаковки и расписания.
</a:t>
            </a:r>
            <a:endParaRPr lang="en-US" sz="1200" dirty="0"/>
          </a:p>
        </p:txBody>
      </p:sp>
      <p:sp>
        <p:nvSpPr>
          <p:cNvPr id="6" name="Text 2"/>
          <p:cNvSpPr txBox="1"/>
          <p:nvPr/>
        </p:nvSpPr>
        <p:spPr>
          <a:xfrm>
            <a:off x="292675" y="4456175"/>
            <a:ext cx="353400" cy="360900"/>
          </a:xfrm>
          <a:prstGeom prst="rect">
            <a:avLst/>
          </a:prstGeom>
          <a:noFill/>
          <a:ln/>
        </p:spPr>
        <p:txBody>
          <a:bodyPr wrap="square" lIns="0" tIns="0" rIns="0" bIns="0" rtlCol="0" anchor="ctr"/>
          <a:lstStyle/>
          <a:p>
            <a:pPr algn="ctr" indent="0" marL="0">
              <a:lnSpc>
                <a:spcPct val="115000"/>
              </a:lnSpc>
              <a:buNone/>
            </a:pPr>
            <a:r>
              <a:rPr lang="en-US" sz="800" dirty="0">
                <a:solidFill>
                  <a:srgbClr val="000000"/>
                </a:solidFill>
                <a:latin typeface="Arial" pitchFamily="34" charset="0"/>
                <a:ea typeface="Arial" pitchFamily="34" charset="-122"/>
                <a:cs typeface="Arial" pitchFamily="34" charset="-120"/>
              </a:rPr>
              <a:t>2</a:t>
            </a:r>
            <a:endParaRPr lang="en-US" sz="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144325" y="144325"/>
            <a:ext cx="4335600" cy="578400"/>
          </a:xfrm>
          <a:prstGeom prst="rect">
            <a:avLst/>
          </a:prstGeom>
          <a:noFill/>
          <a:ln/>
        </p:spPr>
        <p:txBody>
          <a:bodyPr wrap="square" lIns="0" tIns="0" rIns="0" bIns="0" rtlCol="0" anchor="ctr"/>
          <a:lstStyle/>
          <a:p>
            <a:pPr algn="l" indent="0" marL="0">
              <a:lnSpc>
                <a:spcPct val="80000"/>
              </a:lnSpc>
              <a:buNone/>
            </a:pPr>
            <a:r>
              <a:rPr lang="en-US" sz="2200" b="1" dirty="0">
                <a:solidFill>
                  <a:srgbClr val="000000"/>
                </a:solidFill>
                <a:latin typeface="Arial" pitchFamily="34" charset="0"/>
                <a:ea typeface="Arial" pitchFamily="34" charset="-122"/>
                <a:cs typeface="Arial" pitchFamily="34" charset="-120"/>
              </a:rPr>
              <a:t>Определение делимости нацело
</a:t>
            </a:r>
            <a:endParaRPr lang="en-US" sz="2200" dirty="0"/>
          </a:p>
        </p:txBody>
      </p:sp>
      <p:sp>
        <p:nvSpPr>
          <p:cNvPr id="8" name="Text 1"/>
          <p:cNvSpPr txBox="1"/>
          <p:nvPr/>
        </p:nvSpPr>
        <p:spPr>
          <a:xfrm>
            <a:off x="8500550" y="4446975"/>
            <a:ext cx="353400" cy="360900"/>
          </a:xfrm>
          <a:prstGeom prst="rect">
            <a:avLst/>
          </a:prstGeom>
          <a:noFill/>
          <a:ln/>
        </p:spPr>
        <p:txBody>
          <a:bodyPr wrap="square" lIns="0" tIns="0" rIns="0" bIns="0" rtlCol="0" anchor="ctr"/>
          <a:lstStyle/>
          <a:p>
            <a:pPr algn="ctr" indent="0" marL="0">
              <a:lnSpc>
                <a:spcPct val="115000"/>
              </a:lnSpc>
              <a:buNone/>
            </a:pPr>
            <a:r>
              <a:rPr lang="en-US" sz="800" dirty="0">
                <a:solidFill>
                  <a:srgbClr val="000000"/>
                </a:solidFill>
                <a:latin typeface="Arial" pitchFamily="34" charset="0"/>
                <a:ea typeface="Arial" pitchFamily="34" charset="-122"/>
                <a:cs typeface="Arial" pitchFamily="34" charset="-120"/>
              </a:rPr>
              <a:t>3</a:t>
            </a:r>
            <a:endParaRPr lang="en-US" sz="800" dirty="0"/>
          </a:p>
        </p:txBody>
      </p:sp>
      <p:sp>
        <p:nvSpPr>
          <p:cNvPr id="9" name="Text 2"/>
          <p:cNvSpPr txBox="1"/>
          <p:nvPr/>
        </p:nvSpPr>
        <p:spPr>
          <a:xfrm>
            <a:off x="1278276" y="1787675"/>
            <a:ext cx="3201600" cy="698700"/>
          </a:xfrm>
          <a:prstGeom prst="rect">
            <a:avLst/>
          </a:prstGeom>
          <a:noFill/>
          <a:ln/>
        </p:spPr>
        <p:txBody>
          <a:bodyPr wrap="square" lIns="0" tIns="0" rIns="0" bIns="0" rtlCol="0" anchor="ctr"/>
          <a:lstStyle/>
          <a:p>
            <a:pPr algn="l" indent="0" marL="0">
              <a:lnSpc>
                <a:spcPct val="115000"/>
              </a:lnSpc>
              <a:buNone/>
            </a:pPr>
            <a:r>
              <a:rPr lang="en-US" sz="1000" b="1" dirty="0">
                <a:solidFill>
                  <a:srgbClr val="000000"/>
                </a:solidFill>
                <a:latin typeface="Arial" pitchFamily="34" charset="0"/>
                <a:ea typeface="Arial" pitchFamily="34" charset="-122"/>
                <a:cs typeface="Arial" pitchFamily="34" charset="-120"/>
              </a:rPr>
              <a:t>Делитель числа
</a:t>
            </a:r>
            <a:pPr algn="l" indent="0" marL="0">
              <a:lnSpc>
                <a:spcPct val="115000"/>
              </a:lnSpc>
              <a:buNone/>
            </a:pPr>
            <a:r>
              <a:rPr lang="en-US" sz="7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00" dirty="0">
                <a:solidFill>
                  <a:srgbClr val="000000"/>
                </a:solidFill>
                <a:latin typeface="Arial" pitchFamily="34" charset="0"/>
                <a:ea typeface="Arial" pitchFamily="34" charset="-122"/>
                <a:cs typeface="Arial" pitchFamily="34" charset="-120"/>
              </a:rPr>
              <a:t>Если a делится на b, то число b называют делителем числа a. Это значит, что b входит в состав a как множитель и позволяет получить исходное число умножением.
</a:t>
            </a:r>
            <a:endParaRPr lang="en-US" sz="1000" dirty="0"/>
          </a:p>
        </p:txBody>
      </p:sp>
      <p:sp>
        <p:nvSpPr>
          <p:cNvPr id="10" name="Text 3"/>
          <p:cNvSpPr txBox="1"/>
          <p:nvPr/>
        </p:nvSpPr>
        <p:spPr>
          <a:xfrm>
            <a:off x="4943918" y="2657000"/>
            <a:ext cx="3201600" cy="698700"/>
          </a:xfrm>
          <a:prstGeom prst="rect">
            <a:avLst/>
          </a:prstGeom>
          <a:noFill/>
          <a:ln/>
        </p:spPr>
        <p:txBody>
          <a:bodyPr wrap="square" lIns="0" tIns="0" rIns="0" bIns="0" rtlCol="0" anchor="ctr"/>
          <a:lstStyle/>
          <a:p>
            <a:pPr algn="l" indent="0" marL="0">
              <a:lnSpc>
                <a:spcPct val="115000"/>
              </a:lnSpc>
              <a:buNone/>
            </a:pPr>
            <a:r>
              <a:rPr lang="en-US" sz="1000" b="1" dirty="0">
                <a:solidFill>
                  <a:srgbClr val="000000"/>
                </a:solidFill>
                <a:latin typeface="Arial" pitchFamily="34" charset="0"/>
                <a:ea typeface="Arial" pitchFamily="34" charset="-122"/>
                <a:cs typeface="Arial" pitchFamily="34" charset="-120"/>
              </a:rPr>
              <a:t>Кратное числа
</a:t>
            </a:r>
            <a:pPr algn="l" indent="0" marL="0">
              <a:lnSpc>
                <a:spcPct val="115000"/>
              </a:lnSpc>
              <a:buNone/>
            </a:pPr>
            <a:r>
              <a:rPr lang="en-US" sz="7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00" dirty="0">
                <a:solidFill>
                  <a:srgbClr val="000000"/>
                </a:solidFill>
                <a:latin typeface="Arial" pitchFamily="34" charset="0"/>
                <a:ea typeface="Arial" pitchFamily="34" charset="-122"/>
                <a:cs typeface="Arial" pitchFamily="34" charset="-120"/>
              </a:rPr>
              <a:t>В этой же ситуации число a называют кратным числа b. Любое кратное получается умножением b на натуральное число, поэтому кратных у каждого числа бесконечно много.
</a:t>
            </a:r>
            <a:endParaRPr lang="en-US" sz="1000" dirty="0"/>
          </a:p>
        </p:txBody>
      </p:sp>
      <p:sp>
        <p:nvSpPr>
          <p:cNvPr id="11" name="Text 4"/>
          <p:cNvSpPr txBox="1"/>
          <p:nvPr/>
        </p:nvSpPr>
        <p:spPr>
          <a:xfrm>
            <a:off x="1278268" y="3511825"/>
            <a:ext cx="3201600" cy="698700"/>
          </a:xfrm>
          <a:prstGeom prst="rect">
            <a:avLst/>
          </a:prstGeom>
          <a:noFill/>
          <a:ln/>
        </p:spPr>
        <p:txBody>
          <a:bodyPr wrap="square" lIns="0" tIns="0" rIns="0" bIns="0" rtlCol="0" anchor="ctr"/>
          <a:lstStyle/>
          <a:p>
            <a:pPr algn="l" indent="0" marL="0">
              <a:lnSpc>
                <a:spcPct val="115000"/>
              </a:lnSpc>
              <a:buNone/>
            </a:pPr>
            <a:r>
              <a:rPr lang="en-US" sz="1000" b="1" dirty="0">
                <a:solidFill>
                  <a:srgbClr val="000000"/>
                </a:solidFill>
                <a:latin typeface="Arial" pitchFamily="34" charset="0"/>
                <a:ea typeface="Arial" pitchFamily="34" charset="-122"/>
                <a:cs typeface="Arial" pitchFamily="34" charset="-120"/>
              </a:rPr>
              <a:t>Без остатка
</a:t>
            </a:r>
            <a:pPr algn="l" indent="0" marL="0">
              <a:lnSpc>
                <a:spcPct val="115000"/>
              </a:lnSpc>
              <a:buNone/>
            </a:pPr>
            <a:r>
              <a:rPr lang="en-US" sz="7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00" dirty="0">
                <a:solidFill>
                  <a:srgbClr val="000000"/>
                </a:solidFill>
                <a:latin typeface="Arial" pitchFamily="34" charset="0"/>
                <a:ea typeface="Arial" pitchFamily="34" charset="-122"/>
                <a:cs typeface="Arial" pitchFamily="34" charset="-120"/>
              </a:rPr>
              <a:t>Деление без остатка означает, что после деления ничего не остаётся: остаток равен 0. Именно это и показывает запись a: b = k, когда k — натуральное число.
</a:t>
            </a:r>
            <a:endParaRPr lang="en-US" sz="1000" dirty="0"/>
          </a:p>
        </p:txBody>
      </p:sp>
      <p:sp>
        <p:nvSpPr>
          <p:cNvPr id="12" name="Text 5"/>
          <p:cNvSpPr txBox="1"/>
          <p:nvPr/>
        </p:nvSpPr>
        <p:spPr>
          <a:xfrm>
            <a:off x="4943926" y="932850"/>
            <a:ext cx="3201600" cy="698700"/>
          </a:xfrm>
          <a:prstGeom prst="rect">
            <a:avLst/>
          </a:prstGeom>
          <a:noFill/>
          <a:ln/>
        </p:spPr>
        <p:txBody>
          <a:bodyPr wrap="square" lIns="0" tIns="0" rIns="0" bIns="0" rtlCol="0" anchor="ctr"/>
          <a:lstStyle/>
          <a:p>
            <a:pPr algn="l" indent="0" marL="0">
              <a:lnSpc>
                <a:spcPct val="115000"/>
              </a:lnSpc>
              <a:buNone/>
            </a:pPr>
            <a:r>
              <a:rPr lang="en-US" sz="977" b="1" dirty="0">
                <a:solidFill>
                  <a:srgbClr val="000000"/>
                </a:solidFill>
                <a:latin typeface="Arial" pitchFamily="34" charset="0"/>
                <a:ea typeface="Arial" pitchFamily="34" charset="-122"/>
                <a:cs typeface="Arial" pitchFamily="34" charset="-120"/>
              </a:rPr>
              <a:t>Запись делимости
</a:t>
            </a:r>
            <a:pPr algn="l" indent="0" marL="0">
              <a:lnSpc>
                <a:spcPct val="115000"/>
              </a:lnSpc>
              <a:buNone/>
            </a:pPr>
            <a:r>
              <a:rPr lang="en-US" sz="684"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879" dirty="0">
                <a:solidFill>
                  <a:srgbClr val="000000"/>
                </a:solidFill>
                <a:latin typeface="Arial" pitchFamily="34" charset="0"/>
                <a:ea typeface="Arial" pitchFamily="34" charset="-122"/>
                <a:cs typeface="Arial" pitchFamily="34" charset="-120"/>
              </a:rPr>
              <a:t>Число a делится нацело на b, если существует натуральное число k, для которого a = b·k. Тогда деление выполняется без остатка, а результат тоже является натуральным числом.
</a:t>
            </a:r>
            <a:endParaRPr lang="en-US" sz="977"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2549520"/>
            <a:ext cx="9144000" cy="2589609"/>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1106450" y="154525"/>
            <a:ext cx="5126400" cy="546600"/>
          </a:xfrm>
          <a:prstGeom prst="rect">
            <a:avLst/>
          </a:prstGeom>
          <a:noFill/>
          <a:ln/>
        </p:spPr>
        <p:txBody>
          <a:bodyPr wrap="square" lIns="0" tIns="0" rIns="0" bIns="0" rtlCol="0" anchor="ctr"/>
          <a:lstStyle/>
          <a:p>
            <a:pPr algn="l" indent="0" marL="0">
              <a:lnSpc>
                <a:spcPct val="80000"/>
              </a:lnSpc>
              <a:buNone/>
            </a:pPr>
            <a:r>
              <a:rPr lang="en-US" sz="2200" b="1" dirty="0">
                <a:solidFill>
                  <a:srgbClr val="000000"/>
                </a:solidFill>
                <a:latin typeface="Arial" pitchFamily="34" charset="0"/>
                <a:ea typeface="Arial" pitchFamily="34" charset="-122"/>
                <a:cs typeface="Arial" pitchFamily="34" charset="-120"/>
              </a:rPr>
              <a:t>Делители и кратные на примере числа 12
</a:t>
            </a:r>
            <a:endParaRPr lang="en-US" sz="2200" dirty="0"/>
          </a:p>
        </p:txBody>
      </p:sp>
      <p:sp>
        <p:nvSpPr>
          <p:cNvPr id="9" name="Text 1"/>
          <p:cNvSpPr txBox="1"/>
          <p:nvPr/>
        </p:nvSpPr>
        <p:spPr>
          <a:xfrm>
            <a:off x="8500550" y="4446975"/>
            <a:ext cx="353400" cy="360900"/>
          </a:xfrm>
          <a:prstGeom prst="rect">
            <a:avLst/>
          </a:prstGeom>
          <a:noFill/>
          <a:ln/>
        </p:spPr>
        <p:txBody>
          <a:bodyPr wrap="square" lIns="0" tIns="0" rIns="0" bIns="0" rtlCol="0" anchor="ctr"/>
          <a:lstStyle/>
          <a:p>
            <a:pPr algn="ctr" indent="0" marL="0">
              <a:lnSpc>
                <a:spcPct val="115000"/>
              </a:lnSpc>
              <a:buNone/>
            </a:pPr>
            <a:r>
              <a:rPr lang="en-US" sz="800" dirty="0">
                <a:solidFill>
                  <a:srgbClr val="000000"/>
                </a:solidFill>
                <a:latin typeface="Arial" pitchFamily="34" charset="0"/>
                <a:ea typeface="Arial" pitchFamily="34" charset="-122"/>
                <a:cs typeface="Arial" pitchFamily="34" charset="-120"/>
              </a:rPr>
              <a:t>4</a:t>
            </a:r>
            <a:endParaRPr lang="en-US" sz="800" dirty="0"/>
          </a:p>
        </p:txBody>
      </p:sp>
      <p:sp>
        <p:nvSpPr>
          <p:cNvPr id="10" name="Text 2"/>
          <p:cNvSpPr txBox="1"/>
          <p:nvPr/>
        </p:nvSpPr>
        <p:spPr>
          <a:xfrm>
            <a:off x="1006400" y="980375"/>
            <a:ext cx="1643400" cy="1502100"/>
          </a:xfrm>
          <a:prstGeom prst="rect">
            <a:avLst/>
          </a:prstGeom>
          <a:noFill/>
          <a:ln/>
        </p:spPr>
        <p:txBody>
          <a:bodyPr wrap="square" lIns="0" tIns="0" rIns="0" bIns="0" rtlCol="0" anchor="ctr"/>
          <a:lstStyle/>
          <a:p>
            <a:pPr algn="l" indent="0" marL="0">
              <a:lnSpc>
                <a:spcPct val="115000"/>
              </a:lnSpc>
              <a:buNone/>
            </a:pPr>
            <a:r>
              <a:rPr lang="en-US" sz="1000" b="1" dirty="0">
                <a:solidFill>
                  <a:srgbClr val="000000"/>
                </a:solidFill>
                <a:latin typeface="Arial" pitchFamily="34" charset="0"/>
                <a:ea typeface="Arial" pitchFamily="34" charset="-122"/>
                <a:cs typeface="Arial" pitchFamily="34" charset="-120"/>
              </a:rPr>
              <a:t>Все делители
</a:t>
            </a:r>
            <a:pPr algn="l" indent="0" marL="0">
              <a:lnSpc>
                <a:spcPct val="115000"/>
              </a:lnSpc>
              <a:buNone/>
            </a:pPr>
            <a:r>
              <a:rPr lang="en-US" sz="7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00" dirty="0">
                <a:solidFill>
                  <a:srgbClr val="000000"/>
                </a:solidFill>
                <a:latin typeface="Arial" pitchFamily="34" charset="0"/>
                <a:ea typeface="Arial" pitchFamily="34" charset="-122"/>
                <a:cs typeface="Arial" pitchFamily="34" charset="-120"/>
              </a:rPr>
              <a:t>У числа 12 делители легко перечислить: 1, 2, 3, 4, 6 и 12. Каждый из них делит 12 без остатка и образует с ним точную пару множителей.
</a:t>
            </a:r>
            <a:endParaRPr lang="en-US" sz="1000" dirty="0"/>
          </a:p>
        </p:txBody>
      </p:sp>
      <p:sp>
        <p:nvSpPr>
          <p:cNvPr id="11" name="Text 3"/>
          <p:cNvSpPr txBox="1"/>
          <p:nvPr/>
        </p:nvSpPr>
        <p:spPr>
          <a:xfrm>
            <a:off x="2840682" y="980375"/>
            <a:ext cx="1643400" cy="1502100"/>
          </a:xfrm>
          <a:prstGeom prst="rect">
            <a:avLst/>
          </a:prstGeom>
          <a:noFill/>
          <a:ln/>
        </p:spPr>
        <p:txBody>
          <a:bodyPr wrap="square" lIns="0" tIns="0" rIns="0" bIns="0" rtlCol="0" anchor="ctr"/>
          <a:lstStyle/>
          <a:p>
            <a:pPr algn="l" indent="0" marL="0">
              <a:lnSpc>
                <a:spcPct val="115000"/>
              </a:lnSpc>
              <a:buNone/>
            </a:pPr>
            <a:r>
              <a:rPr lang="en-US" sz="1000" b="1" dirty="0">
                <a:solidFill>
                  <a:srgbClr val="000000"/>
                </a:solidFill>
                <a:latin typeface="Arial" pitchFamily="34" charset="0"/>
                <a:ea typeface="Arial" pitchFamily="34" charset="-122"/>
                <a:cs typeface="Arial" pitchFamily="34" charset="-120"/>
              </a:rPr>
              <a:t>Первые кратные
</a:t>
            </a:r>
            <a:pPr algn="l" indent="0" marL="0">
              <a:lnSpc>
                <a:spcPct val="115000"/>
              </a:lnSpc>
              <a:buNone/>
            </a:pPr>
            <a:r>
              <a:rPr lang="en-US" sz="7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00" dirty="0">
                <a:solidFill>
                  <a:srgbClr val="000000"/>
                </a:solidFill>
                <a:latin typeface="Arial" pitchFamily="34" charset="0"/>
                <a:ea typeface="Arial" pitchFamily="34" charset="-122"/>
                <a:cs typeface="Arial" pitchFamily="34" charset="-120"/>
              </a:rPr>
              <a:t>Кратные числа 12 удобно получать по порядку: 12, 24, 36, 48, 60. Каждое следующее число отличается на 12, потому что оно получается умножением на натуральное число.
</a:t>
            </a:r>
            <a:endParaRPr lang="en-US" sz="1000" dirty="0"/>
          </a:p>
        </p:txBody>
      </p:sp>
      <p:sp>
        <p:nvSpPr>
          <p:cNvPr id="12" name="Text 4"/>
          <p:cNvSpPr txBox="1"/>
          <p:nvPr/>
        </p:nvSpPr>
        <p:spPr>
          <a:xfrm>
            <a:off x="4674964" y="980375"/>
            <a:ext cx="1643400" cy="1502100"/>
          </a:xfrm>
          <a:prstGeom prst="rect">
            <a:avLst/>
          </a:prstGeom>
          <a:noFill/>
          <a:ln/>
        </p:spPr>
        <p:txBody>
          <a:bodyPr wrap="square" lIns="0" tIns="0" rIns="0" bIns="0" rtlCol="0" anchor="ctr"/>
          <a:lstStyle/>
          <a:p>
            <a:pPr algn="l" indent="0" marL="0">
              <a:lnSpc>
                <a:spcPct val="115000"/>
              </a:lnSpc>
              <a:buNone/>
            </a:pPr>
            <a:r>
              <a:rPr lang="en-US" sz="1000" b="1" dirty="0">
                <a:solidFill>
                  <a:srgbClr val="000000"/>
                </a:solidFill>
                <a:latin typeface="Arial" pitchFamily="34" charset="0"/>
                <a:ea typeface="Arial" pitchFamily="34" charset="-122"/>
                <a:cs typeface="Arial" pitchFamily="34" charset="-120"/>
              </a:rPr>
              <a:t>Пары множителей
</a:t>
            </a:r>
            <a:pPr algn="l" indent="0" marL="0">
              <a:lnSpc>
                <a:spcPct val="115000"/>
              </a:lnSpc>
              <a:buNone/>
            </a:pPr>
            <a:r>
              <a:rPr lang="en-US" sz="7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00" dirty="0">
                <a:solidFill>
                  <a:srgbClr val="000000"/>
                </a:solidFill>
                <a:latin typeface="Arial" pitchFamily="34" charset="0"/>
                <a:ea typeface="Arial" pitchFamily="34" charset="-122"/>
                <a:cs typeface="Arial" pitchFamily="34" charset="-120"/>
              </a:rPr>
              <a:t>Для 12 можно составить пары множителей: 1 и 12, 2 и 6, 3 и 4. Такие пары помогают быстрее находить делители и проверять, не пропущено ли число.
</a:t>
            </a:r>
            <a:endParaRPr lang="en-US" sz="1000" dirty="0"/>
          </a:p>
        </p:txBody>
      </p:sp>
      <p:sp>
        <p:nvSpPr>
          <p:cNvPr id="13" name="Text 5"/>
          <p:cNvSpPr txBox="1"/>
          <p:nvPr/>
        </p:nvSpPr>
        <p:spPr>
          <a:xfrm>
            <a:off x="6509246" y="980375"/>
            <a:ext cx="1643400" cy="1502100"/>
          </a:xfrm>
          <a:prstGeom prst="rect">
            <a:avLst/>
          </a:prstGeom>
          <a:noFill/>
          <a:ln/>
        </p:spPr>
        <p:txBody>
          <a:bodyPr wrap="square" lIns="0" tIns="0" rIns="0" bIns="0" rtlCol="0" anchor="ctr"/>
          <a:lstStyle/>
          <a:p>
            <a:pPr algn="l" indent="0" marL="0">
              <a:lnSpc>
                <a:spcPct val="115000"/>
              </a:lnSpc>
              <a:buNone/>
            </a:pPr>
            <a:r>
              <a:rPr lang="en-US" sz="1000" b="1" dirty="0">
                <a:solidFill>
                  <a:srgbClr val="000000"/>
                </a:solidFill>
                <a:latin typeface="Arial" pitchFamily="34" charset="0"/>
                <a:ea typeface="Arial" pitchFamily="34" charset="-122"/>
                <a:cs typeface="Arial" pitchFamily="34" charset="-120"/>
              </a:rPr>
              <a:t>Шаг на прямой
</a:t>
            </a:r>
            <a:pPr algn="l" indent="0" marL="0">
              <a:lnSpc>
                <a:spcPct val="115000"/>
              </a:lnSpc>
              <a:buNone/>
            </a:pPr>
            <a:r>
              <a:rPr lang="en-US" sz="7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00" dirty="0">
                <a:solidFill>
                  <a:srgbClr val="000000"/>
                </a:solidFill>
                <a:latin typeface="Arial" pitchFamily="34" charset="0"/>
                <a:ea typeface="Arial" pitchFamily="34" charset="-122"/>
                <a:cs typeface="Arial" pitchFamily="34" charset="-120"/>
              </a:rPr>
              <a:t>На числовой прямой кратные 12 располагаются через одинаковый промежуток. Это наглядно показывает повторение шага и помогает увидеть связь между делителями и произведением.
</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019625" y="1889076"/>
            <a:ext cx="4009200" cy="1361949"/>
          </a:xfrm>
          <a:prstGeom prst="rect">
            <a:avLst/>
          </a:prstGeom>
        </p:spPr>
      </p:pic>
      <p:sp>
        <p:nvSpPr>
          <p:cNvPr id="4" name="Text 0"/>
          <p:cNvSpPr txBox="1"/>
          <p:nvPr/>
        </p:nvSpPr>
        <p:spPr>
          <a:xfrm>
            <a:off x="1108049" y="147750"/>
            <a:ext cx="5878800" cy="751200"/>
          </a:xfrm>
          <a:prstGeom prst="rect">
            <a:avLst/>
          </a:prstGeom>
          <a:noFill/>
          <a:ln/>
        </p:spPr>
        <p:txBody>
          <a:bodyPr wrap="square" lIns="0" tIns="0" rIns="0" bIns="0" rtlCol="0" anchor="ctr"/>
          <a:lstStyle/>
          <a:p>
            <a:pPr algn="l" indent="0" marL="0">
              <a:lnSpc>
                <a:spcPct val="80000"/>
              </a:lnSpc>
              <a:buNone/>
            </a:pPr>
            <a:r>
              <a:rPr lang="en-US" sz="2400" b="1" dirty="0">
                <a:solidFill>
                  <a:srgbClr val="000000"/>
                </a:solidFill>
                <a:latin typeface="Arial" pitchFamily="34" charset="0"/>
                <a:ea typeface="Arial" pitchFamily="34" charset="-122"/>
                <a:cs typeface="Arial" pitchFamily="34" charset="-120"/>
              </a:rPr>
              <a:t>Сравнение делителей разных чисел
</a:t>
            </a:r>
            <a:endParaRPr lang="en-US" sz="2400" dirty="0"/>
          </a:p>
        </p:txBody>
      </p:sp>
      <p:sp>
        <p:nvSpPr>
          <p:cNvPr id="5" name="Text 1"/>
          <p:cNvSpPr txBox="1"/>
          <p:nvPr/>
        </p:nvSpPr>
        <p:spPr>
          <a:xfrm>
            <a:off x="8500550" y="4446975"/>
            <a:ext cx="353400" cy="360900"/>
          </a:xfrm>
          <a:prstGeom prst="rect">
            <a:avLst/>
          </a:prstGeom>
          <a:noFill/>
          <a:ln/>
        </p:spPr>
        <p:txBody>
          <a:bodyPr wrap="square" lIns="0" tIns="0" rIns="0" bIns="0" rtlCol="0" anchor="ctr"/>
          <a:lstStyle/>
          <a:p>
            <a:pPr algn="ctr" indent="0" marL="0">
              <a:lnSpc>
                <a:spcPct val="115000"/>
              </a:lnSpc>
              <a:buNone/>
            </a:pPr>
            <a:r>
              <a:rPr lang="en-US" sz="800" dirty="0">
                <a:solidFill>
                  <a:srgbClr val="000000"/>
                </a:solidFill>
                <a:latin typeface="Arial" pitchFamily="34" charset="0"/>
                <a:ea typeface="Arial" pitchFamily="34" charset="-122"/>
                <a:cs typeface="Arial" pitchFamily="34" charset="-120"/>
              </a:rPr>
              <a:t>5</a:t>
            </a:r>
            <a:endParaRPr lang="en-US" sz="800" dirty="0"/>
          </a:p>
        </p:txBody>
      </p:sp>
      <p:sp>
        <p:nvSpPr>
          <p:cNvPr id="6" name="Text 2"/>
          <p:cNvSpPr txBox="1"/>
          <p:nvPr/>
        </p:nvSpPr>
        <p:spPr>
          <a:xfrm>
            <a:off x="1108052" y="1139278"/>
            <a:ext cx="2818200" cy="796800"/>
          </a:xfrm>
          <a:prstGeom prst="rect">
            <a:avLst/>
          </a:prstGeom>
          <a:noFill/>
          <a:ln/>
        </p:spPr>
        <p:txBody>
          <a:bodyPr wrap="square" lIns="0" tIns="0" rIns="0" bIns="0" rtlCol="0" anchor="ctr"/>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Сравним несколько чисел по числу делителей и увидим, как устроены простые и составные числа.
</a:t>
            </a:r>
            <a:endParaRPr lang="en-US" sz="1000" dirty="0"/>
          </a:p>
        </p:txBody>
      </p:sp>
      <p:sp>
        <p:nvSpPr>
          <p:cNvPr id="7" name="Text 3"/>
          <p:cNvSpPr txBox="1"/>
          <p:nvPr/>
        </p:nvSpPr>
        <p:spPr>
          <a:xfrm>
            <a:off x="1108055" y="2176411"/>
            <a:ext cx="2818200" cy="796800"/>
          </a:xfrm>
          <a:prstGeom prst="rect">
            <a:avLst/>
          </a:prstGeom>
          <a:noFill/>
          <a:ln/>
        </p:spPr>
        <p:txBody>
          <a:bodyPr wrap="square" lIns="0" tIns="0" rIns="0" bIns="0" rtlCol="0" anchor="ctr"/>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Составные числа обычно имеют больше двух делителей, а простые — только два.
</a:t>
            </a:r>
            <a:endParaRPr lang="en-US" sz="1000" dirty="0"/>
          </a:p>
        </p:txBody>
      </p:sp>
      <p:sp>
        <p:nvSpPr>
          <p:cNvPr id="8" name="Text 4"/>
          <p:cNvSpPr txBox="1"/>
          <p:nvPr/>
        </p:nvSpPr>
        <p:spPr>
          <a:xfrm>
            <a:off x="1108050" y="3408676"/>
            <a:ext cx="1787700" cy="360900"/>
          </a:xfrm>
          <a:prstGeom prst="rect">
            <a:avLst/>
          </a:prstGeom>
          <a:noFill/>
          <a:ln/>
        </p:spPr>
        <p:txBody>
          <a:bodyPr wrap="square" lIns="0" tIns="0" rIns="0" bIns="0" rtlCol="0" anchor="ctr"/>
          <a:lstStyle/>
          <a:p>
            <a:pPr algn="l" indent="0" marL="0">
              <a:lnSpc>
                <a:spcPct val="115000"/>
              </a:lnSpc>
              <a:buNone/>
            </a:pPr>
            <a:r>
              <a:rPr lang="en-US" sz="800" dirty="0">
                <a:solidFill>
                  <a:srgbClr val="000000"/>
                </a:solidFill>
                <a:latin typeface="Arial" pitchFamily="34" charset="0"/>
                <a:ea typeface="Arial" pitchFamily="34" charset="-122"/>
                <a:cs typeface="Arial" pitchFamily="34" charset="-120"/>
              </a:rPr>
              <a:t>Составлено по определению делителей натуральных чисел
</a:t>
            </a:r>
            <a:endParaRPr lang="en-US" sz="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8500550" y="4446975"/>
            <a:ext cx="353400" cy="360900"/>
          </a:xfrm>
          <a:prstGeom prst="rect">
            <a:avLst/>
          </a:prstGeom>
          <a:noFill/>
          <a:ln/>
        </p:spPr>
        <p:txBody>
          <a:bodyPr wrap="square" lIns="0" tIns="0" rIns="0" bIns="0" rtlCol="0" anchor="ctr"/>
          <a:lstStyle/>
          <a:p>
            <a:pPr algn="ctr" indent="0" marL="0">
              <a:lnSpc>
                <a:spcPct val="115000"/>
              </a:lnSpc>
              <a:buNone/>
            </a:pPr>
            <a:r>
              <a:rPr lang="en-US" sz="800" dirty="0">
                <a:solidFill>
                  <a:srgbClr val="000000"/>
                </a:solidFill>
                <a:latin typeface="Arial" pitchFamily="34" charset="0"/>
                <a:ea typeface="Arial" pitchFamily="34" charset="-122"/>
                <a:cs typeface="Arial" pitchFamily="34" charset="-120"/>
              </a:rPr>
              <a:t>6</a:t>
            </a:r>
            <a:endParaRPr lang="en-US" sz="800" dirty="0"/>
          </a:p>
        </p:txBody>
      </p:sp>
      <p:sp>
        <p:nvSpPr>
          <p:cNvPr id="8" name="Text 1"/>
          <p:cNvSpPr txBox="1"/>
          <p:nvPr/>
        </p:nvSpPr>
        <p:spPr>
          <a:xfrm>
            <a:off x="1019000" y="144325"/>
            <a:ext cx="7128000" cy="578400"/>
          </a:xfrm>
          <a:prstGeom prst="rect">
            <a:avLst/>
          </a:prstGeom>
          <a:noFill/>
          <a:ln/>
        </p:spPr>
        <p:txBody>
          <a:bodyPr wrap="square" lIns="0" tIns="0" rIns="0" bIns="0" rtlCol="0" anchor="ctr"/>
          <a:lstStyle/>
          <a:p>
            <a:pPr algn="l" indent="0" marL="0">
              <a:lnSpc>
                <a:spcPct val="80000"/>
              </a:lnSpc>
              <a:buNone/>
            </a:pPr>
            <a:r>
              <a:rPr lang="en-US" sz="2200" b="1" dirty="0">
                <a:solidFill>
                  <a:srgbClr val="000000"/>
                </a:solidFill>
                <a:latin typeface="Arial" pitchFamily="34" charset="0"/>
                <a:ea typeface="Arial" pitchFamily="34" charset="-122"/>
                <a:cs typeface="Arial" pitchFamily="34" charset="-120"/>
              </a:rPr>
              <a:t>Основные свойства делимости
</a:t>
            </a:r>
            <a:endParaRPr lang="en-US" sz="2200" dirty="0"/>
          </a:p>
        </p:txBody>
      </p:sp>
      <p:sp>
        <p:nvSpPr>
          <p:cNvPr id="9" name="Text 2"/>
          <p:cNvSpPr txBox="1"/>
          <p:nvPr/>
        </p:nvSpPr>
        <p:spPr>
          <a:xfrm>
            <a:off x="974600" y="2061900"/>
            <a:ext cx="1687500" cy="1293900"/>
          </a:xfrm>
          <a:prstGeom prst="rect">
            <a:avLst/>
          </a:prstGeom>
          <a:noFill/>
          <a:ln/>
        </p:spPr>
        <p:txBody>
          <a:bodyPr wrap="square" lIns="0" tIns="0" rIns="0" bIns="0" rtlCol="0" anchor="t"/>
          <a:lstStyle/>
          <a:p>
            <a:pPr algn="l" indent="0" marL="0">
              <a:lnSpc>
                <a:spcPct val="115000"/>
              </a:lnSpc>
              <a:buNone/>
            </a:pPr>
            <a:r>
              <a:rPr lang="en-US" sz="1100" b="1" dirty="0">
                <a:solidFill>
                  <a:srgbClr val="000000"/>
                </a:solidFill>
                <a:latin typeface="Arial" pitchFamily="34" charset="0"/>
                <a:ea typeface="Arial" pitchFamily="34" charset="-122"/>
                <a:cs typeface="Arial" pitchFamily="34" charset="-120"/>
              </a:rPr>
              <a:t>Переход к делителю
</a:t>
            </a:r>
            <a:pPr algn="l" indent="0" marL="0">
              <a:lnSpc>
                <a:spcPct val="115000"/>
              </a:lnSpc>
              <a:buNone/>
            </a:pPr>
            <a:r>
              <a:rPr lang="en-US" sz="8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Если a делится на b, а b делится на c, то a делится на c. Это свойство позволяет сразу делать вывод о делимости через уже известный делитель.
</a:t>
            </a:r>
            <a:endParaRPr lang="en-US" sz="1100" dirty="0"/>
          </a:p>
        </p:txBody>
      </p:sp>
      <p:sp>
        <p:nvSpPr>
          <p:cNvPr id="10" name="Text 3"/>
          <p:cNvSpPr txBox="1"/>
          <p:nvPr/>
        </p:nvSpPr>
        <p:spPr>
          <a:xfrm>
            <a:off x="2808163" y="2034675"/>
            <a:ext cx="1687500" cy="1293900"/>
          </a:xfrm>
          <a:prstGeom prst="rect">
            <a:avLst/>
          </a:prstGeom>
          <a:noFill/>
          <a:ln/>
        </p:spPr>
        <p:txBody>
          <a:bodyPr wrap="square" lIns="0" tIns="0" rIns="0" bIns="0" rtlCol="0" anchor="t"/>
          <a:lstStyle/>
          <a:p>
            <a:pPr algn="l" indent="0" marL="0">
              <a:lnSpc>
                <a:spcPct val="115000"/>
              </a:lnSpc>
              <a:buNone/>
            </a:pPr>
            <a:r>
              <a:rPr lang="en-US" sz="1070" b="1" dirty="0">
                <a:solidFill>
                  <a:srgbClr val="000000"/>
                </a:solidFill>
                <a:latin typeface="Arial" pitchFamily="34" charset="0"/>
                <a:ea typeface="Arial" pitchFamily="34" charset="-122"/>
                <a:cs typeface="Arial" pitchFamily="34" charset="-120"/>
              </a:rPr>
              <a:t>Делимость произведения
</a:t>
            </a:r>
            <a:pPr algn="l" indent="0" marL="0">
              <a:lnSpc>
                <a:spcPct val="115000"/>
              </a:lnSpc>
              <a:buNone/>
            </a:pPr>
            <a:r>
              <a:rPr lang="en-US" sz="778"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73" dirty="0">
                <a:solidFill>
                  <a:srgbClr val="000000"/>
                </a:solidFill>
                <a:latin typeface="Arial" pitchFamily="34" charset="0"/>
                <a:ea typeface="Arial" pitchFamily="34" charset="-122"/>
                <a:cs typeface="Arial" pitchFamily="34" charset="-120"/>
              </a:rPr>
              <a:t>Если число a делится на b, то произведение a·m тоже делится на b при любом натуральном m. Значит, умножение сохраняет делимость и не нарушает её.
</a:t>
            </a:r>
            <a:endParaRPr lang="en-US" sz="1070" dirty="0"/>
          </a:p>
        </p:txBody>
      </p:sp>
      <p:sp>
        <p:nvSpPr>
          <p:cNvPr id="11" name="Text 4"/>
          <p:cNvSpPr txBox="1"/>
          <p:nvPr/>
        </p:nvSpPr>
        <p:spPr>
          <a:xfrm>
            <a:off x="4641750" y="2034675"/>
            <a:ext cx="1687500" cy="1293900"/>
          </a:xfrm>
          <a:prstGeom prst="rect">
            <a:avLst/>
          </a:prstGeom>
          <a:noFill/>
          <a:ln/>
        </p:spPr>
        <p:txBody>
          <a:bodyPr wrap="square" lIns="0" tIns="0" rIns="0" bIns="0" rtlCol="0" anchor="t"/>
          <a:lstStyle/>
          <a:p>
            <a:pPr algn="l" indent="0" marL="0">
              <a:lnSpc>
                <a:spcPct val="115000"/>
              </a:lnSpc>
              <a:buNone/>
            </a:pPr>
            <a:r>
              <a:rPr lang="en-US" sz="1095" b="1" dirty="0">
                <a:solidFill>
                  <a:srgbClr val="000000"/>
                </a:solidFill>
                <a:latin typeface="Arial" pitchFamily="34" charset="0"/>
                <a:ea typeface="Arial" pitchFamily="34" charset="-122"/>
                <a:cs typeface="Arial" pitchFamily="34" charset="-120"/>
              </a:rPr>
              <a:t>Общее кратное
</a:t>
            </a:r>
            <a:pPr algn="l" indent="0" marL="0">
              <a:lnSpc>
                <a:spcPct val="115000"/>
              </a:lnSpc>
              <a:buNone/>
            </a:pPr>
            <a:r>
              <a:rPr lang="en-US" sz="796"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95" dirty="0">
                <a:solidFill>
                  <a:srgbClr val="000000"/>
                </a:solidFill>
                <a:latin typeface="Arial" pitchFamily="34" charset="0"/>
                <a:ea typeface="Arial" pitchFamily="34" charset="-122"/>
                <a:cs typeface="Arial" pitchFamily="34" charset="-120"/>
              </a:rPr>
              <a:t>Если a делится на b и на c, то a является общим кратным этих чисел. Такое свойство удобно, когда нужно сравнить несколько делителей одного и того же числа.
</a:t>
            </a:r>
            <a:endParaRPr lang="en-US" sz="1095" dirty="0"/>
          </a:p>
        </p:txBody>
      </p:sp>
      <p:sp>
        <p:nvSpPr>
          <p:cNvPr id="12" name="Text 5"/>
          <p:cNvSpPr txBox="1"/>
          <p:nvPr/>
        </p:nvSpPr>
        <p:spPr>
          <a:xfrm>
            <a:off x="6475325" y="2034675"/>
            <a:ext cx="1687500" cy="1293900"/>
          </a:xfrm>
          <a:prstGeom prst="rect">
            <a:avLst/>
          </a:prstGeom>
          <a:noFill/>
          <a:ln/>
        </p:spPr>
        <p:txBody>
          <a:bodyPr wrap="square" lIns="0" tIns="0" rIns="0" bIns="0" rtlCol="0" anchor="t"/>
          <a:lstStyle/>
          <a:p>
            <a:pPr algn="l" indent="0" marL="0">
              <a:lnSpc>
                <a:spcPct val="115000"/>
              </a:lnSpc>
              <a:buNone/>
            </a:pPr>
            <a:r>
              <a:rPr lang="en-US" sz="1095" b="1" dirty="0">
                <a:solidFill>
                  <a:srgbClr val="000000"/>
                </a:solidFill>
                <a:latin typeface="Arial" pitchFamily="34" charset="0"/>
                <a:ea typeface="Arial" pitchFamily="34" charset="-122"/>
                <a:cs typeface="Arial" pitchFamily="34" charset="-120"/>
              </a:rPr>
              <a:t>Связь с множителями
</a:t>
            </a:r>
            <a:pPr algn="l" indent="0" marL="0">
              <a:lnSpc>
                <a:spcPct val="115000"/>
              </a:lnSpc>
              <a:buNone/>
            </a:pPr>
            <a:r>
              <a:rPr lang="en-US" sz="796"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95" dirty="0">
                <a:solidFill>
                  <a:srgbClr val="000000"/>
                </a:solidFill>
                <a:latin typeface="Arial" pitchFamily="34" charset="0"/>
                <a:ea typeface="Arial" pitchFamily="34" charset="-122"/>
                <a:cs typeface="Arial" pitchFamily="34" charset="-120"/>
              </a:rPr>
              <a:t>Если число делится на один из своих делителей, оно делится и на все делители, входящие в его разложение на множители. Это помогает быстрее проверять вычисления.
</a:t>
            </a:r>
            <a:endParaRPr lang="en-US" sz="1095"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80725" y="1176962"/>
            <a:ext cx="7200900" cy="2943225"/>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1108050" y="144325"/>
            <a:ext cx="4842300" cy="484200"/>
          </a:xfrm>
          <a:prstGeom prst="rect">
            <a:avLst/>
          </a:prstGeom>
          <a:noFill/>
          <a:ln/>
        </p:spPr>
        <p:txBody>
          <a:bodyPr wrap="square" lIns="0" tIns="0" rIns="0" bIns="0" rtlCol="0" anchor="ctr"/>
          <a:lstStyle/>
          <a:p>
            <a:pPr algn="l" indent="0" marL="0">
              <a:lnSpc>
                <a:spcPct val="80000"/>
              </a:lnSpc>
              <a:buNone/>
            </a:pPr>
            <a:r>
              <a:rPr lang="en-US" sz="2200" b="1" dirty="0">
                <a:solidFill>
                  <a:srgbClr val="000000"/>
                </a:solidFill>
                <a:latin typeface="Arial" pitchFamily="34" charset="0"/>
                <a:ea typeface="Arial" pitchFamily="34" charset="-122"/>
                <a:cs typeface="Arial" pitchFamily="34" charset="-120"/>
              </a:rPr>
              <a:t>Как проверить делимость нацело
</a:t>
            </a:r>
            <a:endParaRPr lang="en-US" sz="2200" dirty="0"/>
          </a:p>
        </p:txBody>
      </p:sp>
      <p:sp>
        <p:nvSpPr>
          <p:cNvPr id="5" name="Text 1"/>
          <p:cNvSpPr txBox="1"/>
          <p:nvPr/>
        </p:nvSpPr>
        <p:spPr>
          <a:xfrm>
            <a:off x="8500550" y="4446975"/>
            <a:ext cx="353400" cy="360900"/>
          </a:xfrm>
          <a:prstGeom prst="rect">
            <a:avLst/>
          </a:prstGeom>
          <a:noFill/>
          <a:ln/>
        </p:spPr>
        <p:txBody>
          <a:bodyPr wrap="square" lIns="0" tIns="0" rIns="0" bIns="0" rtlCol="0" anchor="ctr"/>
          <a:lstStyle/>
          <a:p>
            <a:pPr algn="ctr" indent="0" marL="0">
              <a:lnSpc>
                <a:spcPct val="115000"/>
              </a:lnSpc>
              <a:buNone/>
            </a:pPr>
            <a:r>
              <a:rPr lang="en-US" sz="800" dirty="0">
                <a:solidFill>
                  <a:srgbClr val="000000"/>
                </a:solidFill>
                <a:latin typeface="Arial" pitchFamily="34" charset="0"/>
                <a:ea typeface="Arial" pitchFamily="34" charset="-122"/>
                <a:cs typeface="Arial" pitchFamily="34" charset="-120"/>
              </a:rPr>
              <a:t>7</a:t>
            </a:r>
            <a:endParaRPr lang="en-US" sz="800" dirty="0"/>
          </a:p>
        </p:txBody>
      </p:sp>
      <p:sp>
        <p:nvSpPr>
          <p:cNvPr id="6" name="Text 2"/>
          <p:cNvSpPr txBox="1"/>
          <p:nvPr/>
        </p:nvSpPr>
        <p:spPr>
          <a:xfrm>
            <a:off x="1108050" y="686550"/>
            <a:ext cx="4842300" cy="224700"/>
          </a:xfrm>
          <a:prstGeom prst="rect">
            <a:avLst/>
          </a:prstGeom>
          <a:noFill/>
          <a:ln/>
        </p:spPr>
        <p:txBody>
          <a:bodyPr wrap="square" lIns="0" tIns="0" rIns="0" bIns="0" rtlCol="0" anchor="ctr"/>
          <a:lstStyle/>
          <a:p>
            <a:pPr algn="l" indent="0" marL="0">
              <a:lnSpc>
                <a:spcPct val="80000"/>
              </a:lnSpc>
              <a:buNone/>
            </a:pPr>
            <a:r>
              <a:rPr lang="en-US" sz="1100" dirty="0">
                <a:solidFill>
                  <a:srgbClr val="000000"/>
                </a:solidFill>
                <a:latin typeface="Arial" pitchFamily="34" charset="0"/>
                <a:ea typeface="Arial" pitchFamily="34" charset="-122"/>
                <a:cs typeface="Arial" pitchFamily="34" charset="-120"/>
              </a:rPr>
              <a:t>Схема проверки числа по признаку делимости и делению с остатком
</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182882" y="1048450"/>
            <a:ext cx="3854136" cy="3063300"/>
          </a:xfrm>
          <a:prstGeom prst="rect">
            <a:avLst/>
          </a:prstGeom>
        </p:spPr>
      </p:pic>
      <p:sp>
        <p:nvSpPr>
          <p:cNvPr id="4" name="Text 0"/>
          <p:cNvSpPr txBox="1"/>
          <p:nvPr/>
        </p:nvSpPr>
        <p:spPr>
          <a:xfrm>
            <a:off x="1108050" y="144325"/>
            <a:ext cx="5161200" cy="611700"/>
          </a:xfrm>
          <a:prstGeom prst="rect">
            <a:avLst/>
          </a:prstGeom>
          <a:noFill/>
          <a:ln/>
        </p:spPr>
        <p:txBody>
          <a:bodyPr wrap="square" lIns="0" tIns="0" rIns="0" bIns="0" rtlCol="0" anchor="ctr"/>
          <a:lstStyle/>
          <a:p>
            <a:pPr algn="l" indent="0" marL="0">
              <a:lnSpc>
                <a:spcPct val="80000"/>
              </a:lnSpc>
              <a:buNone/>
            </a:pPr>
            <a:r>
              <a:rPr lang="en-US" sz="2000" b="1" dirty="0">
                <a:solidFill>
                  <a:srgbClr val="000000"/>
                </a:solidFill>
                <a:latin typeface="Arial" pitchFamily="34" charset="0"/>
                <a:ea typeface="Arial" pitchFamily="34" charset="-122"/>
                <a:cs typeface="Arial" pitchFamily="34" charset="-120"/>
              </a:rPr>
              <a:t>Признаки делимости и их удобство
</a:t>
            </a:r>
            <a:endParaRPr lang="en-US" sz="2000" dirty="0"/>
          </a:p>
        </p:txBody>
      </p:sp>
      <p:sp>
        <p:nvSpPr>
          <p:cNvPr id="5" name="Text 1"/>
          <p:cNvSpPr txBox="1"/>
          <p:nvPr/>
        </p:nvSpPr>
        <p:spPr>
          <a:xfrm>
            <a:off x="8500550" y="4446975"/>
            <a:ext cx="353400" cy="360900"/>
          </a:xfrm>
          <a:prstGeom prst="rect">
            <a:avLst/>
          </a:prstGeom>
          <a:noFill/>
          <a:ln/>
        </p:spPr>
        <p:txBody>
          <a:bodyPr wrap="square" lIns="0" tIns="0" rIns="0" bIns="0" rtlCol="0" anchor="ctr"/>
          <a:lstStyle/>
          <a:p>
            <a:pPr algn="ctr" indent="0" marL="0">
              <a:lnSpc>
                <a:spcPct val="115000"/>
              </a:lnSpc>
              <a:buNone/>
            </a:pPr>
            <a:r>
              <a:rPr lang="en-US" sz="800" dirty="0">
                <a:solidFill>
                  <a:srgbClr val="000000"/>
                </a:solidFill>
                <a:latin typeface="Arial" pitchFamily="34" charset="0"/>
                <a:ea typeface="Arial" pitchFamily="34" charset="-122"/>
                <a:cs typeface="Arial" pitchFamily="34" charset="-120"/>
              </a:rPr>
              <a:t>8</a:t>
            </a:r>
            <a:endParaRPr lang="en-US" sz="800" dirty="0"/>
          </a:p>
        </p:txBody>
      </p:sp>
      <p:sp>
        <p:nvSpPr>
          <p:cNvPr id="6" name="Text 2"/>
          <p:cNvSpPr txBox="1"/>
          <p:nvPr/>
        </p:nvSpPr>
        <p:spPr>
          <a:xfrm>
            <a:off x="1108052" y="1757733"/>
            <a:ext cx="2818200" cy="796800"/>
          </a:xfrm>
          <a:prstGeom prst="rect">
            <a:avLst/>
          </a:prstGeom>
          <a:noFill/>
          <a:ln/>
        </p:spPr>
        <p:txBody>
          <a:bodyPr wrap="square" lIns="0" tIns="0" rIns="0" bIns="0" rtlCol="0" anchor="ctr"/>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Признаки на 2, 5 и 10 опираются на последнюю цифру, а признаки на 3 и 9 — на сумму цифр.
</a:t>
            </a:r>
            <a:endParaRPr lang="en-US" sz="1000" dirty="0"/>
          </a:p>
        </p:txBody>
      </p:sp>
      <p:sp>
        <p:nvSpPr>
          <p:cNvPr id="7" name="Text 3"/>
          <p:cNvSpPr txBox="1"/>
          <p:nvPr/>
        </p:nvSpPr>
        <p:spPr>
          <a:xfrm>
            <a:off x="1108055" y="2609009"/>
            <a:ext cx="2818200" cy="796800"/>
          </a:xfrm>
          <a:prstGeom prst="rect">
            <a:avLst/>
          </a:prstGeom>
          <a:noFill/>
          <a:ln/>
        </p:spPr>
        <p:txBody>
          <a:bodyPr wrap="square" lIns="0" tIns="0" rIns="0" bIns="0" rtlCol="0" anchor="ctr"/>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Проверки по последней цифре обычно быстрее, но признаки на 3 и 9 дают более глубокую проверку числа.
</a:t>
            </a:r>
            <a:endParaRPr lang="en-US" sz="1000" dirty="0"/>
          </a:p>
        </p:txBody>
      </p:sp>
      <p:sp>
        <p:nvSpPr>
          <p:cNvPr id="8" name="Text 4"/>
          <p:cNvSpPr txBox="1"/>
          <p:nvPr/>
        </p:nvSpPr>
        <p:spPr>
          <a:xfrm>
            <a:off x="1108050" y="3684900"/>
            <a:ext cx="1912500" cy="398100"/>
          </a:xfrm>
          <a:prstGeom prst="rect">
            <a:avLst/>
          </a:prstGeom>
          <a:noFill/>
          <a:ln/>
        </p:spPr>
        <p:txBody>
          <a:bodyPr wrap="square" lIns="0" tIns="0" rIns="0" bIns="0" rtlCol="0" anchor="ctr"/>
          <a:lstStyle/>
          <a:p>
            <a:pPr algn="l" indent="0" marL="0">
              <a:lnSpc>
                <a:spcPct val="115000"/>
              </a:lnSpc>
              <a:buNone/>
            </a:pPr>
            <a:r>
              <a:rPr lang="en-US" sz="800" dirty="0">
                <a:solidFill>
                  <a:srgbClr val="000000"/>
                </a:solidFill>
                <a:latin typeface="Arial" pitchFamily="34" charset="0"/>
                <a:ea typeface="Arial" pitchFamily="34" charset="-122"/>
                <a:cs typeface="Arial" pitchFamily="34" charset="-120"/>
              </a:rPr>
              <a:t>Сводка школьных признаков делимости
</a:t>
            </a:r>
            <a:endParaRPr lang="en-US" sz="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193669" y="151573"/>
            <a:ext cx="5126400" cy="546600"/>
          </a:xfrm>
          <a:prstGeom prst="rect">
            <a:avLst/>
          </a:prstGeom>
          <a:noFill/>
          <a:ln/>
        </p:spPr>
        <p:txBody>
          <a:bodyPr wrap="square" lIns="0" tIns="0" rIns="0" bIns="0" rtlCol="0" anchor="ctr"/>
          <a:lstStyle/>
          <a:p>
            <a:pPr algn="l" indent="0" marL="0">
              <a:lnSpc>
                <a:spcPct val="80000"/>
              </a:lnSpc>
              <a:buNone/>
            </a:pPr>
            <a:r>
              <a:rPr lang="en-US" sz="2200" b="1" dirty="0">
                <a:solidFill>
                  <a:srgbClr val="000000"/>
                </a:solidFill>
                <a:latin typeface="Arial" pitchFamily="34" charset="0"/>
                <a:ea typeface="Arial" pitchFamily="34" charset="-122"/>
                <a:cs typeface="Arial" pitchFamily="34" charset="-120"/>
              </a:rPr>
              <a:t>Признаки делимости на 2, 5 и 10
</a:t>
            </a:r>
            <a:endParaRPr lang="en-US" sz="2200" dirty="0"/>
          </a:p>
        </p:txBody>
      </p:sp>
      <p:sp>
        <p:nvSpPr>
          <p:cNvPr id="7" name="Text 1"/>
          <p:cNvSpPr txBox="1"/>
          <p:nvPr/>
        </p:nvSpPr>
        <p:spPr>
          <a:xfrm>
            <a:off x="8500550" y="4446975"/>
            <a:ext cx="353400" cy="360900"/>
          </a:xfrm>
          <a:prstGeom prst="rect">
            <a:avLst/>
          </a:prstGeom>
          <a:noFill/>
          <a:ln/>
        </p:spPr>
        <p:txBody>
          <a:bodyPr wrap="square" lIns="0" tIns="0" rIns="0" bIns="0" rtlCol="0" anchor="ctr"/>
          <a:lstStyle/>
          <a:p>
            <a:pPr algn="ctr" indent="0" marL="0">
              <a:lnSpc>
                <a:spcPct val="115000"/>
              </a:lnSpc>
              <a:buNone/>
            </a:pPr>
            <a:r>
              <a:rPr lang="en-US" sz="800" dirty="0">
                <a:solidFill>
                  <a:srgbClr val="000000"/>
                </a:solidFill>
                <a:latin typeface="Arial" pitchFamily="34" charset="0"/>
                <a:ea typeface="Arial" pitchFamily="34" charset="-122"/>
                <a:cs typeface="Arial" pitchFamily="34" charset="-120"/>
              </a:rPr>
              <a:t>9</a:t>
            </a:r>
            <a:endParaRPr lang="en-US" sz="800" dirty="0"/>
          </a:p>
        </p:txBody>
      </p:sp>
      <p:sp>
        <p:nvSpPr>
          <p:cNvPr id="8" name="Text 2"/>
          <p:cNvSpPr txBox="1"/>
          <p:nvPr/>
        </p:nvSpPr>
        <p:spPr>
          <a:xfrm>
            <a:off x="1013650" y="1820700"/>
            <a:ext cx="2531700" cy="1106400"/>
          </a:xfrm>
          <a:prstGeom prst="rect">
            <a:avLst/>
          </a:prstGeom>
          <a:noFill/>
          <a:ln/>
        </p:spPr>
        <p:txBody>
          <a:bodyPr wrap="square" lIns="0" tIns="0" rIns="0" bIns="0" rtlCol="0" anchor="ctr"/>
          <a:lstStyle/>
          <a:p>
            <a:pPr algn="l" indent="0" marL="0">
              <a:lnSpc>
                <a:spcPct val="115000"/>
              </a:lnSpc>
              <a:buNone/>
            </a:pPr>
            <a:r>
              <a:rPr lang="en-US" sz="1000" b="1" dirty="0">
                <a:solidFill>
                  <a:srgbClr val="000000"/>
                </a:solidFill>
                <a:latin typeface="Arial" pitchFamily="34" charset="0"/>
                <a:ea typeface="Arial" pitchFamily="34" charset="-122"/>
                <a:cs typeface="Arial" pitchFamily="34" charset="-120"/>
              </a:rPr>
              <a:t>На 2
</a:t>
            </a:r>
            <a:pPr algn="l" indent="0" marL="0">
              <a:lnSpc>
                <a:spcPct val="115000"/>
              </a:lnSpc>
              <a:buNone/>
            </a:pPr>
            <a:r>
              <a:rPr lang="en-US" sz="7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00" dirty="0">
                <a:solidFill>
                  <a:srgbClr val="000000"/>
                </a:solidFill>
                <a:latin typeface="Arial" pitchFamily="34" charset="0"/>
                <a:ea typeface="Arial" pitchFamily="34" charset="-122"/>
                <a:cs typeface="Arial" pitchFamily="34" charset="-120"/>
              </a:rPr>
              <a:t>На 2 делятся все чётные числа. Достаточно посмотреть на последнюю цифру: если она 0, 2, 4, 6 или 8, число делится на 2 без полного деления.
</a:t>
            </a:r>
            <a:endParaRPr lang="en-US" sz="1000" dirty="0"/>
          </a:p>
        </p:txBody>
      </p:sp>
      <p:sp>
        <p:nvSpPr>
          <p:cNvPr id="9" name="Text 3"/>
          <p:cNvSpPr txBox="1"/>
          <p:nvPr/>
        </p:nvSpPr>
        <p:spPr>
          <a:xfrm>
            <a:off x="1013650" y="3064652"/>
            <a:ext cx="2531700" cy="1106400"/>
          </a:xfrm>
          <a:prstGeom prst="rect">
            <a:avLst/>
          </a:prstGeom>
          <a:noFill/>
          <a:ln/>
        </p:spPr>
        <p:txBody>
          <a:bodyPr wrap="square" lIns="0" tIns="0" rIns="0" bIns="0" rtlCol="0" anchor="ctr"/>
          <a:lstStyle/>
          <a:p>
            <a:pPr algn="l" indent="0" marL="0">
              <a:lnSpc>
                <a:spcPct val="115000"/>
              </a:lnSpc>
              <a:buNone/>
            </a:pPr>
            <a:r>
              <a:rPr lang="en-US" sz="1000" b="1" dirty="0">
                <a:solidFill>
                  <a:srgbClr val="000000"/>
                </a:solidFill>
                <a:latin typeface="Arial" pitchFamily="34" charset="0"/>
                <a:ea typeface="Arial" pitchFamily="34" charset="-122"/>
                <a:cs typeface="Arial" pitchFamily="34" charset="-120"/>
              </a:rPr>
              <a:t>На 10
</a:t>
            </a:r>
            <a:pPr algn="l" indent="0" marL="0">
              <a:lnSpc>
                <a:spcPct val="115000"/>
              </a:lnSpc>
              <a:buNone/>
            </a:pPr>
            <a:r>
              <a:rPr lang="en-US" sz="7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00" dirty="0">
                <a:solidFill>
                  <a:srgbClr val="000000"/>
                </a:solidFill>
                <a:latin typeface="Arial" pitchFamily="34" charset="0"/>
                <a:ea typeface="Arial" pitchFamily="34" charset="-122"/>
                <a:cs typeface="Arial" pitchFamily="34" charset="-120"/>
              </a:rPr>
              <a:t>На 10 делятся только числа с последней цифрой 0. Такой проверкой часто пользуются при работе с деньгами, измерениями и округлёнными значениями.
</a:t>
            </a:r>
            <a:endParaRPr lang="en-US" sz="1000" dirty="0"/>
          </a:p>
        </p:txBody>
      </p:sp>
      <p:sp>
        <p:nvSpPr>
          <p:cNvPr id="10" name="Text 4"/>
          <p:cNvSpPr txBox="1"/>
          <p:nvPr/>
        </p:nvSpPr>
        <p:spPr>
          <a:xfrm>
            <a:off x="3798900" y="1820700"/>
            <a:ext cx="2531700" cy="1106400"/>
          </a:xfrm>
          <a:prstGeom prst="rect">
            <a:avLst/>
          </a:prstGeom>
          <a:noFill/>
          <a:ln/>
        </p:spPr>
        <p:txBody>
          <a:bodyPr wrap="square" lIns="0" tIns="0" rIns="0" bIns="0" rtlCol="0" anchor="ctr"/>
          <a:lstStyle/>
          <a:p>
            <a:pPr algn="l" indent="0" marL="0">
              <a:lnSpc>
                <a:spcPct val="115000"/>
              </a:lnSpc>
              <a:buNone/>
            </a:pPr>
            <a:r>
              <a:rPr lang="en-US" sz="1000" b="1" dirty="0">
                <a:solidFill>
                  <a:srgbClr val="000000"/>
                </a:solidFill>
                <a:latin typeface="Arial" pitchFamily="34" charset="0"/>
                <a:ea typeface="Arial" pitchFamily="34" charset="-122"/>
                <a:cs typeface="Arial" pitchFamily="34" charset="-120"/>
              </a:rPr>
              <a:t>На 5
</a:t>
            </a:r>
            <a:pPr algn="l" indent="0" marL="0">
              <a:lnSpc>
                <a:spcPct val="115000"/>
              </a:lnSpc>
              <a:buNone/>
            </a:pPr>
            <a:r>
              <a:rPr lang="en-US" sz="7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00" dirty="0">
                <a:solidFill>
                  <a:srgbClr val="000000"/>
                </a:solidFill>
                <a:latin typeface="Arial" pitchFamily="34" charset="0"/>
                <a:ea typeface="Arial" pitchFamily="34" charset="-122"/>
                <a:cs typeface="Arial" pitchFamily="34" charset="-120"/>
              </a:rPr>
              <a:t>На 5 делятся числа, которые оканчиваются на 0 или 5. Этот признак особенно удобен, когда нужно быстро выбрать числа в списке или проверить ответ.
</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144325" y="144325"/>
            <a:ext cx="4335600" cy="578400"/>
          </a:xfrm>
          <a:prstGeom prst="rect">
            <a:avLst/>
          </a:prstGeom>
          <a:noFill/>
          <a:ln/>
        </p:spPr>
        <p:txBody>
          <a:bodyPr wrap="square" lIns="0" tIns="0" rIns="0" bIns="0" rtlCol="0" anchor="ctr"/>
          <a:lstStyle/>
          <a:p>
            <a:pPr algn="l" indent="0" marL="0">
              <a:lnSpc>
                <a:spcPct val="80000"/>
              </a:lnSpc>
              <a:buNone/>
            </a:pPr>
            <a:r>
              <a:rPr lang="en-US" sz="2200" b="1" dirty="0">
                <a:solidFill>
                  <a:srgbClr val="000000"/>
                </a:solidFill>
                <a:latin typeface="Arial" pitchFamily="34" charset="0"/>
                <a:ea typeface="Arial" pitchFamily="34" charset="-122"/>
                <a:cs typeface="Arial" pitchFamily="34" charset="-120"/>
              </a:rPr>
              <a:t>Признаки делимости на 3 и 9
</a:t>
            </a:r>
            <a:endParaRPr lang="en-US" sz="2200" dirty="0"/>
          </a:p>
        </p:txBody>
      </p:sp>
      <p:sp>
        <p:nvSpPr>
          <p:cNvPr id="8" name="Text 1"/>
          <p:cNvSpPr txBox="1"/>
          <p:nvPr/>
        </p:nvSpPr>
        <p:spPr>
          <a:xfrm>
            <a:off x="8500550" y="4446975"/>
            <a:ext cx="353400" cy="360900"/>
          </a:xfrm>
          <a:prstGeom prst="rect">
            <a:avLst/>
          </a:prstGeom>
          <a:noFill/>
          <a:ln/>
        </p:spPr>
        <p:txBody>
          <a:bodyPr wrap="square" lIns="0" tIns="0" rIns="0" bIns="0" rtlCol="0" anchor="ctr"/>
          <a:lstStyle/>
          <a:p>
            <a:pPr algn="ctr" indent="0" marL="0">
              <a:lnSpc>
                <a:spcPct val="115000"/>
              </a:lnSpc>
              <a:buNone/>
            </a:pPr>
            <a:r>
              <a:rPr lang="en-US" sz="800" dirty="0">
                <a:solidFill>
                  <a:srgbClr val="000000"/>
                </a:solidFill>
                <a:latin typeface="Arial" pitchFamily="34" charset="0"/>
                <a:ea typeface="Arial" pitchFamily="34" charset="-122"/>
                <a:cs typeface="Arial" pitchFamily="34" charset="-120"/>
              </a:rPr>
              <a:t>10</a:t>
            </a:r>
            <a:endParaRPr lang="en-US" sz="800" dirty="0"/>
          </a:p>
        </p:txBody>
      </p:sp>
      <p:sp>
        <p:nvSpPr>
          <p:cNvPr id="9" name="Text 2"/>
          <p:cNvSpPr txBox="1"/>
          <p:nvPr/>
        </p:nvSpPr>
        <p:spPr>
          <a:xfrm>
            <a:off x="1278276" y="1787675"/>
            <a:ext cx="3201600" cy="698700"/>
          </a:xfrm>
          <a:prstGeom prst="rect">
            <a:avLst/>
          </a:prstGeom>
          <a:noFill/>
          <a:ln/>
        </p:spPr>
        <p:txBody>
          <a:bodyPr wrap="square" lIns="0" tIns="0" rIns="0" bIns="0" rtlCol="0" anchor="ctr"/>
          <a:lstStyle/>
          <a:p>
            <a:pPr algn="l" indent="0" marL="0">
              <a:lnSpc>
                <a:spcPct val="115000"/>
              </a:lnSpc>
              <a:buNone/>
            </a:pPr>
            <a:r>
              <a:rPr lang="en-US" sz="1000" b="1" dirty="0">
                <a:solidFill>
                  <a:srgbClr val="000000"/>
                </a:solidFill>
                <a:latin typeface="Arial" pitchFamily="34" charset="0"/>
                <a:ea typeface="Arial" pitchFamily="34" charset="-122"/>
                <a:cs typeface="Arial" pitchFamily="34" charset="-120"/>
              </a:rPr>
              <a:t>Правило для 9
</a:t>
            </a:r>
            <a:pPr algn="l" indent="0" marL="0">
              <a:lnSpc>
                <a:spcPct val="115000"/>
              </a:lnSpc>
              <a:buNone/>
            </a:pPr>
            <a:r>
              <a:rPr lang="en-US" sz="7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00" dirty="0">
                <a:solidFill>
                  <a:srgbClr val="000000"/>
                </a:solidFill>
                <a:latin typeface="Arial" pitchFamily="34" charset="0"/>
                <a:ea typeface="Arial" pitchFamily="34" charset="-122"/>
                <a:cs typeface="Arial" pitchFamily="34" charset="-120"/>
              </a:rPr>
              <a:t>Число делится на 9, если сумма его цифр делится на 9. У числа 729 сумма цифр 18, а 18 делится на 9, значит число тоже делится на 9.
</a:t>
            </a:r>
            <a:endParaRPr lang="en-US" sz="1000" dirty="0"/>
          </a:p>
        </p:txBody>
      </p:sp>
      <p:sp>
        <p:nvSpPr>
          <p:cNvPr id="10" name="Text 3"/>
          <p:cNvSpPr txBox="1"/>
          <p:nvPr/>
        </p:nvSpPr>
        <p:spPr>
          <a:xfrm>
            <a:off x="4943918" y="2657000"/>
            <a:ext cx="3201600" cy="698700"/>
          </a:xfrm>
          <a:prstGeom prst="rect">
            <a:avLst/>
          </a:prstGeom>
          <a:noFill/>
          <a:ln/>
        </p:spPr>
        <p:txBody>
          <a:bodyPr wrap="square" lIns="0" tIns="0" rIns="0" bIns="0" rtlCol="0" anchor="ctr"/>
          <a:lstStyle/>
          <a:p>
            <a:pPr algn="l" indent="0" marL="0">
              <a:lnSpc>
                <a:spcPct val="115000"/>
              </a:lnSpc>
              <a:buNone/>
            </a:pPr>
            <a:r>
              <a:rPr lang="en-US" sz="1000" b="1" dirty="0">
                <a:solidFill>
                  <a:srgbClr val="000000"/>
                </a:solidFill>
                <a:latin typeface="Arial" pitchFamily="34" charset="0"/>
                <a:ea typeface="Arial" pitchFamily="34" charset="-122"/>
                <a:cs typeface="Arial" pitchFamily="34" charset="-120"/>
              </a:rPr>
              <a:t>Связь двух признаков
</a:t>
            </a:r>
            <a:pPr algn="l" indent="0" marL="0">
              <a:lnSpc>
                <a:spcPct val="115000"/>
              </a:lnSpc>
              <a:buNone/>
            </a:pPr>
            <a:r>
              <a:rPr lang="en-US" sz="7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00" dirty="0">
                <a:solidFill>
                  <a:srgbClr val="000000"/>
                </a:solidFill>
                <a:latin typeface="Arial" pitchFamily="34" charset="0"/>
                <a:ea typeface="Arial" pitchFamily="34" charset="-122"/>
                <a:cs typeface="Arial" pitchFamily="34" charset="-120"/>
              </a:rPr>
              <a:t>Если число делится на 9, то оно обязательно делится и на 3. Это происходит потому, что каждое число, делящееся на 9, делится и на 3.
</a:t>
            </a:r>
            <a:endParaRPr lang="en-US" sz="1000" dirty="0"/>
          </a:p>
        </p:txBody>
      </p:sp>
      <p:sp>
        <p:nvSpPr>
          <p:cNvPr id="11" name="Text 4"/>
          <p:cNvSpPr txBox="1"/>
          <p:nvPr/>
        </p:nvSpPr>
        <p:spPr>
          <a:xfrm>
            <a:off x="1278268" y="3511825"/>
            <a:ext cx="3201600" cy="698700"/>
          </a:xfrm>
          <a:prstGeom prst="rect">
            <a:avLst/>
          </a:prstGeom>
          <a:noFill/>
          <a:ln/>
        </p:spPr>
        <p:txBody>
          <a:bodyPr wrap="square" lIns="0" tIns="0" rIns="0" bIns="0" rtlCol="0" anchor="ctr"/>
          <a:lstStyle/>
          <a:p>
            <a:pPr algn="l" indent="0" marL="0">
              <a:lnSpc>
                <a:spcPct val="115000"/>
              </a:lnSpc>
              <a:buNone/>
            </a:pPr>
            <a:r>
              <a:rPr lang="en-US" sz="994" b="1" dirty="0">
                <a:solidFill>
                  <a:srgbClr val="000000"/>
                </a:solidFill>
                <a:latin typeface="Arial" pitchFamily="34" charset="0"/>
                <a:ea typeface="Arial" pitchFamily="34" charset="-122"/>
                <a:cs typeface="Arial" pitchFamily="34" charset="-120"/>
              </a:rPr>
              <a:t>Удобная проверка
</a:t>
            </a:r>
            <a:pPr algn="l" indent="0" marL="0">
              <a:lnSpc>
                <a:spcPct val="115000"/>
              </a:lnSpc>
              <a:buNone/>
            </a:pPr>
            <a:r>
              <a:rPr lang="en-US" sz="696"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895" dirty="0">
                <a:solidFill>
                  <a:srgbClr val="000000"/>
                </a:solidFill>
                <a:latin typeface="Arial" pitchFamily="34" charset="0"/>
                <a:ea typeface="Arial" pitchFamily="34" charset="-122"/>
                <a:cs typeface="Arial" pitchFamily="34" charset="-120"/>
              </a:rPr>
              <a:t>Чтобы не ошибиться, сначала находят сумму цифр, а потом проверяют её делимость. Такой способ помогает быстро анализировать большие числа без письменного деления.
</a:t>
            </a:r>
            <a:endParaRPr lang="en-US" sz="994" dirty="0"/>
          </a:p>
        </p:txBody>
      </p:sp>
      <p:sp>
        <p:nvSpPr>
          <p:cNvPr id="12" name="Text 5"/>
          <p:cNvSpPr txBox="1"/>
          <p:nvPr/>
        </p:nvSpPr>
        <p:spPr>
          <a:xfrm>
            <a:off x="4943926" y="932850"/>
            <a:ext cx="3201600" cy="698700"/>
          </a:xfrm>
          <a:prstGeom prst="rect">
            <a:avLst/>
          </a:prstGeom>
          <a:noFill/>
          <a:ln/>
        </p:spPr>
        <p:txBody>
          <a:bodyPr wrap="square" lIns="0" tIns="0" rIns="0" bIns="0" rtlCol="0" anchor="ctr"/>
          <a:lstStyle/>
          <a:p>
            <a:pPr algn="l" indent="0" marL="0">
              <a:lnSpc>
                <a:spcPct val="115000"/>
              </a:lnSpc>
              <a:buNone/>
            </a:pPr>
            <a:r>
              <a:rPr lang="en-US" sz="1000" b="1" dirty="0">
                <a:solidFill>
                  <a:srgbClr val="000000"/>
                </a:solidFill>
                <a:latin typeface="Arial" pitchFamily="34" charset="0"/>
                <a:ea typeface="Arial" pitchFamily="34" charset="-122"/>
                <a:cs typeface="Arial" pitchFamily="34" charset="-120"/>
              </a:rPr>
              <a:t>Правило для 3
</a:t>
            </a:r>
            <a:pPr algn="l" indent="0" marL="0">
              <a:lnSpc>
                <a:spcPct val="115000"/>
              </a:lnSpc>
              <a:buNone/>
            </a:pPr>
            <a:r>
              <a:rPr lang="en-US" sz="7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00" dirty="0">
                <a:solidFill>
                  <a:srgbClr val="000000"/>
                </a:solidFill>
                <a:latin typeface="Arial" pitchFamily="34" charset="0"/>
                <a:ea typeface="Arial" pitchFamily="34" charset="-122"/>
                <a:cs typeface="Arial" pitchFamily="34" charset="-120"/>
              </a:rPr>
              <a:t>Число делится на 3, если сумма его цифр делится на 3. Например, у 483 сумма цифр равна 15, а 15 делится на 3, значит и 483 делится на 3.
</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43275" y="1213952"/>
            <a:ext cx="2366100" cy="2028746"/>
          </a:xfrm>
          <a:prstGeom prst="rect">
            <a:avLst/>
          </a:prstGeom>
        </p:spPr>
      </p:pic>
      <p:pic>
        <p:nvPicPr>
          <p:cNvPr id="4" name="Image 2" descr="preencoded.png">    </p:cNvPr>
          <p:cNvPicPr>
            <a:picLocks noChangeAspect="1"/>
          </p:cNvPicPr>
          <p:nvPr/>
        </p:nvPicPr>
        <p:blipFill>
          <a:blip r:embed="rId3"/>
          <a:stretch>
            <a:fillRect/>
          </a:stretch>
        </p:blipFill>
        <p:spPr>
          <a:xfrm>
            <a:off x="3389614" y="1213725"/>
            <a:ext cx="2364758" cy="2029200"/>
          </a:xfrm>
          <a:prstGeom prst="rect">
            <a:avLst/>
          </a:prstGeom>
        </p:spPr>
      </p:pic>
      <p:pic>
        <p:nvPicPr>
          <p:cNvPr id="5" name="Image 3" descr="preencoded.png">    </p:cNvPr>
          <p:cNvPicPr>
            <a:picLocks noChangeAspect="1"/>
          </p:cNvPicPr>
          <p:nvPr/>
        </p:nvPicPr>
        <p:blipFill>
          <a:blip r:embed="rId4"/>
          <a:stretch>
            <a:fillRect/>
          </a:stretch>
        </p:blipFill>
        <p:spPr>
          <a:xfrm>
            <a:off x="6235293" y="1213725"/>
            <a:ext cx="2364758" cy="20292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144325" y="144325"/>
            <a:ext cx="7539300" cy="391800"/>
          </a:xfrm>
          <a:prstGeom prst="rect">
            <a:avLst/>
          </a:prstGeom>
          <a:noFill/>
          <a:ln/>
        </p:spPr>
        <p:txBody>
          <a:bodyPr wrap="square" lIns="0" tIns="0" rIns="0" bIns="0" rtlCol="0" anchor="ctr"/>
          <a:lstStyle/>
          <a:p>
            <a:pPr algn="l" indent="0" marL="0">
              <a:lnSpc>
                <a:spcPct val="80000"/>
              </a:lnSpc>
              <a:buNone/>
            </a:pPr>
            <a:r>
              <a:rPr lang="en-US" sz="2200" b="1" dirty="0">
                <a:solidFill>
                  <a:srgbClr val="000000"/>
                </a:solidFill>
                <a:latin typeface="Arial" pitchFamily="34" charset="0"/>
                <a:ea typeface="Arial" pitchFamily="34" charset="-122"/>
                <a:cs typeface="Arial" pitchFamily="34" charset="-120"/>
              </a:rPr>
              <a:t>Почему работают признаки делимости
</a:t>
            </a:r>
            <a:endParaRPr lang="en-US" sz="2200" dirty="0"/>
          </a:p>
        </p:txBody>
      </p:sp>
      <p:sp>
        <p:nvSpPr>
          <p:cNvPr id="8" name="Text 1"/>
          <p:cNvSpPr txBox="1"/>
          <p:nvPr/>
        </p:nvSpPr>
        <p:spPr>
          <a:xfrm>
            <a:off x="8689075" y="4681975"/>
            <a:ext cx="310500" cy="317100"/>
          </a:xfrm>
          <a:prstGeom prst="rect">
            <a:avLst/>
          </a:prstGeom>
          <a:noFill/>
          <a:ln/>
        </p:spPr>
        <p:txBody>
          <a:bodyPr wrap="square" lIns="0" tIns="0" rIns="0" bIns="0" rtlCol="0" anchor="ctr"/>
          <a:lstStyle/>
          <a:p>
            <a:pPr algn="ctr" indent="0" marL="0">
              <a:lnSpc>
                <a:spcPct val="115000"/>
              </a:lnSpc>
              <a:buNone/>
            </a:pPr>
            <a:r>
              <a:rPr lang="en-US" sz="800" dirty="0">
                <a:solidFill>
                  <a:srgbClr val="FFFFFF"/>
                </a:solidFill>
                <a:latin typeface="Arial" pitchFamily="34" charset="0"/>
                <a:ea typeface="Arial" pitchFamily="34" charset="-122"/>
                <a:cs typeface="Arial" pitchFamily="34" charset="-120"/>
              </a:rPr>
              <a:t>11</a:t>
            </a:r>
            <a:endParaRPr lang="en-US" sz="800" dirty="0"/>
          </a:p>
        </p:txBody>
      </p:sp>
      <p:sp>
        <p:nvSpPr>
          <p:cNvPr id="9" name="Text 2"/>
          <p:cNvSpPr txBox="1"/>
          <p:nvPr/>
        </p:nvSpPr>
        <p:spPr>
          <a:xfrm>
            <a:off x="721314" y="3405808"/>
            <a:ext cx="1995900" cy="1020000"/>
          </a:xfrm>
          <a:prstGeom prst="rect">
            <a:avLst/>
          </a:prstGeom>
          <a:noFill/>
          <a:ln/>
        </p:spPr>
        <p:txBody>
          <a:bodyPr wrap="square" lIns="0" tIns="0" rIns="0" bIns="0" rtlCol="0" anchor="t"/>
          <a:lstStyle/>
          <a:p>
            <a:pPr algn="l" indent="0" marL="0">
              <a:lnSpc>
                <a:spcPct val="115000"/>
              </a:lnSpc>
              <a:buNone/>
            </a:pPr>
            <a:r>
              <a:rPr lang="en-US" sz="843" b="1" dirty="0">
                <a:solidFill>
                  <a:srgbClr val="000000"/>
                </a:solidFill>
                <a:latin typeface="Arial" pitchFamily="34" charset="0"/>
                <a:ea typeface="Arial" pitchFamily="34" charset="-122"/>
                <a:cs typeface="Arial" pitchFamily="34" charset="-120"/>
              </a:rPr>
              <a:t>Разряды складываются в число
</a:t>
            </a:r>
            <a:pPr algn="l" indent="0" marL="0">
              <a:lnSpc>
                <a:spcPct val="115000"/>
              </a:lnSpc>
              <a:buNone/>
            </a:pPr>
            <a:r>
              <a:rPr lang="en-US" sz="767"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767" dirty="0">
                <a:solidFill>
                  <a:srgbClr val="000000"/>
                </a:solidFill>
                <a:latin typeface="Arial" pitchFamily="34" charset="0"/>
                <a:ea typeface="Arial" pitchFamily="34" charset="-122"/>
                <a:cs typeface="Arial" pitchFamily="34" charset="-120"/>
              </a:rPr>
              <a:t>Любое число в десятичной записи состоит из разрядов: единиц, десятков, сотен и дальше. Поэтому его можно представить как сумму разрядных слагаемых. Именно это разложение помогает увидеть, какие цифры влияют на делимость, а какие меняют только величину числа.
</a:t>
            </a:r>
            <a:endParaRPr lang="en-US" sz="843" dirty="0"/>
          </a:p>
        </p:txBody>
      </p:sp>
      <p:sp>
        <p:nvSpPr>
          <p:cNvPr id="10" name="Text 3"/>
          <p:cNvSpPr txBox="1"/>
          <p:nvPr/>
        </p:nvSpPr>
        <p:spPr>
          <a:xfrm>
            <a:off x="3574040" y="3405800"/>
            <a:ext cx="1995900" cy="1020000"/>
          </a:xfrm>
          <a:prstGeom prst="rect">
            <a:avLst/>
          </a:prstGeom>
          <a:noFill/>
          <a:ln/>
        </p:spPr>
        <p:txBody>
          <a:bodyPr wrap="square" lIns="0" tIns="0" rIns="0" bIns="0" rtlCol="0" anchor="t"/>
          <a:lstStyle/>
          <a:p>
            <a:pPr algn="l" indent="0" marL="0">
              <a:lnSpc>
                <a:spcPct val="115000"/>
              </a:lnSpc>
              <a:buNone/>
            </a:pPr>
            <a:r>
              <a:rPr lang="en-US" sz="843" b="1" dirty="0">
                <a:solidFill>
                  <a:srgbClr val="000000"/>
                </a:solidFill>
                <a:latin typeface="Arial" pitchFamily="34" charset="0"/>
                <a:ea typeface="Arial" pitchFamily="34" charset="-122"/>
                <a:cs typeface="Arial" pitchFamily="34" charset="-120"/>
              </a:rPr>
              <a:t>Последняя цифра для 10
</a:t>
            </a:r>
            <a:pPr algn="l" indent="0" marL="0">
              <a:lnSpc>
                <a:spcPct val="115000"/>
              </a:lnSpc>
              <a:buNone/>
            </a:pPr>
            <a:r>
              <a:rPr lang="en-US" sz="767"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767" dirty="0">
                <a:solidFill>
                  <a:srgbClr val="000000"/>
                </a:solidFill>
                <a:latin typeface="Arial" pitchFamily="34" charset="0"/>
                <a:ea typeface="Arial" pitchFamily="34" charset="-122"/>
                <a:cs typeface="Arial" pitchFamily="34" charset="-120"/>
              </a:rPr>
              <a:t>При делении на 10 учитываются только единицы, потому что десять единиц образуют один десяток. Если последняя цифра равна 0, число делится на 10 без остатка. На рисунке это удобно показать как движение по разрядам к правому краю числа.
</a:t>
            </a:r>
            <a:endParaRPr lang="en-US" sz="843" dirty="0"/>
          </a:p>
        </p:txBody>
      </p:sp>
      <p:sp>
        <p:nvSpPr>
          <p:cNvPr id="11" name="Text 4"/>
          <p:cNvSpPr txBox="1"/>
          <p:nvPr/>
        </p:nvSpPr>
        <p:spPr>
          <a:xfrm>
            <a:off x="6426765" y="3405800"/>
            <a:ext cx="1995900" cy="1020000"/>
          </a:xfrm>
          <a:prstGeom prst="rect">
            <a:avLst/>
          </a:prstGeom>
          <a:noFill/>
          <a:ln/>
        </p:spPr>
        <p:txBody>
          <a:bodyPr wrap="square" lIns="0" tIns="0" rIns="0" bIns="0" rtlCol="0" anchor="t"/>
          <a:lstStyle/>
          <a:p>
            <a:pPr algn="l" indent="0" marL="0">
              <a:lnSpc>
                <a:spcPct val="115000"/>
              </a:lnSpc>
              <a:buNone/>
            </a:pPr>
            <a:r>
              <a:rPr lang="en-US" sz="848" b="1" dirty="0">
                <a:solidFill>
                  <a:srgbClr val="000000"/>
                </a:solidFill>
                <a:latin typeface="Arial" pitchFamily="34" charset="0"/>
                <a:ea typeface="Arial" pitchFamily="34" charset="-122"/>
                <a:cs typeface="Arial" pitchFamily="34" charset="-120"/>
              </a:rPr>
              <a:t>Сумма цифр для 3 и 9
</a:t>
            </a:r>
            <a:pPr algn="l" indent="0" marL="0">
              <a:lnSpc>
                <a:spcPct val="115000"/>
              </a:lnSpc>
              <a:buNone/>
            </a:pPr>
            <a:r>
              <a:rPr lang="en-US" sz="771"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771" dirty="0">
                <a:solidFill>
                  <a:srgbClr val="000000"/>
                </a:solidFill>
                <a:latin typeface="Arial" pitchFamily="34" charset="0"/>
                <a:ea typeface="Arial" pitchFamily="34" charset="-122"/>
                <a:cs typeface="Arial" pitchFamily="34" charset="-120"/>
              </a:rPr>
              <a:t>Для делимости на 3 и 9 важна сумма цифр: разрядные слагаемые складываются, а на остаток влияет не само расположение цифр, а их общий вклад. Поэтому числа 483 и 729 легко проверить устно, не выполняя длинное деление.
</a:t>
            </a:r>
            <a:endParaRPr lang="en-US" sz="848"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182882" y="1048450"/>
            <a:ext cx="3854136" cy="3063300"/>
          </a:xfrm>
          <a:prstGeom prst="rect">
            <a:avLst/>
          </a:prstGeom>
        </p:spPr>
      </p:pic>
      <p:sp>
        <p:nvSpPr>
          <p:cNvPr id="4" name="Text 0"/>
          <p:cNvSpPr txBox="1"/>
          <p:nvPr/>
        </p:nvSpPr>
        <p:spPr>
          <a:xfrm>
            <a:off x="1108050" y="144325"/>
            <a:ext cx="5161200" cy="611700"/>
          </a:xfrm>
          <a:prstGeom prst="rect">
            <a:avLst/>
          </a:prstGeom>
          <a:noFill/>
          <a:ln/>
        </p:spPr>
        <p:txBody>
          <a:bodyPr wrap="square" lIns="0" tIns="0" rIns="0" bIns="0" rtlCol="0" anchor="ctr"/>
          <a:lstStyle/>
          <a:p>
            <a:pPr algn="l" indent="0" marL="0">
              <a:lnSpc>
                <a:spcPct val="80000"/>
              </a:lnSpc>
              <a:buNone/>
            </a:pPr>
            <a:r>
              <a:rPr lang="en-US" sz="2000" b="1" dirty="0">
                <a:solidFill>
                  <a:srgbClr val="000000"/>
                </a:solidFill>
                <a:latin typeface="Arial" pitchFamily="34" charset="0"/>
                <a:ea typeface="Arial" pitchFamily="34" charset="-122"/>
                <a:cs typeface="Arial" pitchFamily="34" charset="-120"/>
              </a:rPr>
              <a:t>Типичные ошибки при проверке делимости
</a:t>
            </a:r>
            <a:endParaRPr lang="en-US" sz="2000" dirty="0"/>
          </a:p>
        </p:txBody>
      </p:sp>
      <p:sp>
        <p:nvSpPr>
          <p:cNvPr id="5" name="Text 1"/>
          <p:cNvSpPr txBox="1"/>
          <p:nvPr/>
        </p:nvSpPr>
        <p:spPr>
          <a:xfrm>
            <a:off x="8500550" y="4446975"/>
            <a:ext cx="353400" cy="360900"/>
          </a:xfrm>
          <a:prstGeom prst="rect">
            <a:avLst/>
          </a:prstGeom>
          <a:noFill/>
          <a:ln/>
        </p:spPr>
        <p:txBody>
          <a:bodyPr wrap="square" lIns="0" tIns="0" rIns="0" bIns="0" rtlCol="0" anchor="ctr"/>
          <a:lstStyle/>
          <a:p>
            <a:pPr algn="ctr" indent="0" marL="0">
              <a:lnSpc>
                <a:spcPct val="115000"/>
              </a:lnSpc>
              <a:buNone/>
            </a:pPr>
            <a:r>
              <a:rPr lang="en-US" sz="800" dirty="0">
                <a:solidFill>
                  <a:srgbClr val="000000"/>
                </a:solidFill>
                <a:latin typeface="Arial" pitchFamily="34" charset="0"/>
                <a:ea typeface="Arial" pitchFamily="34" charset="-122"/>
                <a:cs typeface="Arial" pitchFamily="34" charset="-120"/>
              </a:rPr>
              <a:t>12</a:t>
            </a:r>
            <a:endParaRPr lang="en-US" sz="800" dirty="0"/>
          </a:p>
        </p:txBody>
      </p:sp>
      <p:sp>
        <p:nvSpPr>
          <p:cNvPr id="6" name="Text 2"/>
          <p:cNvSpPr txBox="1"/>
          <p:nvPr/>
        </p:nvSpPr>
        <p:spPr>
          <a:xfrm>
            <a:off x="1108052" y="1757733"/>
            <a:ext cx="2818200" cy="796800"/>
          </a:xfrm>
          <a:prstGeom prst="rect">
            <a:avLst/>
          </a:prstGeom>
          <a:noFill/>
          <a:ln/>
        </p:spPr>
        <p:txBody>
          <a:bodyPr wrap="square" lIns="0" tIns="0" rIns="0" bIns="0" rtlCol="0" anchor="ctr"/>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Диаграмма показывает не сами правила, а места, где ученики чаще всего ошибаются при устной проверке и записи ответа.
</a:t>
            </a:r>
            <a:endParaRPr lang="en-US" sz="1000" dirty="0"/>
          </a:p>
        </p:txBody>
      </p:sp>
      <p:sp>
        <p:nvSpPr>
          <p:cNvPr id="7" name="Text 3"/>
          <p:cNvSpPr txBox="1"/>
          <p:nvPr/>
        </p:nvSpPr>
        <p:spPr>
          <a:xfrm>
            <a:off x="1108055" y="2609009"/>
            <a:ext cx="2818200" cy="796800"/>
          </a:xfrm>
          <a:prstGeom prst="rect">
            <a:avLst/>
          </a:prstGeom>
          <a:noFill/>
          <a:ln/>
        </p:spPr>
        <p:txBody>
          <a:bodyPr wrap="square" lIns="0" tIns="0" rIns="0" bIns="0" rtlCol="0" anchor="ctr"/>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Чаще всего сбои возникают в работе с признаками на 3 и 9: правило помнят, но неправильно выбирают делитель или число для проверки.
</a:t>
            </a:r>
            <a:endParaRPr lang="en-US" sz="1000" dirty="0"/>
          </a:p>
        </p:txBody>
      </p:sp>
      <p:sp>
        <p:nvSpPr>
          <p:cNvPr id="8" name="Text 4"/>
          <p:cNvSpPr txBox="1"/>
          <p:nvPr/>
        </p:nvSpPr>
        <p:spPr>
          <a:xfrm>
            <a:off x="1108050" y="3684900"/>
            <a:ext cx="1912500" cy="398100"/>
          </a:xfrm>
          <a:prstGeom prst="rect">
            <a:avLst/>
          </a:prstGeom>
          <a:noFill/>
          <a:ln/>
        </p:spPr>
        <p:txBody>
          <a:bodyPr wrap="square" lIns="0" tIns="0" rIns="0" bIns="0" rtlCol="0" anchor="ctr"/>
          <a:lstStyle/>
          <a:p>
            <a:pPr algn="l" indent="0" marL="0">
              <a:lnSpc>
                <a:spcPct val="115000"/>
              </a:lnSpc>
              <a:buNone/>
            </a:pPr>
            <a:r>
              <a:rPr lang="en-US" sz="738" dirty="0">
                <a:solidFill>
                  <a:srgbClr val="000000"/>
                </a:solidFill>
                <a:latin typeface="Arial" pitchFamily="34" charset="0"/>
                <a:ea typeface="Arial" pitchFamily="34" charset="-122"/>
                <a:cs typeface="Arial" pitchFamily="34" charset="-120"/>
              </a:rPr>
              <a:t>Иллюстративная оценка по типичным ошибкам при изучении делимости; точные статистические данные не использовались.
</a:t>
            </a:r>
            <a:endParaRPr lang="en-US" sz="738"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1101700" y="1897247"/>
            <a:ext cx="3971100" cy="1349006"/>
          </a:xfrm>
          <a:prstGeom prst="rect">
            <a:avLst/>
          </a:prstGeom>
        </p:spPr>
      </p:pic>
      <p:sp>
        <p:nvSpPr>
          <p:cNvPr id="4" name="Text 0"/>
          <p:cNvSpPr txBox="1"/>
          <p:nvPr/>
        </p:nvSpPr>
        <p:spPr>
          <a:xfrm>
            <a:off x="2168925" y="144325"/>
            <a:ext cx="5868900" cy="751200"/>
          </a:xfrm>
          <a:prstGeom prst="rect">
            <a:avLst/>
          </a:prstGeom>
          <a:noFill/>
          <a:ln/>
        </p:spPr>
        <p:txBody>
          <a:bodyPr wrap="square" lIns="0" tIns="0" rIns="0" bIns="0" rtlCol="0" anchor="ctr"/>
          <a:lstStyle/>
          <a:p>
            <a:pPr algn="l" indent="0" marL="0">
              <a:lnSpc>
                <a:spcPct val="80000"/>
              </a:lnSpc>
              <a:buNone/>
            </a:pPr>
            <a:r>
              <a:rPr lang="en-US" sz="2200" b="1" dirty="0">
                <a:solidFill>
                  <a:srgbClr val="000000"/>
                </a:solidFill>
                <a:latin typeface="Arial" pitchFamily="34" charset="0"/>
                <a:ea typeface="Arial" pitchFamily="34" charset="-122"/>
                <a:cs typeface="Arial" pitchFamily="34" charset="-120"/>
              </a:rPr>
              <a:t>Свойства делимости в примерах
</a:t>
            </a:r>
            <a:endParaRPr lang="en-US" sz="2200" dirty="0"/>
          </a:p>
        </p:txBody>
      </p:sp>
      <p:sp>
        <p:nvSpPr>
          <p:cNvPr id="5" name="Text 1"/>
          <p:cNvSpPr txBox="1"/>
          <p:nvPr/>
        </p:nvSpPr>
        <p:spPr>
          <a:xfrm>
            <a:off x="8500550" y="4446975"/>
            <a:ext cx="353400" cy="360900"/>
          </a:xfrm>
          <a:prstGeom prst="rect">
            <a:avLst/>
          </a:prstGeom>
          <a:noFill/>
          <a:ln/>
        </p:spPr>
        <p:txBody>
          <a:bodyPr wrap="square" lIns="0" tIns="0" rIns="0" bIns="0" rtlCol="0" anchor="ctr"/>
          <a:lstStyle/>
          <a:p>
            <a:pPr algn="ctr" indent="0" marL="0">
              <a:lnSpc>
                <a:spcPct val="115000"/>
              </a:lnSpc>
              <a:buNone/>
            </a:pPr>
            <a:r>
              <a:rPr lang="en-US" sz="800" dirty="0">
                <a:solidFill>
                  <a:srgbClr val="000000"/>
                </a:solidFill>
                <a:latin typeface="Arial" pitchFamily="34" charset="0"/>
                <a:ea typeface="Arial" pitchFamily="34" charset="-122"/>
                <a:cs typeface="Arial" pitchFamily="34" charset="-120"/>
              </a:rPr>
              <a:t>13</a:t>
            </a:r>
            <a:endParaRPr lang="en-US" sz="800" dirty="0"/>
          </a:p>
        </p:txBody>
      </p:sp>
      <p:sp>
        <p:nvSpPr>
          <p:cNvPr id="6" name="Text 2"/>
          <p:cNvSpPr txBox="1"/>
          <p:nvPr/>
        </p:nvSpPr>
        <p:spPr>
          <a:xfrm>
            <a:off x="5219835" y="1170303"/>
            <a:ext cx="2818200" cy="796800"/>
          </a:xfrm>
          <a:prstGeom prst="rect">
            <a:avLst/>
          </a:prstGeom>
          <a:noFill/>
          <a:ln/>
        </p:spPr>
        <p:txBody>
          <a:bodyPr wrap="square" lIns="0" tIns="0" rIns="0" bIns="0" rtlCol="0" anchor="ctr"/>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Таблица показывает, как свойства делимости работают на коротких числовых примерах и помогают делать быстрый вывод.
</a:t>
            </a:r>
            <a:endParaRPr lang="en-US" sz="1000" dirty="0"/>
          </a:p>
        </p:txBody>
      </p:sp>
      <p:sp>
        <p:nvSpPr>
          <p:cNvPr id="7" name="Text 3"/>
          <p:cNvSpPr txBox="1"/>
          <p:nvPr/>
        </p:nvSpPr>
        <p:spPr>
          <a:xfrm>
            <a:off x="5219838" y="2207436"/>
            <a:ext cx="2818200" cy="796800"/>
          </a:xfrm>
          <a:prstGeom prst="rect">
            <a:avLst/>
          </a:prstGeom>
          <a:noFill/>
          <a:ln/>
        </p:spPr>
        <p:txBody>
          <a:bodyPr wrap="square" lIns="0" tIns="0" rIns="0" bIns="0" rtlCol="0" anchor="ctr"/>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Свойства позволяют не проверять каждый случай отдельно: достаточно заметить цепочку делимости, произведение или общий делитель.
</a:t>
            </a:r>
            <a:endParaRPr lang="en-US" sz="1000" dirty="0"/>
          </a:p>
        </p:txBody>
      </p:sp>
      <p:sp>
        <p:nvSpPr>
          <p:cNvPr id="8" name="Text 4"/>
          <p:cNvSpPr txBox="1"/>
          <p:nvPr/>
        </p:nvSpPr>
        <p:spPr>
          <a:xfrm>
            <a:off x="5219831" y="3222003"/>
            <a:ext cx="1787700" cy="751200"/>
          </a:xfrm>
          <a:prstGeom prst="rect">
            <a:avLst/>
          </a:prstGeom>
          <a:noFill/>
          <a:ln/>
        </p:spPr>
        <p:txBody>
          <a:bodyPr wrap="square" lIns="0" tIns="0" rIns="0" bIns="0" rtlCol="0" anchor="ctr"/>
          <a:lstStyle/>
          <a:p>
            <a:pPr algn="l" indent="0" marL="0">
              <a:lnSpc>
                <a:spcPct val="115000"/>
              </a:lnSpc>
              <a:buNone/>
            </a:pPr>
            <a:r>
              <a:rPr lang="en-US" sz="800" dirty="0">
                <a:solidFill>
                  <a:srgbClr val="000000"/>
                </a:solidFill>
                <a:latin typeface="Arial" pitchFamily="34" charset="0"/>
                <a:ea typeface="Arial" pitchFamily="34" charset="-122"/>
                <a:cs typeface="Arial" pitchFamily="34" charset="-120"/>
              </a:rPr>
              <a:t>Свойства делимости натуральных чисел; учебные числовые примеры.
</a:t>
            </a:r>
            <a:endParaRPr lang="en-US" sz="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80725" y="1176962"/>
            <a:ext cx="7200900" cy="2943225"/>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1108050" y="144325"/>
            <a:ext cx="4842300" cy="484200"/>
          </a:xfrm>
          <a:prstGeom prst="rect">
            <a:avLst/>
          </a:prstGeom>
          <a:noFill/>
          <a:ln/>
        </p:spPr>
        <p:txBody>
          <a:bodyPr wrap="square" lIns="0" tIns="0" rIns="0" bIns="0" rtlCol="0" anchor="ctr"/>
          <a:lstStyle/>
          <a:p>
            <a:pPr algn="l" indent="0" marL="0">
              <a:lnSpc>
                <a:spcPct val="80000"/>
              </a:lnSpc>
              <a:buNone/>
            </a:pPr>
            <a:r>
              <a:rPr lang="en-US" sz="2200" b="1" dirty="0">
                <a:solidFill>
                  <a:srgbClr val="000000"/>
                </a:solidFill>
                <a:latin typeface="Arial" pitchFamily="34" charset="0"/>
                <a:ea typeface="Arial" pitchFamily="34" charset="-122"/>
                <a:cs typeface="Arial" pitchFamily="34" charset="-120"/>
              </a:rPr>
              <a:t>Как найти все делители числа
</a:t>
            </a:r>
            <a:endParaRPr lang="en-US" sz="2200" dirty="0"/>
          </a:p>
        </p:txBody>
      </p:sp>
      <p:sp>
        <p:nvSpPr>
          <p:cNvPr id="5" name="Text 1"/>
          <p:cNvSpPr txBox="1"/>
          <p:nvPr/>
        </p:nvSpPr>
        <p:spPr>
          <a:xfrm>
            <a:off x="8500550" y="4446975"/>
            <a:ext cx="353400" cy="360900"/>
          </a:xfrm>
          <a:prstGeom prst="rect">
            <a:avLst/>
          </a:prstGeom>
          <a:noFill/>
          <a:ln/>
        </p:spPr>
        <p:txBody>
          <a:bodyPr wrap="square" lIns="0" tIns="0" rIns="0" bIns="0" rtlCol="0" anchor="ctr"/>
          <a:lstStyle/>
          <a:p>
            <a:pPr algn="ctr" indent="0" marL="0">
              <a:lnSpc>
                <a:spcPct val="115000"/>
              </a:lnSpc>
              <a:buNone/>
            </a:pPr>
            <a:r>
              <a:rPr lang="en-US" sz="800" dirty="0">
                <a:solidFill>
                  <a:srgbClr val="000000"/>
                </a:solidFill>
                <a:latin typeface="Arial" pitchFamily="34" charset="0"/>
                <a:ea typeface="Arial" pitchFamily="34" charset="-122"/>
                <a:cs typeface="Arial" pitchFamily="34" charset="-120"/>
              </a:rPr>
              <a:t>14</a:t>
            </a:r>
            <a:endParaRPr lang="en-US" sz="800" dirty="0"/>
          </a:p>
        </p:txBody>
      </p:sp>
      <p:sp>
        <p:nvSpPr>
          <p:cNvPr id="6" name="Text 2"/>
          <p:cNvSpPr txBox="1"/>
          <p:nvPr/>
        </p:nvSpPr>
        <p:spPr>
          <a:xfrm>
            <a:off x="1108050" y="686550"/>
            <a:ext cx="4842300" cy="224700"/>
          </a:xfrm>
          <a:prstGeom prst="rect">
            <a:avLst/>
          </a:prstGeom>
          <a:noFill/>
          <a:ln/>
        </p:spPr>
        <p:txBody>
          <a:bodyPr wrap="square" lIns="0" tIns="0" rIns="0" bIns="0" rtlCol="0" anchor="ctr"/>
          <a:lstStyle/>
          <a:p>
            <a:pPr algn="l" indent="0" marL="0">
              <a:lnSpc>
                <a:spcPct val="80000"/>
              </a:lnSpc>
              <a:buNone/>
            </a:pPr>
            <a:r>
              <a:rPr lang="en-US" sz="1100" dirty="0">
                <a:solidFill>
                  <a:srgbClr val="000000"/>
                </a:solidFill>
                <a:latin typeface="Arial" pitchFamily="34" charset="0"/>
                <a:ea typeface="Arial" pitchFamily="34" charset="-122"/>
                <a:cs typeface="Arial" pitchFamily="34" charset="-120"/>
              </a:rPr>
              <a:t>Алгоритм поиска делителей на примере числа 36
</a:t>
            </a:r>
            <a:endParaRPr lang="en-US"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1106450" y="154525"/>
            <a:ext cx="5126400" cy="546600"/>
          </a:xfrm>
          <a:prstGeom prst="rect">
            <a:avLst/>
          </a:prstGeom>
          <a:noFill/>
          <a:ln/>
        </p:spPr>
        <p:txBody>
          <a:bodyPr wrap="square" lIns="0" tIns="0" rIns="0" bIns="0" rtlCol="0" anchor="ctr"/>
          <a:lstStyle/>
          <a:p>
            <a:pPr algn="l" indent="0" marL="0">
              <a:lnSpc>
                <a:spcPct val="80000"/>
              </a:lnSpc>
              <a:buNone/>
            </a:pPr>
            <a:r>
              <a:rPr lang="en-US" sz="2200" b="1" dirty="0">
                <a:solidFill>
                  <a:srgbClr val="000000"/>
                </a:solidFill>
                <a:latin typeface="Arial" pitchFamily="34" charset="0"/>
                <a:ea typeface="Arial" pitchFamily="34" charset="-122"/>
                <a:cs typeface="Arial" pitchFamily="34" charset="-120"/>
              </a:rPr>
              <a:t>Простые и составные числа
</a:t>
            </a:r>
            <a:endParaRPr lang="en-US" sz="2200" dirty="0"/>
          </a:p>
        </p:txBody>
      </p:sp>
      <p:sp>
        <p:nvSpPr>
          <p:cNvPr id="8" name="Text 1"/>
          <p:cNvSpPr txBox="1"/>
          <p:nvPr/>
        </p:nvSpPr>
        <p:spPr>
          <a:xfrm>
            <a:off x="8500550" y="4446975"/>
            <a:ext cx="353400" cy="360900"/>
          </a:xfrm>
          <a:prstGeom prst="rect">
            <a:avLst/>
          </a:prstGeom>
          <a:noFill/>
          <a:ln/>
        </p:spPr>
        <p:txBody>
          <a:bodyPr wrap="square" lIns="0" tIns="0" rIns="0" bIns="0" rtlCol="0" anchor="ctr"/>
          <a:lstStyle/>
          <a:p>
            <a:pPr algn="ctr" indent="0" marL="0">
              <a:lnSpc>
                <a:spcPct val="115000"/>
              </a:lnSpc>
              <a:buNone/>
            </a:pPr>
            <a:r>
              <a:rPr lang="en-US" sz="800" dirty="0">
                <a:solidFill>
                  <a:srgbClr val="000000"/>
                </a:solidFill>
                <a:latin typeface="Arial" pitchFamily="34" charset="0"/>
                <a:ea typeface="Arial" pitchFamily="34" charset="-122"/>
                <a:cs typeface="Arial" pitchFamily="34" charset="-120"/>
              </a:rPr>
              <a:t>15</a:t>
            </a:r>
            <a:endParaRPr lang="en-US" sz="800" dirty="0"/>
          </a:p>
        </p:txBody>
      </p:sp>
      <p:sp>
        <p:nvSpPr>
          <p:cNvPr id="9" name="Text 2"/>
          <p:cNvSpPr txBox="1"/>
          <p:nvPr/>
        </p:nvSpPr>
        <p:spPr>
          <a:xfrm>
            <a:off x="999148" y="980350"/>
            <a:ext cx="1647900" cy="1502100"/>
          </a:xfrm>
          <a:prstGeom prst="rect">
            <a:avLst/>
          </a:prstGeom>
          <a:noFill/>
          <a:ln/>
        </p:spPr>
        <p:txBody>
          <a:bodyPr wrap="square" lIns="0" tIns="0" rIns="0" bIns="0" rtlCol="0" anchor="ctr"/>
          <a:lstStyle/>
          <a:p>
            <a:pPr algn="l" indent="0" marL="0">
              <a:lnSpc>
                <a:spcPct val="115000"/>
              </a:lnSpc>
              <a:buNone/>
            </a:pPr>
            <a:r>
              <a:rPr lang="en-US" sz="1000" b="1" dirty="0">
                <a:solidFill>
                  <a:srgbClr val="000000"/>
                </a:solidFill>
                <a:latin typeface="Arial" pitchFamily="34" charset="0"/>
                <a:ea typeface="Arial" pitchFamily="34" charset="-122"/>
                <a:cs typeface="Arial" pitchFamily="34" charset="-120"/>
              </a:rPr>
              <a:t>Что такое простое число
</a:t>
            </a:r>
            <a:pPr algn="l" indent="0" marL="0">
              <a:lnSpc>
                <a:spcPct val="115000"/>
              </a:lnSpc>
              <a:buNone/>
            </a:pPr>
            <a:r>
              <a:rPr lang="en-US" sz="7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00" dirty="0">
                <a:solidFill>
                  <a:srgbClr val="000000"/>
                </a:solidFill>
                <a:latin typeface="Arial" pitchFamily="34" charset="0"/>
                <a:ea typeface="Arial" pitchFamily="34" charset="-122"/>
                <a:cs typeface="Arial" pitchFamily="34" charset="-120"/>
              </a:rPr>
              <a:t>Простое число имеет только два делителя: 1 и само число. К таким числам относятся 2, 3, 5, 7, 11 и 13, и именно они часто становятся «кирпичиками» для разложения.
</a:t>
            </a:r>
            <a:endParaRPr lang="en-US" sz="1000" dirty="0"/>
          </a:p>
        </p:txBody>
      </p:sp>
      <p:sp>
        <p:nvSpPr>
          <p:cNvPr id="10" name="Text 3"/>
          <p:cNvSpPr txBox="1"/>
          <p:nvPr/>
        </p:nvSpPr>
        <p:spPr>
          <a:xfrm>
            <a:off x="2831211" y="1835189"/>
            <a:ext cx="1647900" cy="1502100"/>
          </a:xfrm>
          <a:prstGeom prst="rect">
            <a:avLst/>
          </a:prstGeom>
          <a:noFill/>
          <a:ln/>
        </p:spPr>
        <p:txBody>
          <a:bodyPr wrap="square" lIns="0" tIns="0" rIns="0" bIns="0" rtlCol="0" anchor="ctr"/>
          <a:lstStyle/>
          <a:p>
            <a:pPr algn="l" indent="0" marL="0">
              <a:lnSpc>
                <a:spcPct val="115000"/>
              </a:lnSpc>
              <a:buNone/>
            </a:pPr>
            <a:r>
              <a:rPr lang="en-US" sz="1000" b="1" dirty="0">
                <a:solidFill>
                  <a:srgbClr val="000000"/>
                </a:solidFill>
                <a:latin typeface="Arial" pitchFamily="34" charset="0"/>
                <a:ea typeface="Arial" pitchFamily="34" charset="-122"/>
                <a:cs typeface="Arial" pitchFamily="34" charset="-120"/>
              </a:rPr>
              <a:t>Что такое составное число
</a:t>
            </a:r>
            <a:pPr algn="l" indent="0" marL="0">
              <a:lnSpc>
                <a:spcPct val="115000"/>
              </a:lnSpc>
              <a:buNone/>
            </a:pPr>
            <a:r>
              <a:rPr lang="en-US" sz="7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00" dirty="0">
                <a:solidFill>
                  <a:srgbClr val="000000"/>
                </a:solidFill>
                <a:latin typeface="Arial" pitchFamily="34" charset="0"/>
                <a:ea typeface="Arial" pitchFamily="34" charset="-122"/>
                <a:cs typeface="Arial" pitchFamily="34" charset="-120"/>
              </a:rPr>
              <a:t>Составное число имеет больше двух делителей, поэтому его можно разложить на множители не единственным способом. Например, 12 делится на 2, 3, 4 и 6, что сразу показывает его составную природу.
</a:t>
            </a:r>
            <a:endParaRPr lang="en-US" sz="1000" dirty="0"/>
          </a:p>
        </p:txBody>
      </p:sp>
      <p:sp>
        <p:nvSpPr>
          <p:cNvPr id="11" name="Text 4"/>
          <p:cNvSpPr txBox="1"/>
          <p:nvPr/>
        </p:nvSpPr>
        <p:spPr>
          <a:xfrm>
            <a:off x="4664031" y="2683716"/>
            <a:ext cx="1647900" cy="1502100"/>
          </a:xfrm>
          <a:prstGeom prst="rect">
            <a:avLst/>
          </a:prstGeom>
          <a:noFill/>
          <a:ln/>
        </p:spPr>
        <p:txBody>
          <a:bodyPr wrap="square" lIns="0" tIns="0" rIns="0" bIns="0" rtlCol="0" anchor="ctr"/>
          <a:lstStyle/>
          <a:p>
            <a:pPr algn="l" indent="0" marL="0">
              <a:lnSpc>
                <a:spcPct val="115000"/>
              </a:lnSpc>
              <a:buNone/>
            </a:pPr>
            <a:r>
              <a:rPr lang="en-US" sz="1000" b="1" dirty="0">
                <a:solidFill>
                  <a:srgbClr val="000000"/>
                </a:solidFill>
                <a:latin typeface="Arial" pitchFamily="34" charset="0"/>
                <a:ea typeface="Arial" pitchFamily="34" charset="-122"/>
                <a:cs typeface="Arial" pitchFamily="34" charset="-120"/>
              </a:rPr>
              <a:t>Почему 1 особое
</a:t>
            </a:r>
            <a:pPr algn="l" indent="0" marL="0">
              <a:lnSpc>
                <a:spcPct val="115000"/>
              </a:lnSpc>
              <a:buNone/>
            </a:pPr>
            <a:r>
              <a:rPr lang="en-US" sz="7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00" dirty="0">
                <a:solidFill>
                  <a:srgbClr val="000000"/>
                </a:solidFill>
                <a:latin typeface="Arial" pitchFamily="34" charset="0"/>
                <a:ea typeface="Arial" pitchFamily="34" charset="-122"/>
                <a:cs typeface="Arial" pitchFamily="34" charset="-120"/>
              </a:rPr>
              <a:t>Число 1 не считают ни простым, ни составным. Если бы его включили в одну из групп, многие правила о разложении на множители и подсчёте делителей стали бы неудобными и неточными.
</a:t>
            </a:r>
            <a:endParaRPr lang="en-US" sz="1000" dirty="0"/>
          </a:p>
        </p:txBody>
      </p:sp>
      <p:sp>
        <p:nvSpPr>
          <p:cNvPr id="12" name="Text 5"/>
          <p:cNvSpPr txBox="1"/>
          <p:nvPr/>
        </p:nvSpPr>
        <p:spPr>
          <a:xfrm>
            <a:off x="6496856" y="1820691"/>
            <a:ext cx="1647900" cy="1502100"/>
          </a:xfrm>
          <a:prstGeom prst="rect">
            <a:avLst/>
          </a:prstGeom>
          <a:noFill/>
          <a:ln/>
        </p:spPr>
        <p:txBody>
          <a:bodyPr wrap="square" lIns="0" tIns="0" rIns="0" bIns="0" rtlCol="0" anchor="ctr"/>
          <a:lstStyle/>
          <a:p>
            <a:pPr algn="l" indent="0" marL="0">
              <a:lnSpc>
                <a:spcPct val="115000"/>
              </a:lnSpc>
              <a:buNone/>
            </a:pPr>
            <a:r>
              <a:rPr lang="en-US" sz="1000" b="1" dirty="0">
                <a:solidFill>
                  <a:srgbClr val="000000"/>
                </a:solidFill>
                <a:latin typeface="Arial" pitchFamily="34" charset="0"/>
                <a:ea typeface="Arial" pitchFamily="34" charset="-122"/>
                <a:cs typeface="Arial" pitchFamily="34" charset="-120"/>
              </a:rPr>
              <a:t>Зачем различать их
</a:t>
            </a:r>
            <a:pPr algn="l" indent="0" marL="0">
              <a:lnSpc>
                <a:spcPct val="115000"/>
              </a:lnSpc>
              <a:buNone/>
            </a:pPr>
            <a:r>
              <a:rPr lang="en-US" sz="7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00" dirty="0">
                <a:solidFill>
                  <a:srgbClr val="000000"/>
                </a:solidFill>
                <a:latin typeface="Arial" pitchFamily="34" charset="0"/>
                <a:ea typeface="Arial" pitchFamily="34" charset="-122"/>
                <a:cs typeface="Arial" pitchFamily="34" charset="-120"/>
              </a:rPr>
              <a:t>Различие между простыми и составными числами помогает понимать строение натурального ряда. Оно особенно важно при поиске делителей, разложении на множители и дальнейшем изучении НОД и НОК.
</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466051" y="-25"/>
            <a:ext cx="3676799"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193669" y="151573"/>
            <a:ext cx="5126400" cy="546600"/>
          </a:xfrm>
          <a:prstGeom prst="rect">
            <a:avLst/>
          </a:prstGeom>
          <a:noFill/>
          <a:ln/>
        </p:spPr>
        <p:txBody>
          <a:bodyPr wrap="square" lIns="0" tIns="0" rIns="0" bIns="0" rtlCol="0" anchor="ctr"/>
          <a:lstStyle/>
          <a:p>
            <a:pPr algn="l" indent="0" marL="0">
              <a:lnSpc>
                <a:spcPct val="80000"/>
              </a:lnSpc>
              <a:buNone/>
            </a:pPr>
            <a:r>
              <a:rPr lang="en-US" sz="2200" b="1" dirty="0">
                <a:solidFill>
                  <a:srgbClr val="000000"/>
                </a:solidFill>
                <a:latin typeface="Arial" pitchFamily="34" charset="0"/>
                <a:ea typeface="Arial" pitchFamily="34" charset="-122"/>
                <a:cs typeface="Arial" pitchFamily="34" charset="-120"/>
              </a:rPr>
              <a:t>Разложение числа на простые множители
</a:t>
            </a:r>
            <a:endParaRPr lang="en-US" sz="2200" dirty="0"/>
          </a:p>
        </p:txBody>
      </p:sp>
      <p:sp>
        <p:nvSpPr>
          <p:cNvPr id="9" name="Text 1"/>
          <p:cNvSpPr txBox="1"/>
          <p:nvPr/>
        </p:nvSpPr>
        <p:spPr>
          <a:xfrm>
            <a:off x="8500550" y="4446975"/>
            <a:ext cx="353400" cy="360900"/>
          </a:xfrm>
          <a:prstGeom prst="rect">
            <a:avLst/>
          </a:prstGeom>
          <a:noFill/>
          <a:ln/>
        </p:spPr>
        <p:txBody>
          <a:bodyPr wrap="square" lIns="0" tIns="0" rIns="0" bIns="0" rtlCol="0" anchor="ctr"/>
          <a:lstStyle/>
          <a:p>
            <a:pPr algn="ctr" indent="0" marL="0">
              <a:lnSpc>
                <a:spcPct val="115000"/>
              </a:lnSpc>
              <a:buNone/>
            </a:pPr>
            <a:r>
              <a:rPr lang="en-US" sz="800" dirty="0">
                <a:solidFill>
                  <a:srgbClr val="000000"/>
                </a:solidFill>
                <a:latin typeface="Arial" pitchFamily="34" charset="0"/>
                <a:ea typeface="Arial" pitchFamily="34" charset="-122"/>
                <a:cs typeface="Arial" pitchFamily="34" charset="-120"/>
              </a:rPr>
              <a:t>16</a:t>
            </a:r>
            <a:endParaRPr lang="en-US" sz="800" dirty="0"/>
          </a:p>
        </p:txBody>
      </p:sp>
      <p:sp>
        <p:nvSpPr>
          <p:cNvPr id="10" name="Text 2"/>
          <p:cNvSpPr txBox="1"/>
          <p:nvPr/>
        </p:nvSpPr>
        <p:spPr>
          <a:xfrm>
            <a:off x="1020900" y="990800"/>
            <a:ext cx="2531700" cy="882000"/>
          </a:xfrm>
          <a:prstGeom prst="rect">
            <a:avLst/>
          </a:prstGeom>
          <a:noFill/>
          <a:ln/>
        </p:spPr>
        <p:txBody>
          <a:bodyPr wrap="square" lIns="0" tIns="0" rIns="0" bIns="0" rtlCol="0" anchor="ctr"/>
          <a:lstStyle/>
          <a:p>
            <a:pPr algn="l" indent="0" marL="0">
              <a:lnSpc>
                <a:spcPct val="115000"/>
              </a:lnSpc>
              <a:buNone/>
            </a:pPr>
            <a:r>
              <a:rPr lang="en-US" sz="1000" b="1" dirty="0">
                <a:solidFill>
                  <a:srgbClr val="000000"/>
                </a:solidFill>
                <a:latin typeface="Arial" pitchFamily="34" charset="0"/>
                <a:ea typeface="Arial" pitchFamily="34" charset="-122"/>
                <a:cs typeface="Arial" pitchFamily="34" charset="-120"/>
              </a:rPr>
              <a:t>Начинаем с деления
</a:t>
            </a:r>
            <a:pPr algn="l" indent="0" marL="0">
              <a:lnSpc>
                <a:spcPct val="115000"/>
              </a:lnSpc>
              <a:buNone/>
            </a:pPr>
            <a:r>
              <a:rPr lang="en-US" sz="7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00" dirty="0">
                <a:solidFill>
                  <a:srgbClr val="000000"/>
                </a:solidFill>
                <a:latin typeface="Arial" pitchFamily="34" charset="0"/>
                <a:ea typeface="Arial" pitchFamily="34" charset="-122"/>
                <a:cs typeface="Arial" pitchFamily="34" charset="-120"/>
              </a:rPr>
              <a:t>Число 60 удобно делить на простые числа по очереди: сначала на 2, затем снова на 2, потом на 3 и 5. Так видно, из каких простых множителей оно состоит.
</a:t>
            </a:r>
            <a:endParaRPr lang="en-US" sz="1000" dirty="0"/>
          </a:p>
        </p:txBody>
      </p:sp>
      <p:sp>
        <p:nvSpPr>
          <p:cNvPr id="11" name="Text 3"/>
          <p:cNvSpPr txBox="1"/>
          <p:nvPr/>
        </p:nvSpPr>
        <p:spPr>
          <a:xfrm>
            <a:off x="1020900" y="1969213"/>
            <a:ext cx="2531700" cy="882000"/>
          </a:xfrm>
          <a:prstGeom prst="rect">
            <a:avLst/>
          </a:prstGeom>
          <a:noFill/>
          <a:ln/>
        </p:spPr>
        <p:txBody>
          <a:bodyPr wrap="square" lIns="0" tIns="0" rIns="0" bIns="0" rtlCol="0" anchor="ctr"/>
          <a:lstStyle/>
          <a:p>
            <a:pPr algn="l" indent="0" marL="0">
              <a:lnSpc>
                <a:spcPct val="115000"/>
              </a:lnSpc>
              <a:buNone/>
            </a:pPr>
            <a:r>
              <a:rPr lang="en-US" sz="1000" b="1" dirty="0">
                <a:solidFill>
                  <a:srgbClr val="000000"/>
                </a:solidFill>
                <a:latin typeface="Arial" pitchFamily="34" charset="0"/>
                <a:ea typeface="Arial" pitchFamily="34" charset="-122"/>
                <a:cs typeface="Arial" pitchFamily="34" charset="-120"/>
              </a:rPr>
              <a:t>Записываем результат
</a:t>
            </a:r>
            <a:pPr algn="l" indent="0" marL="0">
              <a:lnSpc>
                <a:spcPct val="115000"/>
              </a:lnSpc>
              <a:buNone/>
            </a:pPr>
            <a:r>
              <a:rPr lang="en-US" sz="7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00" dirty="0">
                <a:solidFill>
                  <a:srgbClr val="000000"/>
                </a:solidFill>
                <a:latin typeface="Arial" pitchFamily="34" charset="0"/>
                <a:ea typeface="Arial" pitchFamily="34" charset="-122"/>
                <a:cs typeface="Arial" pitchFamily="34" charset="-120"/>
              </a:rPr>
              <a:t>Получается разложение 60 = 2·2·3·5, или короче 60 = 2²·3·5. Такая запись показывает не только ответ, но и структуру числа.
</a:t>
            </a:r>
            <a:endParaRPr lang="en-US" sz="1000" dirty="0"/>
          </a:p>
        </p:txBody>
      </p:sp>
      <p:sp>
        <p:nvSpPr>
          <p:cNvPr id="12" name="Text 4"/>
          <p:cNvSpPr txBox="1"/>
          <p:nvPr/>
        </p:nvSpPr>
        <p:spPr>
          <a:xfrm>
            <a:off x="1020900" y="2947614"/>
            <a:ext cx="2531700" cy="882000"/>
          </a:xfrm>
          <a:prstGeom prst="rect">
            <a:avLst/>
          </a:prstGeom>
          <a:noFill/>
          <a:ln/>
        </p:spPr>
        <p:txBody>
          <a:bodyPr wrap="square" lIns="0" tIns="0" rIns="0" bIns="0" rtlCol="0" anchor="ctr"/>
          <a:lstStyle/>
          <a:p>
            <a:pPr algn="l" indent="0" marL="0">
              <a:lnSpc>
                <a:spcPct val="115000"/>
              </a:lnSpc>
              <a:buNone/>
            </a:pPr>
            <a:r>
              <a:rPr lang="en-US" sz="974" b="1" dirty="0">
                <a:solidFill>
                  <a:srgbClr val="000000"/>
                </a:solidFill>
                <a:latin typeface="Arial" pitchFamily="34" charset="0"/>
                <a:ea typeface="Arial" pitchFamily="34" charset="-122"/>
                <a:cs typeface="Arial" pitchFamily="34" charset="-120"/>
              </a:rPr>
              <a:t>Чем полезно разложение
</a:t>
            </a:r>
            <a:pPr algn="l" indent="0" marL="0">
              <a:lnSpc>
                <a:spcPct val="115000"/>
              </a:lnSpc>
              <a:buNone/>
            </a:pPr>
            <a:r>
              <a:rPr lang="en-US" sz="682"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876" dirty="0">
                <a:solidFill>
                  <a:srgbClr val="000000"/>
                </a:solidFill>
                <a:latin typeface="Arial" pitchFamily="34" charset="0"/>
                <a:ea typeface="Arial" pitchFamily="34" charset="-122"/>
                <a:cs typeface="Arial" pitchFamily="34" charset="-120"/>
              </a:rPr>
              <a:t>По простым множителям легче находить все делители числа, проверять делимость и сравнивать числа при поиске НОД и НОК. Это один из самых удобных способов работы с натуральными числами.
</a:t>
            </a:r>
            <a:endParaRPr lang="en-US" sz="974" dirty="0"/>
          </a:p>
        </p:txBody>
      </p:sp>
      <p:sp>
        <p:nvSpPr>
          <p:cNvPr id="13" name="Text 5"/>
          <p:cNvSpPr txBox="1"/>
          <p:nvPr/>
        </p:nvSpPr>
        <p:spPr>
          <a:xfrm>
            <a:off x="1020900" y="3926001"/>
            <a:ext cx="2531700" cy="882000"/>
          </a:xfrm>
          <a:prstGeom prst="rect">
            <a:avLst/>
          </a:prstGeom>
          <a:noFill/>
          <a:ln/>
        </p:spPr>
        <p:txBody>
          <a:bodyPr wrap="square" lIns="0" tIns="0" rIns="0" bIns="0" rtlCol="0" anchor="ctr"/>
          <a:lstStyle/>
          <a:p>
            <a:pPr algn="l" indent="0" marL="0">
              <a:lnSpc>
                <a:spcPct val="115000"/>
              </a:lnSpc>
              <a:buNone/>
            </a:pPr>
            <a:r>
              <a:rPr lang="en-US" sz="974" b="1" dirty="0">
                <a:solidFill>
                  <a:srgbClr val="000000"/>
                </a:solidFill>
                <a:latin typeface="Arial" pitchFamily="34" charset="0"/>
                <a:ea typeface="Arial" pitchFamily="34" charset="-122"/>
                <a:cs typeface="Arial" pitchFamily="34" charset="-120"/>
              </a:rPr>
              <a:t>Как выглядит дерево
</a:t>
            </a:r>
            <a:pPr algn="l" indent="0" marL="0">
              <a:lnSpc>
                <a:spcPct val="115000"/>
              </a:lnSpc>
              <a:buNone/>
            </a:pPr>
            <a:r>
              <a:rPr lang="en-US" sz="682"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876" dirty="0">
                <a:solidFill>
                  <a:srgbClr val="000000"/>
                </a:solidFill>
                <a:latin typeface="Arial" pitchFamily="34" charset="0"/>
                <a:ea typeface="Arial" pitchFamily="34" charset="-122"/>
                <a:cs typeface="Arial" pitchFamily="34" charset="-120"/>
              </a:rPr>
              <a:t>На дереве разложения каждое деление ведёт к следующему шагу, пока не останутся только простые числа. Визуально это помогает не пропустить ни один множитель и не запутаться в вычислениях.
</a:t>
            </a:r>
            <a:endParaRPr lang="en-US" sz="974"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182882" y="1048450"/>
            <a:ext cx="3854136" cy="3063300"/>
          </a:xfrm>
          <a:prstGeom prst="rect">
            <a:avLst/>
          </a:prstGeom>
        </p:spPr>
      </p:pic>
      <p:sp>
        <p:nvSpPr>
          <p:cNvPr id="4" name="Text 0"/>
          <p:cNvSpPr txBox="1"/>
          <p:nvPr/>
        </p:nvSpPr>
        <p:spPr>
          <a:xfrm>
            <a:off x="1108050" y="144325"/>
            <a:ext cx="5161200" cy="611700"/>
          </a:xfrm>
          <a:prstGeom prst="rect">
            <a:avLst/>
          </a:prstGeom>
          <a:noFill/>
          <a:ln/>
        </p:spPr>
        <p:txBody>
          <a:bodyPr wrap="square" lIns="0" tIns="0" rIns="0" bIns="0" rtlCol="0" anchor="ctr"/>
          <a:lstStyle/>
          <a:p>
            <a:pPr algn="l" indent="0" marL="0">
              <a:lnSpc>
                <a:spcPct val="80000"/>
              </a:lnSpc>
              <a:buNone/>
            </a:pPr>
            <a:r>
              <a:rPr lang="en-US" sz="2000" b="1" dirty="0">
                <a:solidFill>
                  <a:srgbClr val="000000"/>
                </a:solidFill>
                <a:latin typeface="Arial" pitchFamily="34" charset="0"/>
                <a:ea typeface="Arial" pitchFamily="34" charset="-122"/>
                <a:cs typeface="Arial" pitchFamily="34" charset="-120"/>
              </a:rPr>
              <a:t>Делимость в практических задачах
</a:t>
            </a:r>
            <a:endParaRPr lang="en-US" sz="2000" dirty="0"/>
          </a:p>
        </p:txBody>
      </p:sp>
      <p:sp>
        <p:nvSpPr>
          <p:cNvPr id="5" name="Text 1"/>
          <p:cNvSpPr txBox="1"/>
          <p:nvPr/>
        </p:nvSpPr>
        <p:spPr>
          <a:xfrm>
            <a:off x="8500550" y="4446975"/>
            <a:ext cx="353400" cy="360900"/>
          </a:xfrm>
          <a:prstGeom prst="rect">
            <a:avLst/>
          </a:prstGeom>
          <a:noFill/>
          <a:ln/>
        </p:spPr>
        <p:txBody>
          <a:bodyPr wrap="square" lIns="0" tIns="0" rIns="0" bIns="0" rtlCol="0" anchor="ctr"/>
          <a:lstStyle/>
          <a:p>
            <a:pPr algn="ctr" indent="0" marL="0">
              <a:lnSpc>
                <a:spcPct val="115000"/>
              </a:lnSpc>
              <a:buNone/>
            </a:pPr>
            <a:r>
              <a:rPr lang="en-US" sz="800" dirty="0">
                <a:solidFill>
                  <a:srgbClr val="000000"/>
                </a:solidFill>
                <a:latin typeface="Arial" pitchFamily="34" charset="0"/>
                <a:ea typeface="Arial" pitchFamily="34" charset="-122"/>
                <a:cs typeface="Arial" pitchFamily="34" charset="-120"/>
              </a:rPr>
              <a:t>17</a:t>
            </a:r>
            <a:endParaRPr lang="en-US" sz="800" dirty="0"/>
          </a:p>
        </p:txBody>
      </p:sp>
      <p:sp>
        <p:nvSpPr>
          <p:cNvPr id="6" name="Text 2"/>
          <p:cNvSpPr txBox="1"/>
          <p:nvPr/>
        </p:nvSpPr>
        <p:spPr>
          <a:xfrm>
            <a:off x="1108052" y="1757733"/>
            <a:ext cx="2818200" cy="796800"/>
          </a:xfrm>
          <a:prstGeom prst="rect">
            <a:avLst/>
          </a:prstGeom>
          <a:noFill/>
          <a:ln/>
        </p:spPr>
        <p:txBody>
          <a:bodyPr wrap="square" lIns="0" tIns="0" rIns="0" bIns="0" rtlCol="0" anchor="ctr"/>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В повседневных задачах делимость помогает быстро понять, можно ли разделить количество предметов или время на равные части без остатка.
</a:t>
            </a:r>
            <a:endParaRPr lang="en-US" sz="1000" dirty="0"/>
          </a:p>
        </p:txBody>
      </p:sp>
      <p:sp>
        <p:nvSpPr>
          <p:cNvPr id="7" name="Text 3"/>
          <p:cNvSpPr txBox="1"/>
          <p:nvPr/>
        </p:nvSpPr>
        <p:spPr>
          <a:xfrm>
            <a:off x="1108055" y="2609009"/>
            <a:ext cx="2818200" cy="796800"/>
          </a:xfrm>
          <a:prstGeom prst="rect">
            <a:avLst/>
          </a:prstGeom>
          <a:noFill/>
          <a:ln/>
        </p:spPr>
        <p:txBody>
          <a:bodyPr wrap="square" lIns="0" tIns="0" rIns="0" bIns="0" rtlCol="0" anchor="ctr"/>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Наиболее полезна делимость там, где важны равные группы и повторяющиеся интервалы: упаковка, расписание и подсчёт наборов.
</a:t>
            </a:r>
            <a:endParaRPr lang="en-US" sz="1000" dirty="0"/>
          </a:p>
        </p:txBody>
      </p:sp>
      <p:sp>
        <p:nvSpPr>
          <p:cNvPr id="8" name="Text 4"/>
          <p:cNvSpPr txBox="1"/>
          <p:nvPr/>
        </p:nvSpPr>
        <p:spPr>
          <a:xfrm>
            <a:off x="1108050" y="3684900"/>
            <a:ext cx="1912500" cy="398100"/>
          </a:xfrm>
          <a:prstGeom prst="rect">
            <a:avLst/>
          </a:prstGeom>
          <a:noFill/>
          <a:ln/>
        </p:spPr>
        <p:txBody>
          <a:bodyPr wrap="square" lIns="0" tIns="0" rIns="0" bIns="0" rtlCol="0" anchor="ctr"/>
          <a:lstStyle/>
          <a:p>
            <a:pPr algn="l" indent="0" marL="0">
              <a:lnSpc>
                <a:spcPct val="115000"/>
              </a:lnSpc>
              <a:buNone/>
            </a:pPr>
            <a:r>
              <a:rPr lang="en-US" sz="738" dirty="0">
                <a:solidFill>
                  <a:srgbClr val="000000"/>
                </a:solidFill>
                <a:latin typeface="Arial" pitchFamily="34" charset="0"/>
                <a:ea typeface="Arial" pitchFamily="34" charset="-122"/>
                <a:cs typeface="Arial" pitchFamily="34" charset="-120"/>
              </a:rPr>
              <a:t>Иллюстративные примеры повседневных задач по теме делимости; точные статистические данные не использовались.
</a:t>
            </a:r>
            <a:endParaRPr lang="en-US" sz="738"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8500550" y="4446975"/>
            <a:ext cx="353400" cy="360900"/>
          </a:xfrm>
          <a:prstGeom prst="rect">
            <a:avLst/>
          </a:prstGeom>
          <a:noFill/>
          <a:ln/>
        </p:spPr>
        <p:txBody>
          <a:bodyPr wrap="square" lIns="0" tIns="0" rIns="0" bIns="0" rtlCol="0" anchor="ctr"/>
          <a:lstStyle/>
          <a:p>
            <a:pPr algn="ctr" indent="0" marL="0">
              <a:lnSpc>
                <a:spcPct val="115000"/>
              </a:lnSpc>
              <a:buNone/>
            </a:pPr>
            <a:r>
              <a:rPr lang="en-US" sz="800" dirty="0">
                <a:solidFill>
                  <a:srgbClr val="000000"/>
                </a:solidFill>
                <a:latin typeface="Arial" pitchFamily="34" charset="0"/>
                <a:ea typeface="Arial" pitchFamily="34" charset="-122"/>
                <a:cs typeface="Arial" pitchFamily="34" charset="-120"/>
              </a:rPr>
              <a:t>18</a:t>
            </a:r>
            <a:endParaRPr lang="en-US" sz="800" dirty="0"/>
          </a:p>
        </p:txBody>
      </p:sp>
      <p:sp>
        <p:nvSpPr>
          <p:cNvPr id="8" name="Text 1"/>
          <p:cNvSpPr txBox="1"/>
          <p:nvPr/>
        </p:nvSpPr>
        <p:spPr>
          <a:xfrm>
            <a:off x="1019000" y="144325"/>
            <a:ext cx="7128000" cy="578400"/>
          </a:xfrm>
          <a:prstGeom prst="rect">
            <a:avLst/>
          </a:prstGeom>
          <a:noFill/>
          <a:ln/>
        </p:spPr>
        <p:txBody>
          <a:bodyPr wrap="square" lIns="0" tIns="0" rIns="0" bIns="0" rtlCol="0" anchor="ctr"/>
          <a:lstStyle/>
          <a:p>
            <a:pPr algn="l" indent="0" marL="0">
              <a:lnSpc>
                <a:spcPct val="80000"/>
              </a:lnSpc>
              <a:buNone/>
            </a:pPr>
            <a:r>
              <a:rPr lang="en-US" sz="2200" b="1" dirty="0">
                <a:solidFill>
                  <a:srgbClr val="000000"/>
                </a:solidFill>
                <a:latin typeface="Arial" pitchFamily="34" charset="0"/>
                <a:ea typeface="Arial" pitchFamily="34" charset="-122"/>
                <a:cs typeface="Arial" pitchFamily="34" charset="-120"/>
              </a:rPr>
              <a:t>Связь делимости с НОД и НОК
</a:t>
            </a:r>
            <a:endParaRPr lang="en-US" sz="2200" dirty="0"/>
          </a:p>
        </p:txBody>
      </p:sp>
      <p:sp>
        <p:nvSpPr>
          <p:cNvPr id="9" name="Text 2"/>
          <p:cNvSpPr txBox="1"/>
          <p:nvPr/>
        </p:nvSpPr>
        <p:spPr>
          <a:xfrm>
            <a:off x="974600" y="2061900"/>
            <a:ext cx="1687500" cy="1293900"/>
          </a:xfrm>
          <a:prstGeom prst="rect">
            <a:avLst/>
          </a:prstGeom>
          <a:noFill/>
          <a:ln/>
        </p:spPr>
        <p:txBody>
          <a:bodyPr wrap="square" lIns="0" tIns="0" rIns="0" bIns="0" rtlCol="0" anchor="t"/>
          <a:lstStyle/>
          <a:p>
            <a:pPr algn="l" indent="0" marL="0">
              <a:lnSpc>
                <a:spcPct val="115000"/>
              </a:lnSpc>
              <a:buNone/>
            </a:pPr>
            <a:r>
              <a:rPr lang="en-US" sz="1054" b="1" dirty="0">
                <a:solidFill>
                  <a:srgbClr val="000000"/>
                </a:solidFill>
                <a:latin typeface="Arial" pitchFamily="34" charset="0"/>
                <a:ea typeface="Arial" pitchFamily="34" charset="-122"/>
                <a:cs typeface="Arial" pitchFamily="34" charset="-120"/>
              </a:rPr>
              <a:t>НОД — общий делитель
</a:t>
            </a:r>
            <a:pPr algn="l" indent="0" marL="0">
              <a:lnSpc>
                <a:spcPct val="115000"/>
              </a:lnSpc>
              <a:buNone/>
            </a:pPr>
            <a:r>
              <a:rPr lang="en-US" sz="766"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58" dirty="0">
                <a:solidFill>
                  <a:srgbClr val="000000"/>
                </a:solidFill>
                <a:latin typeface="Arial" pitchFamily="34" charset="0"/>
                <a:ea typeface="Arial" pitchFamily="34" charset="-122"/>
                <a:cs typeface="Arial" pitchFamily="34" charset="-120"/>
              </a:rPr>
              <a:t>НОД показывает наибольшее число, на которое все данные числа делятся без остатка. Это удобный способ найти самый крупный общий «шаг» для нескольких натуральных чисел.
</a:t>
            </a:r>
            <a:endParaRPr lang="en-US" sz="1054" dirty="0"/>
          </a:p>
        </p:txBody>
      </p:sp>
      <p:sp>
        <p:nvSpPr>
          <p:cNvPr id="10" name="Text 3"/>
          <p:cNvSpPr txBox="1"/>
          <p:nvPr/>
        </p:nvSpPr>
        <p:spPr>
          <a:xfrm>
            <a:off x="2808163" y="2034675"/>
            <a:ext cx="1687500" cy="1293900"/>
          </a:xfrm>
          <a:prstGeom prst="rect">
            <a:avLst/>
          </a:prstGeom>
          <a:noFill/>
          <a:ln/>
        </p:spPr>
        <p:txBody>
          <a:bodyPr wrap="square" lIns="0" tIns="0" rIns="0" bIns="0" rtlCol="0" anchor="t"/>
          <a:lstStyle/>
          <a:p>
            <a:pPr algn="l" indent="0" marL="0">
              <a:lnSpc>
                <a:spcPct val="115000"/>
              </a:lnSpc>
              <a:buNone/>
            </a:pPr>
            <a:r>
              <a:rPr lang="en-US" sz="1095" b="1" dirty="0">
                <a:solidFill>
                  <a:srgbClr val="000000"/>
                </a:solidFill>
                <a:latin typeface="Arial" pitchFamily="34" charset="0"/>
                <a:ea typeface="Arial" pitchFamily="34" charset="-122"/>
                <a:cs typeface="Arial" pitchFamily="34" charset="-120"/>
              </a:rPr>
              <a:t>НОК — общее кратное
</a:t>
            </a:r>
            <a:pPr algn="l" indent="0" marL="0">
              <a:lnSpc>
                <a:spcPct val="115000"/>
              </a:lnSpc>
              <a:buNone/>
            </a:pPr>
            <a:r>
              <a:rPr lang="en-US" sz="796"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95" dirty="0">
                <a:solidFill>
                  <a:srgbClr val="000000"/>
                </a:solidFill>
                <a:latin typeface="Arial" pitchFamily="34" charset="0"/>
                <a:ea typeface="Arial" pitchFamily="34" charset="-122"/>
                <a:cs typeface="Arial" pitchFamily="34" charset="-120"/>
              </a:rPr>
              <a:t>НОК — наименьшее число, которое делится на все данные числа без остатка. Оно помогает находить первый общий момент или повторение, например в расписаниях и циклах.
</a:t>
            </a:r>
            <a:endParaRPr lang="en-US" sz="1095" dirty="0"/>
          </a:p>
        </p:txBody>
      </p:sp>
      <p:sp>
        <p:nvSpPr>
          <p:cNvPr id="11" name="Text 4"/>
          <p:cNvSpPr txBox="1"/>
          <p:nvPr/>
        </p:nvSpPr>
        <p:spPr>
          <a:xfrm>
            <a:off x="4641750" y="2034675"/>
            <a:ext cx="1687500" cy="1293900"/>
          </a:xfrm>
          <a:prstGeom prst="rect">
            <a:avLst/>
          </a:prstGeom>
          <a:noFill/>
          <a:ln/>
        </p:spPr>
        <p:txBody>
          <a:bodyPr wrap="square" lIns="0" tIns="0" rIns="0" bIns="0" rtlCol="0" anchor="t"/>
          <a:lstStyle/>
          <a:p>
            <a:pPr algn="l" indent="0" marL="0">
              <a:lnSpc>
                <a:spcPct val="115000"/>
              </a:lnSpc>
              <a:buNone/>
            </a:pPr>
            <a:r>
              <a:rPr lang="en-US" sz="1002" b="1" dirty="0">
                <a:solidFill>
                  <a:srgbClr val="000000"/>
                </a:solidFill>
                <a:latin typeface="Arial" pitchFamily="34" charset="0"/>
                <a:ea typeface="Arial" pitchFamily="34" charset="-122"/>
                <a:cs typeface="Arial" pitchFamily="34" charset="-120"/>
              </a:rPr>
              <a:t>Оба понятия связаны с делимостью
</a:t>
            </a:r>
            <a:pPr algn="l" indent="0" marL="0">
              <a:lnSpc>
                <a:spcPct val="115000"/>
              </a:lnSpc>
              <a:buNone/>
            </a:pPr>
            <a:r>
              <a:rPr lang="en-US" sz="729"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11" dirty="0">
                <a:solidFill>
                  <a:srgbClr val="000000"/>
                </a:solidFill>
                <a:latin typeface="Arial" pitchFamily="34" charset="0"/>
                <a:ea typeface="Arial" pitchFamily="34" charset="-122"/>
                <a:cs typeface="Arial" pitchFamily="34" charset="-120"/>
              </a:rPr>
              <a:t>Чтобы найти НОД или НОК, нужно понимать, какие числа являются делителями, а какие — кратными. Поэтому тема делимости становится основой для этих двух важных понятий.
</a:t>
            </a:r>
            <a:endParaRPr lang="en-US" sz="1002" dirty="0"/>
          </a:p>
        </p:txBody>
      </p:sp>
      <p:sp>
        <p:nvSpPr>
          <p:cNvPr id="12" name="Text 5"/>
          <p:cNvSpPr txBox="1"/>
          <p:nvPr/>
        </p:nvSpPr>
        <p:spPr>
          <a:xfrm>
            <a:off x="6475325" y="2034675"/>
            <a:ext cx="1687500" cy="1293900"/>
          </a:xfrm>
          <a:prstGeom prst="rect">
            <a:avLst/>
          </a:prstGeom>
          <a:noFill/>
          <a:ln/>
        </p:spPr>
        <p:txBody>
          <a:bodyPr wrap="square" lIns="0" tIns="0" rIns="0" bIns="0" rtlCol="0" anchor="t"/>
          <a:lstStyle/>
          <a:p>
            <a:pPr algn="l" indent="0" marL="0">
              <a:lnSpc>
                <a:spcPct val="115000"/>
              </a:lnSpc>
              <a:buNone/>
            </a:pPr>
            <a:r>
              <a:rPr lang="en-US" sz="1095" b="1" dirty="0">
                <a:solidFill>
                  <a:srgbClr val="000000"/>
                </a:solidFill>
                <a:latin typeface="Arial" pitchFamily="34" charset="0"/>
                <a:ea typeface="Arial" pitchFamily="34" charset="-122"/>
                <a:cs typeface="Arial" pitchFamily="34" charset="-120"/>
              </a:rPr>
              <a:t>Пример для 12 и 18
</a:t>
            </a:r>
            <a:pPr algn="l" indent="0" marL="0">
              <a:lnSpc>
                <a:spcPct val="115000"/>
              </a:lnSpc>
              <a:buNone/>
            </a:pPr>
            <a:r>
              <a:rPr lang="en-US" sz="796"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95" dirty="0">
                <a:solidFill>
                  <a:srgbClr val="000000"/>
                </a:solidFill>
                <a:latin typeface="Arial" pitchFamily="34" charset="0"/>
                <a:ea typeface="Arial" pitchFamily="34" charset="-122"/>
                <a:cs typeface="Arial" pitchFamily="34" charset="-120"/>
              </a:rPr>
              <a:t>У чисел 12 и 18 наибольший общий делитель равен 6, а наименьшее общее кратное равно 36. Этот пример хорошо показывает, как делимость работает на практике.
</a:t>
            </a:r>
            <a:endParaRPr lang="en-US" sz="1095"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019625" y="1750522"/>
            <a:ext cx="4009200" cy="1639055"/>
          </a:xfrm>
          <a:prstGeom prst="rect">
            <a:avLst/>
          </a:prstGeom>
        </p:spPr>
      </p:pic>
      <p:sp>
        <p:nvSpPr>
          <p:cNvPr id="4" name="Text 0"/>
          <p:cNvSpPr txBox="1"/>
          <p:nvPr/>
        </p:nvSpPr>
        <p:spPr>
          <a:xfrm>
            <a:off x="1108049" y="147750"/>
            <a:ext cx="5878800" cy="751200"/>
          </a:xfrm>
          <a:prstGeom prst="rect">
            <a:avLst/>
          </a:prstGeom>
          <a:noFill/>
          <a:ln/>
        </p:spPr>
        <p:txBody>
          <a:bodyPr wrap="square" lIns="0" tIns="0" rIns="0" bIns="0" rtlCol="0" anchor="ctr"/>
          <a:lstStyle/>
          <a:p>
            <a:pPr algn="l" indent="0" marL="0">
              <a:lnSpc>
                <a:spcPct val="80000"/>
              </a:lnSpc>
              <a:buNone/>
            </a:pPr>
            <a:r>
              <a:rPr lang="en-US" sz="2400" b="1" dirty="0">
                <a:solidFill>
                  <a:srgbClr val="000000"/>
                </a:solidFill>
                <a:latin typeface="Arial" pitchFamily="34" charset="0"/>
                <a:ea typeface="Arial" pitchFamily="34" charset="-122"/>
                <a:cs typeface="Arial" pitchFamily="34" charset="-120"/>
              </a:rPr>
              <a:t>Краткие правила для запоминания
</a:t>
            </a:r>
            <a:endParaRPr lang="en-US" sz="2400" dirty="0"/>
          </a:p>
        </p:txBody>
      </p:sp>
      <p:sp>
        <p:nvSpPr>
          <p:cNvPr id="5" name="Text 1"/>
          <p:cNvSpPr txBox="1"/>
          <p:nvPr/>
        </p:nvSpPr>
        <p:spPr>
          <a:xfrm>
            <a:off x="8500550" y="4446975"/>
            <a:ext cx="353400" cy="360900"/>
          </a:xfrm>
          <a:prstGeom prst="rect">
            <a:avLst/>
          </a:prstGeom>
          <a:noFill/>
          <a:ln/>
        </p:spPr>
        <p:txBody>
          <a:bodyPr wrap="square" lIns="0" tIns="0" rIns="0" bIns="0" rtlCol="0" anchor="ctr"/>
          <a:lstStyle/>
          <a:p>
            <a:pPr algn="ctr" indent="0" marL="0">
              <a:lnSpc>
                <a:spcPct val="115000"/>
              </a:lnSpc>
              <a:buNone/>
            </a:pPr>
            <a:r>
              <a:rPr lang="en-US" sz="800" dirty="0">
                <a:solidFill>
                  <a:srgbClr val="000000"/>
                </a:solidFill>
                <a:latin typeface="Arial" pitchFamily="34" charset="0"/>
                <a:ea typeface="Arial" pitchFamily="34" charset="-122"/>
                <a:cs typeface="Arial" pitchFamily="34" charset="-120"/>
              </a:rPr>
              <a:t>19</a:t>
            </a:r>
            <a:endParaRPr lang="en-US" sz="800" dirty="0"/>
          </a:p>
        </p:txBody>
      </p:sp>
      <p:sp>
        <p:nvSpPr>
          <p:cNvPr id="6" name="Text 2"/>
          <p:cNvSpPr txBox="1"/>
          <p:nvPr/>
        </p:nvSpPr>
        <p:spPr>
          <a:xfrm>
            <a:off x="1108052" y="1139278"/>
            <a:ext cx="2818200" cy="796800"/>
          </a:xfrm>
          <a:prstGeom prst="rect">
            <a:avLst/>
          </a:prstGeom>
          <a:noFill/>
          <a:ln/>
        </p:spPr>
        <p:txBody>
          <a:bodyPr wrap="square" lIns="0" tIns="0" rIns="0" bIns="0" rtlCol="0" anchor="ctr"/>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Таблица помогает быстро вспомнить самые нужные признаки делимости и сразу проверить число устно.
</a:t>
            </a:r>
            <a:endParaRPr lang="en-US" sz="1000" dirty="0"/>
          </a:p>
        </p:txBody>
      </p:sp>
      <p:sp>
        <p:nvSpPr>
          <p:cNvPr id="7" name="Text 3"/>
          <p:cNvSpPr txBox="1"/>
          <p:nvPr/>
        </p:nvSpPr>
        <p:spPr>
          <a:xfrm>
            <a:off x="1108055" y="2176411"/>
            <a:ext cx="2818200" cy="796800"/>
          </a:xfrm>
          <a:prstGeom prst="rect">
            <a:avLst/>
          </a:prstGeom>
          <a:noFill/>
          <a:ln/>
        </p:spPr>
        <p:txBody>
          <a:bodyPr wrap="square" lIns="0" tIns="0" rIns="0" bIns="0" rtlCol="0" anchor="ctr"/>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Самые быстрые проверки опираются на последнюю цифру, а признаки на 3 и 9 требуют суммировать цифры числа.
</a:t>
            </a:r>
            <a:endParaRPr lang="en-US" sz="1000" dirty="0"/>
          </a:p>
        </p:txBody>
      </p:sp>
      <p:sp>
        <p:nvSpPr>
          <p:cNvPr id="8" name="Text 4"/>
          <p:cNvSpPr txBox="1"/>
          <p:nvPr/>
        </p:nvSpPr>
        <p:spPr>
          <a:xfrm>
            <a:off x="1108050" y="3408676"/>
            <a:ext cx="1787700" cy="360900"/>
          </a:xfrm>
          <a:prstGeom prst="rect">
            <a:avLst/>
          </a:prstGeom>
          <a:noFill/>
          <a:ln/>
        </p:spPr>
        <p:txBody>
          <a:bodyPr wrap="square" lIns="0" tIns="0" rIns="0" bIns="0" rtlCol="0" anchor="ctr"/>
          <a:lstStyle/>
          <a:p>
            <a:pPr algn="l" indent="0" marL="0">
              <a:lnSpc>
                <a:spcPct val="115000"/>
              </a:lnSpc>
              <a:buNone/>
            </a:pPr>
            <a:r>
              <a:rPr lang="en-US" sz="800" dirty="0">
                <a:solidFill>
                  <a:srgbClr val="000000"/>
                </a:solidFill>
                <a:latin typeface="Arial" pitchFamily="34" charset="0"/>
                <a:ea typeface="Arial" pitchFamily="34" charset="-122"/>
                <a:cs typeface="Arial" pitchFamily="34" charset="-120"/>
              </a:rPr>
              <a:t>Стандартные признаки делимости для натуральных чисел.
</a:t>
            </a:r>
            <a:endParaRPr lang="en-US" sz="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2160600" y="1167150"/>
            <a:ext cx="4822800" cy="2809200"/>
          </a:xfrm>
          <a:prstGeom prst="rect">
            <a:avLst/>
          </a:prstGeom>
          <a:noFill/>
          <a:ln/>
        </p:spPr>
        <p:txBody>
          <a:bodyPr wrap="square" lIns="0" tIns="0" rIns="0" bIns="0" rtlCol="0" anchor="ctr"/>
          <a:lstStyle/>
          <a:p>
            <a:pPr algn="ctr" indent="0" marL="0">
              <a:lnSpc>
                <a:spcPct val="80000"/>
              </a:lnSpc>
              <a:buNone/>
            </a:pPr>
            <a:r>
              <a:rPr lang="en-US" sz="2800" b="1" dirty="0">
                <a:solidFill>
                  <a:srgbClr val="000000"/>
                </a:solidFill>
                <a:latin typeface="Arial" pitchFamily="34" charset="0"/>
                <a:ea typeface="Arial" pitchFamily="34" charset="-122"/>
                <a:cs typeface="Arial" pitchFamily="34" charset="-120"/>
              </a:rPr>
              <a:t>Делимость, которая помогает считать быстрее
</a:t>
            </a:r>
            <a:pPr algn="ctr" indent="0" marL="0">
              <a:lnSpc>
                <a:spcPct val="80000"/>
              </a:lnSpc>
              <a:buNone/>
            </a:pPr>
            <a:r>
              <a:rPr lang="en-US" sz="2800" b="1" dirty="0">
                <a:solidFill>
                  <a:srgbClr val="000000"/>
                </a:solidFill>
                <a:latin typeface="Arial" pitchFamily="34" charset="0"/>
                <a:ea typeface="Arial" pitchFamily="34" charset="-122"/>
                <a:cs typeface="Arial" pitchFamily="34" charset="-120"/>
              </a:rPr>
              <a:t>
</a:t>
            </a:r>
            <a:pPr algn="ctr" indent="0" marL="0">
              <a:lnSpc>
                <a:spcPct val="115000"/>
              </a:lnSpc>
              <a:buNone/>
            </a:pPr>
            <a:r>
              <a:rPr lang="en-US" sz="1200" dirty="0">
                <a:solidFill>
                  <a:srgbClr val="000000"/>
                </a:solidFill>
                <a:latin typeface="Arial" pitchFamily="34" charset="0"/>
                <a:ea typeface="Arial" pitchFamily="34" charset="-122"/>
                <a:cs typeface="Arial" pitchFamily="34" charset="-120"/>
              </a:rPr>
              <a:t>Делимость нацело показывает, можно ли разделить число без остатка, а делители, кратные и признаки делимости делают вычисления быстрее и надёжнее. Эти идеи нужны для НОД, НОК и разложения чисел на множители.
</a:t>
            </a:r>
            <a:endParaRPr lang="en-US" sz="2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2026-05-30T00:02:33Z</dcterms:created>
  <dcterms:modified xsi:type="dcterms:W3CDTF">2026-05-30T00:02:33Z</dcterms:modified>
</cp:coreProperties>
</file>