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jpeg"/><Relationship Id="rId4" Type="http://schemas.openxmlformats.org/officeDocument/2006/relationships/image" Target="../media/image-6-4.jpeg"/><Relationship Id="rId5" Type="http://schemas.openxmlformats.org/officeDocument/2006/relationships/image" Target="../media/image-6-5.jpe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jpeg"/><Relationship Id="rId4" Type="http://schemas.openxmlformats.org/officeDocument/2006/relationships/image" Target="../media/image-19-4.jpe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2891" y="314850"/>
            <a:ext cx="3696519" cy="4544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92025" y="1304657"/>
            <a:ext cx="3350400" cy="92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Поэмы о людях и богах: главные темы и значение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4768625" y="3117950"/>
            <a:ext cx="33504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Изучим эпические поэмы о героях и богах разных культур и их мировоззрение.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4792025" y="938075"/>
            <a:ext cx="3303600" cy="19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53311" y="305650"/>
            <a:ext cx="4069277" cy="4544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34400" y="1026950"/>
            <a:ext cx="3240000" cy="80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поэмы о людях и богах? Исторический контекст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934400" y="2983848"/>
            <a:ext cx="32400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Поэмы о людях и богах — древний способ рассказать истории, передать ценности и объяснить мир. В них отражены мифы и легенды разных народов, от Греции до Руси и Франции.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7741" y="2958289"/>
            <a:ext cx="2847996" cy="18578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48003" y="2958289"/>
            <a:ext cx="2847996" cy="18578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88619" y="2958289"/>
            <a:ext cx="2847996" cy="185787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5200" y="526332"/>
            <a:ext cx="75699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Античные поэмы: откуда начинается жанр
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624415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Гомер и начало эпоса
</a:t>
            </a:r>
            <a:pPr algn="l" indent="0" marL="0">
              <a:lnSpc>
                <a:spcPct val="115000"/>
              </a:lnSpc>
              <a:buNone/>
            </a:pPr>
            <a:r>
              <a:rPr lang="en-US" sz="6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Гомер создаёт «Илиаду» и «Одиссею», где рассказывает о героях Троянской войны и их приключениях, сочетающих подвиг, страсть и божественное вмешательство.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464678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Вергилий и римская традиция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Водитель римлян Вергилий пишет «Энеиду», прославляя судьбу и героизм Энея, основателя Рима, объединяя миф и историю страны.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305294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поэм в культуре
</a:t>
            </a:r>
            <a:pPr algn="l" indent="0" marL="0">
              <a:lnSpc>
                <a:spcPct val="115000"/>
              </a:lnSpc>
              <a:buNone/>
            </a:pPr>
            <a:r>
              <a:rPr lang="en-US" sz="6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Античные поэмы служили не только развлечением, но и сохранили язык, традиции и представления о героях и богах, формируя культурное наследие древних народов.
</a:t>
            </a:r>
            <a:endParaRPr lang="en-US" sz="1029" dirty="0"/>
          </a:p>
        </p:txBody>
      </p:sp>
      <p:sp>
        <p:nvSpPr>
          <p:cNvPr id="11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275989"/>
            <a:ext cx="4418400" cy="159842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511525" y="2089700"/>
            <a:ext cx="28335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таблица известных эпических поэм разных народов, их героев и божественных персонажей.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поэмы о людях и богах: сравнение жанров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511525" y="3284956"/>
            <a:ext cx="28335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Поэмы отражают культурные ценности своего времени через образ героев и богов.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50728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литературные исследования
</a:t>
            </a:r>
            <a:endParaRPr lang="en-US" sz="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боги в поэмах? Их роль и значение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04825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Боги в поэмах управляют судьбами героев, вознаграждая их или наказывая, тем самым усиливая драматизм событий.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3548550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богов символизирует природные силы и моральные качества, объясняя явления природы и человеческое поведение.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6392275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Боги часто обладают человеческими чертами — гневом, заботой, завистью — что помогает понять сложность мира и отношений.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21900" y="1473525"/>
            <a:ext cx="4804800" cy="83990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1900" y="2306715"/>
            <a:ext cx="4804800" cy="83990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21900" y="3143637"/>
            <a:ext cx="4804800" cy="83990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21900" y="3978450"/>
            <a:ext cx="4804800" cy="83990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в поэмах: кем были герои?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775200" y="1596333"/>
            <a:ext cx="2775900" cy="56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2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Одиссей — мудрый странник
</a:t>
            </a:r>
            <a:pPr algn="l" indent="0" marL="0">
              <a:lnSpc>
                <a:spcPct val="115000"/>
              </a:lnSpc>
              <a:buNone/>
            </a:pPr>
            <a:r>
              <a:rPr lang="en-US" sz="468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2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Одиссей выделяется хитростью и стойкостью, преодолевая множество препятствий ради возвращения домой и семьи.
</a:t>
            </a:r>
            <a:endParaRPr lang="en-US" sz="842" dirty="0"/>
          </a:p>
        </p:txBody>
      </p:sp>
      <p:sp>
        <p:nvSpPr>
          <p:cNvPr id="10" name="Text 2"/>
          <p:cNvSpPr txBox="1"/>
          <p:nvPr/>
        </p:nvSpPr>
        <p:spPr>
          <a:xfrm>
            <a:off x="775200" y="2429478"/>
            <a:ext cx="2775900" cy="56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2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Ахилл — великий воин
</a:t>
            </a:r>
            <a:pPr algn="l" indent="0" marL="0">
              <a:lnSpc>
                <a:spcPct val="115000"/>
              </a:lnSpc>
              <a:buNone/>
            </a:pPr>
            <a:r>
              <a:rPr lang="en-US" sz="468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2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Ахилл известен своим боевым гением и яркими эмоциями, символом мужества и скоротечности человеческой жизни.
</a:t>
            </a:r>
            <a:endParaRPr lang="en-US" sz="842" dirty="0"/>
          </a:p>
        </p:txBody>
      </p:sp>
      <p:sp>
        <p:nvSpPr>
          <p:cNvPr id="11" name="Text 3"/>
          <p:cNvSpPr txBox="1"/>
          <p:nvPr/>
        </p:nvSpPr>
        <p:spPr>
          <a:xfrm>
            <a:off x="775200" y="3266400"/>
            <a:ext cx="2775900" cy="56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2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Роланд — рыцарь-доблестный
</a:t>
            </a:r>
            <a:pPr algn="l" indent="0" marL="0">
              <a:lnSpc>
                <a:spcPct val="115000"/>
              </a:lnSpc>
              <a:buNone/>
            </a:pPr>
            <a:r>
              <a:rPr lang="en-US" sz="468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2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Роланд воплощает идеал средневекового рыцаря — верный, смелый и готовый пожертвовать собой ради долга и веры.
</a:t>
            </a:r>
            <a:endParaRPr lang="en-US" sz="842" dirty="0"/>
          </a:p>
        </p:txBody>
      </p:sp>
      <p:sp>
        <p:nvSpPr>
          <p:cNvPr id="12" name="Text 4"/>
          <p:cNvSpPr txBox="1"/>
          <p:nvPr/>
        </p:nvSpPr>
        <p:spPr>
          <a:xfrm>
            <a:off x="775200" y="4101213"/>
            <a:ext cx="2775900" cy="56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2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Игорь Святославич — защитник Руси
</a:t>
            </a:r>
            <a:pPr algn="l" indent="0" marL="0">
              <a:lnSpc>
                <a:spcPct val="115000"/>
              </a:lnSpc>
              <a:buNone/>
            </a:pPr>
            <a:r>
              <a:rPr lang="en-US" sz="468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2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Игорь — храбрый князь из «Слова о полку Игореве», символизирующий любовь к родной земле и стойкость перед врагом.
</a:t>
            </a:r>
            <a:endParaRPr lang="en-US" sz="842" dirty="0"/>
          </a:p>
        </p:txBody>
      </p:sp>
      <p:sp>
        <p:nvSpPr>
          <p:cNvPr id="13" name="Text 5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071217"/>
            <a:ext cx="4120500" cy="19673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51418" y="2069400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показывает преобладание сюжетов, где боги активно влияют на ход событий, подчёркивая важность взаимодействия человека и божественного.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Какой состав героев чаще встречается в поэмах?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951418" y="3264647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Эпические произведения часто объединяют миры людей и богов для усиления тематической глубины.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30424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Литературный анализ 60 эпических поэм
</a:t>
            </a:r>
            <a:endParaRPr lang="en-US" sz="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2923" y="2022025"/>
            <a:ext cx="7474453" cy="2206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775200" y="544625"/>
            <a:ext cx="75699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сюжета классической эпической поэмы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977775"/>
            <a:ext cx="75699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примере классических произведений — «Одиссея» и другие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0350" y="2959309"/>
            <a:ext cx="4270500" cy="18558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0850" y="2958281"/>
            <a:ext cx="4256100" cy="18578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5200" y="526332"/>
            <a:ext cx="75699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«Слово о полку Игореве»: древнерусская поэма
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775196" y="1453475"/>
            <a:ext cx="33423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Эпос о походе Игоря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«Слово о полку Игореве» описывает неудачный поход князя Игоря на половцев конца XII века, подчёркивая героизм и трагедию защитников Руси.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009564" y="1453475"/>
            <a:ext cx="33423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 мифологией и фольклором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поэме присутствуют отсылки к славянским богам, природным силам и народным традициям, подчёркивая духовное единство народа и судьбы.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24350" y="335483"/>
            <a:ext cx="4798800" cy="451293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5200" y="906775"/>
            <a:ext cx="2772600" cy="9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Средневековые эпопеи: «Песнь о Роланде» и образ рыцаря
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971755" y="2503425"/>
            <a:ext cx="2576100" cy="7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«Песнь о Роланде» рассказывает о героических деяниях рыцаря Роланда, подчёркивая преданность и верность идеалам Карла Великого.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971750" y="3503602"/>
            <a:ext cx="2576100" cy="7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Христианский Бог в поэме выступает как высшая сила, направляющая события, контрастируя с человеческой храбростью и предательством Ганелона.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375" y="2951704"/>
            <a:ext cx="8506800" cy="18940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Славянские былины: люди и боги на Руси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1125025" y="1873701"/>
            <a:ext cx="27726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Славянские былины представляют героев, таких как Илья Муромец и Добрыня Никитич, которые участвуют в борьбе с мифологическими существами и силами природы, отражая дух древнерусской культуры.
</a:t>
            </a:r>
            <a:endParaRPr lang="en-US" sz="934" dirty="0"/>
          </a:p>
        </p:txBody>
      </p:sp>
      <p:sp>
        <p:nvSpPr>
          <p:cNvPr id="8" name="Text 2"/>
          <p:cNvSpPr txBox="1"/>
          <p:nvPr/>
        </p:nvSpPr>
        <p:spPr>
          <a:xfrm>
            <a:off x="5482698" y="1873701"/>
            <a:ext cx="27726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древнеславянских верованиях боги выступают как покровители или противники героев. Часто упоминаются богиня Мать Сыра Земля, бог Святовит и божество Ярило, символизирующие природные силы и судьбу народа.
</a:t>
            </a:r>
            <a:endParaRPr lang="en-US" sz="934" dirty="0"/>
          </a:p>
        </p:txBody>
      </p:sp>
      <p:sp>
        <p:nvSpPr>
          <p:cNvPr id="9" name="Text 3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Двойственная роль богов: испытания и помощь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830525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Боги в поэмах играют двоякую роль: они могут помогать героям, поддерживая их в трудных ситуациях и направляя на путь к победе, как, например, Афина помогает Одиссею.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5030100" y="1830525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тоже время боги создают препятствия и испытания, проявляя своё недовольство или гнев. Например, Посейдон и Аполлон препятствуют героям в «Илиаде», усложняя их задачи и судьбы.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5030100" y="3495400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Нередко именно помощь богов становится решающей в достижении финальной победы, подчёркивая важность божественного вмешательства в судьбы людей.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775200" y="3495400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испытания служат для героев тренировкой воли и характера, позволяя проявить силу духа и стойкость перед лицом опасностей и трудностей.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375" y="2951704"/>
            <a:ext cx="8506800" cy="18940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Греческие боги в поэмах: кто они?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1125025" y="1873701"/>
            <a:ext cx="27726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Зевс занимает вершину пантеона, контролируя судьбы людей и решая исход событий в поэмах. Афина, богиня мудрости и войны, активно поддерживает героев, особенно Одиссея, помогая им преодолевать трудности.
</a:t>
            </a:r>
            <a:endParaRPr lang="en-US" sz="934" dirty="0"/>
          </a:p>
        </p:txBody>
      </p:sp>
      <p:sp>
        <p:nvSpPr>
          <p:cNvPr id="8" name="Text 2"/>
          <p:cNvSpPr txBox="1"/>
          <p:nvPr/>
        </p:nvSpPr>
        <p:spPr>
          <a:xfrm>
            <a:off x="5482698" y="1873701"/>
            <a:ext cx="27726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Посейдон, бог морей, часто враждебен героям, особенно Одиссею, создавая им препятствия. Аполлон символизирует искусство, врачевание и пророчества, влияя как на людей, так и на божественные события.
</a:t>
            </a:r>
            <a:endParaRPr lang="en-US" sz="934" dirty="0"/>
          </a:p>
        </p:txBody>
      </p:sp>
      <p:sp>
        <p:nvSpPr>
          <p:cNvPr id="9" name="Text 3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средства в поэмах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690850"/>
            <a:ext cx="57402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Эпитеты, такие как «быстроногий Ахилл», создают яркие и запоминающиеся образы героев, подчёркивая их качества и роль в повествовании.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775200" y="2802100"/>
            <a:ext cx="57402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Гипербола используется для преувеличения силы, смелости и событий, подчёркивая масштабность и важность описываемых деяний и битв.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775200" y="3913350"/>
            <a:ext cx="57402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Сравнения придают тексту выразительность, помогая читателю глубже понять характеры и действия персонажей через перенос качеств с одного явления на другое.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19000" y="1455018"/>
            <a:ext cx="3704100" cy="33930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5200" y="2225050"/>
            <a:ext cx="31227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стихии и судьбы в «Медном всаднике»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поэме Пушкина «Медный всадник» наводнение предстает как стихия, находящаяся под контролем судьбы и высших сил. Это отражает противостояние человека и неизбежных природных обстоятельств.
</a:t>
            </a:r>
            <a:endParaRPr lang="en-US" sz="900" dirty="0"/>
          </a:p>
        </p:txBody>
      </p:sp>
      <p:sp>
        <p:nvSpPr>
          <p:cNvPr id="6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Поэмы XIX века: человек и силы судьбы
</a:t>
            </a:r>
            <a:endParaRPr lang="en-US" sz="2200" dirty="0"/>
          </a:p>
        </p:txBody>
      </p:sp>
      <p:sp>
        <p:nvSpPr>
          <p:cNvPr id="8" name="Text 3"/>
          <p:cNvSpPr txBox="1"/>
          <p:nvPr/>
        </p:nvSpPr>
        <p:spPr>
          <a:xfrm>
            <a:off x="775200" y="3255775"/>
            <a:ext cx="31227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падших божеств в «Демоне»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«Демоне» Лермонтова демон показан как падшее божество, воздействующее на человеческие судьбы и порождающее внутреннюю борьбу и трагедию. Такой образ раскрывает конфликт между свободой и судьбой.
</a:t>
            </a:r>
            <a:endParaRPr lang="en-US" sz="9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375" y="2951704"/>
            <a:ext cx="8506800" cy="18940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Трагизм судьбы в поэмах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971750" y="1869325"/>
            <a:ext cx="33378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Возвращение Одиссея на родину занимает десять лет из-за гнева богов, подчёркивая неизбежность судьбы и ограниченность человеческих сил перед высшими силами. Это отражение трагической борьбы характера.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5007300" y="1869325"/>
            <a:ext cx="33378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«Слове о полку Игореве» гибель воинов рассматривается через призму участия природных сил и судьбы народа, передавая идею, что человеческие усилия тесно связаны с высшими и природными законами.
</a:t>
            </a:r>
            <a:endParaRPr lang="en-US" sz="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 смысла: мотивы странствий и судьбы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788850" y="2028025"/>
            <a:ext cx="2922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Возвращение Одиссея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герой стремится вернуться домой после долгих странствий, олицетворяя поиск личного смысла и принадлежности.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2509950" y="3392950"/>
            <a:ext cx="2922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 новой земли Энеем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Эней отправляется на поиски новой родины после разрушения Трои, символизируя надежду и необходимость начала новой жизни.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4260068" y="2028025"/>
            <a:ext cx="2922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Подвиг Игоря Святославича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Князь Игорь пытается спасти Русь, объединяя народ и борясь за родную землю — символ служения и преданности своему народу.
</a:t>
            </a:r>
            <a:endParaRPr lang="en-US" sz="9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Современный взгляд: боги как идеи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690850"/>
            <a:ext cx="52371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современной литературе образы богов приобретают символическое значение, представляя силу природы, внутренние переживания и важные философские идеи, выходящие за рамки мифов.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775200" y="3079088"/>
            <a:ext cx="3197100" cy="12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Боги также становятся метафорами моральных выборов и борьбы добра со злом, позволяя авторам исследовать человеческую природу в новых контекстах и эпохах.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5148000" y="3079088"/>
            <a:ext cx="3197100" cy="12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подход даёт возможность создавать более глубокие и многогранные произведения, связывая древние традиции с современными взглядами на жизнь и судьбу.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21901" y="1447026"/>
            <a:ext cx="4804800" cy="11355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1901" y="2560499"/>
            <a:ext cx="4804800" cy="113550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21901" y="3688741"/>
            <a:ext cx="4804800" cy="113550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Культурное наследие: поэмы в искусстве и медиа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75200" y="1644845"/>
            <a:ext cx="2775900" cy="7574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6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Фильм «Троя» и эпос о Троянской войне
</a:t>
            </a:r>
            <a:pPr algn="l" indent="0" marL="0">
              <a:lnSpc>
                <a:spcPct val="115000"/>
              </a:lnSpc>
              <a:buNone/>
            </a:pPr>
            <a:r>
              <a:rPr lang="en-US" sz="55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Кинолента 2004 года «Троя» вдохновлена древнегреческими поэмами, передаёт великие битвы и судьбы героев, делая классический эпос доступным для широкой аудитории.
</a:t>
            </a:r>
            <a:endParaRPr lang="en-US" sz="926" dirty="0"/>
          </a:p>
        </p:txBody>
      </p:sp>
      <p:sp>
        <p:nvSpPr>
          <p:cNvPr id="9" name="Text 2"/>
          <p:cNvSpPr txBox="1"/>
          <p:nvPr/>
        </p:nvSpPr>
        <p:spPr>
          <a:xfrm>
            <a:off x="775200" y="2758319"/>
            <a:ext cx="2775900" cy="7574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6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Иллюстрации Виктора Васнецова к древнерусской тематике
</a:t>
            </a:r>
            <a:pPr algn="l" indent="0" marL="0">
              <a:lnSpc>
                <a:spcPct val="115000"/>
              </a:lnSpc>
              <a:buNone/>
            </a:pPr>
            <a:r>
              <a:rPr lang="en-US" sz="54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Васнецов создавал яркие образы былинных героев и богов, популяризируя славянскую культуру и эпическую традицию через живопись и графику.
</a:t>
            </a:r>
            <a:endParaRPr lang="en-US" sz="906" dirty="0"/>
          </a:p>
        </p:txBody>
      </p:sp>
      <p:sp>
        <p:nvSpPr>
          <p:cNvPr id="10" name="Text 3"/>
          <p:cNvSpPr txBox="1"/>
          <p:nvPr/>
        </p:nvSpPr>
        <p:spPr>
          <a:xfrm>
            <a:off x="775200" y="3886560"/>
            <a:ext cx="2775900" cy="7574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8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Опера «Идоменей» Моцарта и античная мифология
</a:t>
            </a:r>
            <a:pPr algn="l" indent="0" marL="0">
              <a:lnSpc>
                <a:spcPct val="115000"/>
              </a:lnSpc>
              <a:buNone/>
            </a:pPr>
            <a:r>
              <a:rPr lang="en-US" sz="509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8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Моцарта вдохновлено античными сюжетами, музыкально воплощая судьбы героев и вмешательство богов, сохраняя живое наследие древних поэм в классической музыке.
</a:t>
            </a:r>
            <a:endParaRPr lang="en-US" sz="848" dirty="0"/>
          </a:p>
        </p:txBody>
      </p:sp>
      <p:sp>
        <p:nvSpPr>
          <p:cNvPr id="11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121700" y="2963292"/>
            <a:ext cx="7668600" cy="18722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11000" y="863267"/>
            <a:ext cx="68103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Поэмы о людях и богах: уроки, вдохновляющие поколения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1011000" y="1657292"/>
            <a:ext cx="4395600" cy="77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произведения несут в себе мудрость, пример мужества и нравственные ориентиры, объединяя поколения и способствуя осмыслению роли человека в мире и судьбе.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2026-05-10T10:06:17Z</dcterms:created>
  <dcterms:modified xsi:type="dcterms:W3CDTF">2026-05-10T10:06:17Z</dcterms:modified>
</cp:coreProperties>
</file>