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jpeg"/><Relationship Id="rId3" Type="http://schemas.openxmlformats.org/officeDocument/2006/relationships/image" Target="../media/image-3-3.png"/><Relationship Id="rId4" Type="http://schemas.openxmlformats.org/officeDocument/2006/relationships/image" Target="../media/image-3-4.jpeg"/><Relationship Id="rId5" Type="http://schemas.openxmlformats.org/officeDocument/2006/relationships/image" Target="../media/image-3-5.png"/><Relationship Id="rId6" Type="http://schemas.openxmlformats.org/officeDocument/2006/relationships/image" Target="../media/image-3-6.jpe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jpe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jpe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jpeg"/><Relationship Id="rId4" Type="http://schemas.openxmlformats.org/officeDocument/2006/relationships/image" Target="../media/image-10-4.png"/><Relationship Id="rId5" Type="http://schemas.openxmlformats.org/officeDocument/2006/relationships/image" Target="../media/image-10-5.jpeg"/><Relationship Id="rId6" Type="http://schemas.openxmlformats.org/officeDocument/2006/relationships/image" Target="../media/image-10-6.png"/><Relationship Id="rId7" Type="http://schemas.openxmlformats.org/officeDocument/2006/relationships/image" Target="../media/image-10-7.jpe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jpeg"/><Relationship Id="rId3" Type="http://schemas.openxmlformats.org/officeDocument/2006/relationships/image" Target="../media/image-15-3.png"/><Relationship Id="rId4" Type="http://schemas.openxmlformats.org/officeDocument/2006/relationships/image" Target="../media/image-15-4.jpeg"/><Relationship Id="rId5" Type="http://schemas.openxmlformats.org/officeDocument/2006/relationships/image" Target="../media/image-15-5.png"/><Relationship Id="rId6" Type="http://schemas.openxmlformats.org/officeDocument/2006/relationships/image" Target="../media/image-15-6.jpe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jpeg"/><Relationship Id="rId4" Type="http://schemas.openxmlformats.org/officeDocument/2006/relationships/image" Target="../media/image-19-4.png"/><Relationship Id="rId5" Type="http://schemas.openxmlformats.org/officeDocument/2006/relationships/image" Target="../media/image-19-5.jpeg"/><Relationship Id="rId6" Type="http://schemas.openxmlformats.org/officeDocument/2006/relationships/image" Target="../media/image-19-6.png"/><Relationship Id="rId7" Type="http://schemas.openxmlformats.org/officeDocument/2006/relationships/image" Target="../media/image-19-7.jpe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914325" y="562650"/>
            <a:ext cx="10363500" cy="573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Пищеварение в кишечнике и всасывание
</a:t>
            </a:r>
            <a:pPr algn="ctr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кишечник переваривает пищу и помогает организму расти и крепнуть?
</a:t>
            </a:r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8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4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530588" y="177200"/>
            <a:ext cx="5483073" cy="6521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77475" y="3429000"/>
            <a:ext cx="5835600" cy="26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Изучение пищеварения началось много веков назад, а опыты Уильяма Бомона и работы И. П. Павлова помогли понять роль ферментов. Сегодня известно: именно в кишечнике организм получает белки, жиры и углеводы для роста и энергии.
</a:t>
            </a:r>
            <a:endParaRPr lang="en-US" sz="1600" dirty="0"/>
          </a:p>
        </p:txBody>
      </p:sp>
      <p:sp>
        <p:nvSpPr>
          <p:cNvPr id="7" name="Text 1"/>
          <p:cNvSpPr txBox="1"/>
          <p:nvPr/>
        </p:nvSpPr>
        <p:spPr>
          <a:xfrm>
            <a:off x="277475" y="552175"/>
            <a:ext cx="5835600" cy="2081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кишечник превращает пищу в источник роста и энергии
</a:t>
            </a:r>
            <a:endParaRPr lang="en-US" sz="3200" dirty="0"/>
          </a:p>
        </p:txBody>
      </p:sp>
      <p:sp>
        <p:nvSpPr>
          <p:cNvPr id="8" name="Text 2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23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7776" y="1893040"/>
            <a:ext cx="3633356" cy="205795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153402" y="1893040"/>
            <a:ext cx="3633356" cy="2057956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949044" y="1893040"/>
            <a:ext cx="3633356" cy="2057956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47775" y="362725"/>
            <a:ext cx="11234700" cy="130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устроена пищеварительная система человека
</a:t>
            </a:r>
            <a:endParaRPr lang="en-US" sz="3200" dirty="0"/>
          </a:p>
        </p:txBody>
      </p:sp>
      <p:sp>
        <p:nvSpPr>
          <p:cNvPr id="9" name="Text 1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2300" dirty="0"/>
          </a:p>
        </p:txBody>
      </p:sp>
      <p:sp>
        <p:nvSpPr>
          <p:cNvPr id="10" name="Text 2"/>
          <p:cNvSpPr txBox="1"/>
          <p:nvPr/>
        </p:nvSpPr>
        <p:spPr>
          <a:xfrm>
            <a:off x="453848" y="4162586"/>
            <a:ext cx="3428400" cy="147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6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пищи от первого движения до усвоения
</a:t>
            </a:r>
            <a:pPr algn="l" indent="0" marL="0">
              <a:lnSpc>
                <a:spcPct val="100000"/>
              </a:lnSpc>
              <a:buNone/>
            </a:pPr>
            <a:r>
              <a:rPr lang="en-US" sz="914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2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пища попадает в ротовую полость, где начинается её измельчение и смачивание слюной. Затем по пищеводу она проходит в желудок, а дальше — в кишечник. Этот путь похож на цепочку станций, на каждой из которых еда меняется и готовится к усвоению клетками организма и используется для роста.
</a:t>
            </a:r>
            <a:endParaRPr lang="en-US" sz="1406" dirty="0"/>
          </a:p>
        </p:txBody>
      </p:sp>
      <p:sp>
        <p:nvSpPr>
          <p:cNvPr id="11" name="Text 3"/>
          <p:cNvSpPr txBox="1"/>
          <p:nvPr/>
        </p:nvSpPr>
        <p:spPr>
          <a:xfrm>
            <a:off x="4250925" y="4162561"/>
            <a:ext cx="3428400" cy="147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81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Органы-помощники, без которых работа была бы медленнее
</a:t>
            </a:r>
            <a:pPr algn="l" indent="0" marL="0">
              <a:lnSpc>
                <a:spcPct val="100000"/>
              </a:lnSpc>
              <a:buNone/>
            </a:pPr>
            <a:r>
              <a:rPr lang="en-US" sz="833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2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Желудок, печень и поджелудочная железа работают как команда помощников. Желудок смешивает содержимое, печень выделяет желчь, а поджелудочная железа даёт сок с ферментами. Вместе они создают условия, при которых кишечник может расщеплять пищу намного точнее и быстрее. Каждый орган выполняет свою роль, и система работает без лишних потерь.
</a:t>
            </a:r>
            <a:endParaRPr lang="en-US" sz="1281" dirty="0"/>
          </a:p>
        </p:txBody>
      </p:sp>
      <p:sp>
        <p:nvSpPr>
          <p:cNvPr id="12" name="Text 4"/>
          <p:cNvSpPr txBox="1"/>
          <p:nvPr/>
        </p:nvSpPr>
        <p:spPr>
          <a:xfrm>
            <a:off x="8047916" y="4162536"/>
            <a:ext cx="3428400" cy="147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6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Кишечник как финальный этап пищеварения
</a:t>
            </a:r>
            <a:pPr algn="l" indent="0" marL="0">
              <a:lnSpc>
                <a:spcPct val="100000"/>
              </a:lnSpc>
              <a:buNone/>
            </a:pPr>
            <a:r>
              <a:rPr lang="en-US" sz="914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2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Тонкая кишка похожа на длинный коридор с огромной рабочей поверхностью, а толстая кишка завершает путь остатков пищи. Здесь организм забирает воду и полезные вещества, а непереваренные остатки постепенно превращаются в каловые массы, уплотняются и выводятся из организма.
</a:t>
            </a:r>
            <a:endParaRPr lang="en-US" sz="1406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97250" y="642800"/>
            <a:ext cx="11197500" cy="107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Химические процессы пищеварения в кишечнике
</a:t>
            </a:r>
            <a:endParaRPr lang="en-US" sz="3200" dirty="0"/>
          </a:p>
        </p:txBody>
      </p:sp>
      <p:sp>
        <p:nvSpPr>
          <p:cNvPr id="8" name="Text 1"/>
          <p:cNvSpPr txBox="1"/>
          <p:nvPr/>
        </p:nvSpPr>
        <p:spPr>
          <a:xfrm>
            <a:off x="779925" y="3173450"/>
            <a:ext cx="2784600" cy="155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желудка химус попадает в двенадцатиперстную кишку. К нему присоединяются желчь и поджелудочный сок, а среда становится удобной для работы кишечных ферментов.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4496799" y="3173450"/>
            <a:ext cx="2784600" cy="155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Белки, углеводы и жиры в кишечнике не всасываются сразу. Сначала ферменты расщепляют их до более простых частиц, которые клеткам легче пропустить через мембраны.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8213675" y="3173450"/>
            <a:ext cx="2784600" cy="155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результате крупные молекулы превращаются в аминокислоты, моносахариды, жирные кислоты и глицерин. Именно эти вещества организм способен использовать для питания и роста.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11558958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23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0F0F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8191" y="150225"/>
            <a:ext cx="5090717" cy="6557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155920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2300" dirty="0"/>
          </a:p>
        </p:txBody>
      </p:sp>
      <p:sp>
        <p:nvSpPr>
          <p:cNvPr id="7" name="Text 1"/>
          <p:cNvSpPr txBox="1"/>
          <p:nvPr/>
        </p:nvSpPr>
        <p:spPr>
          <a:xfrm>
            <a:off x="5733275" y="621200"/>
            <a:ext cx="6140100" cy="553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Тонкий кишечник: отделы и их функции
</a:t>
            </a:r>
            <a:pPr algn="l" indent="0" marL="0">
              <a:lnSpc>
                <a:spcPct val="100000"/>
              </a:lnSpc>
              <a:buNone/>
            </a:pPr>
            <a:r>
              <a:rPr lang="en-US" sz="48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Двенадцатиперстная и тощая кишка
</a:t>
            </a:r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двенадцатиперстной кишке химус смешивается с желчью и панкреатическим соком. Здесь начинается особенно активное расщепление пищи. Тощая кишка продолжает этот процесс и одновременно интенсивно забирает питательные вещества.
</a:t>
            </a:r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Подвздошная кишка и итог усвоения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Подвздошная кишка завершает всасывание оставшихся веществ. В её стенках много складок, поэтому даже небольшие остатки успевают перейти в организм. Так тонкий кишечник выполняет основную часть своей работы.
</a:t>
            </a:r>
            <a:endParaRPr lang="en-US" sz="3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07275" y="2562224"/>
            <a:ext cx="7101300" cy="173355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96850" y="778500"/>
            <a:ext cx="3979500" cy="530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Ферменты кишечника, их субстраты и функции
</a:t>
            </a:r>
            <a:pPr algn="l" indent="0" marL="0">
              <a:lnSpc>
                <a:spcPct val="115000"/>
              </a:lnSpc>
              <a:buNone/>
            </a:pPr>
            <a:r>
              <a:rPr lang="en-US" sz="25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Каждый фермент действует на свой вид питательных веществ и помогает завершить их расщепление.
</a:t>
            </a:r>
            <a:pPr algn="l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Каждый фермент специализирован, а вместе они обеспечивают полное расщепление пищи до веществ, готовых к всасыванию.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2300" dirty="0"/>
          </a:p>
        </p:txBody>
      </p:sp>
      <p:sp>
        <p:nvSpPr>
          <p:cNvPr id="6" name="Text 2"/>
          <p:cNvSpPr txBox="1"/>
          <p:nvPr/>
        </p:nvSpPr>
        <p:spPr>
          <a:xfrm>
            <a:off x="5320167" y="6420933"/>
            <a:ext cx="6488400" cy="18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учебник биологии, ФГОС.
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41998" y="1834950"/>
            <a:ext cx="6486754" cy="42483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2300" dirty="0"/>
          </a:p>
        </p:txBody>
      </p:sp>
      <p:sp>
        <p:nvSpPr>
          <p:cNvPr id="5" name="Text 1"/>
          <p:cNvSpPr txBox="1"/>
          <p:nvPr/>
        </p:nvSpPr>
        <p:spPr>
          <a:xfrm>
            <a:off x="367550" y="2004739"/>
            <a:ext cx="4634100" cy="384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распределение влияет не только длина отделов, но и разная концентрация ферментов, а также площадь внутренней поверхности кишечника.
</a:t>
            </a:r>
            <a:pPr algn="l" indent="0" marL="0">
              <a:lnSpc>
                <a:spcPct val="150041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Тонкий кишечник — главный центр химического пищеварения; остальные отделы выполняют подготовительную и вспомогательную работу.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5541167" y="6358508"/>
            <a:ext cx="6488400" cy="184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биологии; обобщение данных учебного материала (оценочно).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367550" y="290525"/>
            <a:ext cx="11456700" cy="92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Диаграмма: распределение процессов переваривания в ЖКТ
</a:t>
            </a:r>
            <a:endParaRPr lang="en-US" sz="3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78051" y="177200"/>
            <a:ext cx="4858497" cy="65034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567200" y="421175"/>
            <a:ext cx="62085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перистальтики в движении пищи и всасывании
</a:t>
            </a:r>
            <a:endParaRPr lang="en-US" sz="3200" dirty="0"/>
          </a:p>
        </p:txBody>
      </p:sp>
      <p:sp>
        <p:nvSpPr>
          <p:cNvPr id="8" name="Text 1"/>
          <p:cNvSpPr txBox="1"/>
          <p:nvPr/>
        </p:nvSpPr>
        <p:spPr>
          <a:xfrm>
            <a:off x="5570836" y="2199313"/>
            <a:ext cx="6107100" cy="190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Перистальтика — это волнообразные сокращения стенок кишечника. Они продвигают химус вперёд, чтобы пища не задерживалась слишком долго и постепенно переходила из одного отдела в другой.
</a:t>
            </a:r>
            <a:endParaRPr lang="en-US" sz="1600" dirty="0"/>
          </a:p>
        </p:txBody>
      </p:sp>
      <p:sp>
        <p:nvSpPr>
          <p:cNvPr id="9" name="Text 2"/>
          <p:cNvSpPr txBox="1"/>
          <p:nvPr/>
        </p:nvSpPr>
        <p:spPr>
          <a:xfrm>
            <a:off x="5570836" y="4254460"/>
            <a:ext cx="6107100" cy="190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Одновременно мышцы перемешивают содержимое с ферментами и подводят его к ворсинкам. Если движения слишком слабые или слишком сильные, появляются запор или диарея.
</a:t>
            </a:r>
            <a:endParaRPr lang="en-US" sz="1600" dirty="0"/>
          </a:p>
        </p:txBody>
      </p:sp>
      <p:sp>
        <p:nvSpPr>
          <p:cNvPr id="10" name="Text 3"/>
          <p:cNvSpPr txBox="1"/>
          <p:nvPr/>
        </p:nvSpPr>
        <p:spPr>
          <a:xfrm>
            <a:off x="1155920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23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2300" dirty="0"/>
          </a:p>
        </p:txBody>
      </p:sp>
      <p:sp>
        <p:nvSpPr>
          <p:cNvPr id="4" name="Text 1"/>
          <p:cNvSpPr txBox="1"/>
          <p:nvPr/>
        </p:nvSpPr>
        <p:spPr>
          <a:xfrm>
            <a:off x="6420400" y="1621807"/>
            <a:ext cx="5122800" cy="312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помогает поддерживать водный баланс и показывает, насколько эффективно кишечник забирает воду из пищевой массы.
</a:t>
            </a:r>
            <a:endParaRPr lang="en-US" sz="1600" dirty="0"/>
          </a:p>
        </p:txBody>
      </p:sp>
      <p:sp>
        <p:nvSpPr>
          <p:cNvPr id="5" name="Text 2"/>
          <p:cNvSpPr txBox="1"/>
          <p:nvPr/>
        </p:nvSpPr>
        <p:spPr>
          <a:xfrm>
            <a:off x="886700" y="1832400"/>
            <a:ext cx="4647000" cy="269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95%
</a:t>
            </a:r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поступающей в кишечник жидкости возвращается в организм.
</a:t>
            </a:r>
            <a:endParaRPr lang="en-US" sz="3000" dirty="0"/>
          </a:p>
        </p:txBody>
      </p:sp>
      <p:sp>
        <p:nvSpPr>
          <p:cNvPr id="6" name="Text 3"/>
          <p:cNvSpPr txBox="1"/>
          <p:nvPr/>
        </p:nvSpPr>
        <p:spPr>
          <a:xfrm>
            <a:off x="648800" y="4818000"/>
            <a:ext cx="5122800" cy="60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Учебный материал по биологии, школьный курс.
</a:t>
            </a:r>
            <a:endParaRPr lang="en-US" sz="1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7804" y="1893202"/>
            <a:ext cx="3725983" cy="3031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250450" y="1893202"/>
            <a:ext cx="3725983" cy="3031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153059" y="1893202"/>
            <a:ext cx="3725983" cy="30310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47775" y="362725"/>
            <a:ext cx="11531400" cy="130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Поверхность тонкой кишки: ворсинки и микроворсинки
</a:t>
            </a:r>
            <a:endParaRPr lang="en-US" sz="3200" dirty="0"/>
          </a:p>
        </p:txBody>
      </p:sp>
      <p:sp>
        <p:nvSpPr>
          <p:cNvPr id="10" name="Text 1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2300" dirty="0"/>
          </a:p>
        </p:txBody>
      </p:sp>
      <p:sp>
        <p:nvSpPr>
          <p:cNvPr id="11" name="Text 2"/>
          <p:cNvSpPr txBox="1"/>
          <p:nvPr/>
        </p:nvSpPr>
        <p:spPr>
          <a:xfrm>
            <a:off x="442603" y="5072831"/>
            <a:ext cx="3515716" cy="88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61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Ворсинки как густой ковёр внутренней поверхности
</a:t>
            </a:r>
            <a:pPr algn="l" indent="0" marL="0">
              <a:lnSpc>
                <a:spcPct val="100000"/>
              </a:lnSpc>
              <a:buNone/>
            </a:pPr>
            <a:r>
              <a:rPr lang="en-US" sz="689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4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Внутренняя поверхность тонкой кишки не гладкая: её покрывают ворсинки, как густой ковёр. Благодаря этому питательные вещества быстрее соприкасаются со стенкой кишечника. Чем больше площадь соприкосновения, тем эффективнее идёт всасывание и тем меньше полезного теряется. Это особенно важно после каждого приёма пищи.
</a:t>
            </a:r>
            <a:endParaRPr lang="en-US" sz="1061" dirty="0"/>
          </a:p>
        </p:txBody>
      </p:sp>
      <p:sp>
        <p:nvSpPr>
          <p:cNvPr id="12" name="Text 3"/>
          <p:cNvSpPr txBox="1"/>
          <p:nvPr/>
        </p:nvSpPr>
        <p:spPr>
          <a:xfrm>
            <a:off x="4355554" y="5072831"/>
            <a:ext cx="3515716" cy="88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49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Микроворсинки увеличивают рабочую поверхность ещё сильнее
</a:t>
            </a:r>
            <a:pPr algn="l" indent="0" marL="0">
              <a:lnSpc>
                <a:spcPct val="100000"/>
              </a:lnSpc>
              <a:buNone/>
            </a:pPr>
            <a:r>
              <a:rPr lang="en-US" sz="682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3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клетках ворсинок есть микроворсинки — крошечные выросты, которые ещё больше увеличивают рабочую поверхность. Их можно сравнить с множеством маленьких щёточек, которые помогают захватывать вещества из кишечного содержимого. Благодаря этому площадь всасывания становится очень большой.
</a:t>
            </a:r>
            <a:endParaRPr lang="en-US" sz="1049" dirty="0"/>
          </a:p>
        </p:txBody>
      </p:sp>
      <p:sp>
        <p:nvSpPr>
          <p:cNvPr id="13" name="Text 4"/>
          <p:cNvSpPr txBox="1"/>
          <p:nvPr/>
        </p:nvSpPr>
        <p:spPr>
          <a:xfrm>
            <a:off x="8268560" y="5072831"/>
            <a:ext cx="3515716" cy="88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49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Кровь и лимфа быстро уносят питательные вещества
</a:t>
            </a:r>
            <a:pPr algn="l" indent="0" marL="0">
              <a:lnSpc>
                <a:spcPct val="100000"/>
              </a:lnSpc>
              <a:buNone/>
            </a:pPr>
            <a:r>
              <a:rPr lang="en-US" sz="682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3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Внутри каждой ворсинки проходят кровеносные капилляры и лимфатический сосуд. Через них аминокислоты и сахара быстро попадают в кровь, а жиры — в лимфу. Так кишечник сразу передаёт питательные вещества к клеткам организма и обеспечивает их дальнейший транспорт по всему телу.
</a:t>
            </a:r>
            <a:endParaRPr lang="en-US" sz="1049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739775" y="5020200"/>
            <a:ext cx="45909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Жиры сначала расщепляются до жирных кислот и глицерина. Эти вещества переходят в лимфатические сосуды ворсинок, а уже потом попадают в кровоток и распределяются по телу.
</a:t>
            </a:r>
            <a:endParaRPr lang="en-US" sz="1600" dirty="0"/>
          </a:p>
        </p:txBody>
      </p:sp>
      <p:sp>
        <p:nvSpPr>
          <p:cNvPr id="5" name="Text 1"/>
          <p:cNvSpPr txBox="1"/>
          <p:nvPr/>
        </p:nvSpPr>
        <p:spPr>
          <a:xfrm>
            <a:off x="791025" y="2916124"/>
            <a:ext cx="45909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Углеводы после расщепления превращаются в глюкозу и другие простые сахара. Они проходят через стенку ворсинки в кровеносные капилляры и быстро становятся источником энергии для клеток.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6788825" y="2916124"/>
            <a:ext cx="45909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Белки распадаются до аминокислот, которые всасываются в капилляры тонкой кишки. Затем они поступают в кровь и используются для роста, восстановления тканей и синтеза собственных белков организма.
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2300" dirty="0"/>
          </a:p>
        </p:txBody>
      </p:sp>
      <p:sp>
        <p:nvSpPr>
          <p:cNvPr id="8" name="Text 4"/>
          <p:cNvSpPr txBox="1"/>
          <p:nvPr/>
        </p:nvSpPr>
        <p:spPr>
          <a:xfrm>
            <a:off x="497250" y="417600"/>
            <a:ext cx="11197500" cy="107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Механизмы всасывания белков, жиров и углеводов
</a:t>
            </a:r>
            <a:endParaRPr lang="en-US" sz="32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1191" y="2754450"/>
            <a:ext cx="10689419" cy="29127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99050" y="428000"/>
            <a:ext cx="11153700" cy="186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1C335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Этапы всасывания в кишечнике: поэтапная схема
</a:t>
            </a:r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отражает последовательность процессов в тонкой кишке: от ферментативного расщепления до переноса веществ кровью и лимфой.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23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2300" dirty="0"/>
          </a:p>
        </p:txBody>
      </p:sp>
      <p:sp>
        <p:nvSpPr>
          <p:cNvPr id="7" name="Text 1"/>
          <p:cNvSpPr txBox="1"/>
          <p:nvPr/>
        </p:nvSpPr>
        <p:spPr>
          <a:xfrm>
            <a:off x="538113" y="2051600"/>
            <a:ext cx="3644400" cy="122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Водорастворимые витамины, такие как B и C, всасываются сравнительно легко. Они проходят через стенки ворсинок прямо в кровь и быстро разносятся к органам, не накапливаясь в больших запасах.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8013971" y="2647875"/>
            <a:ext cx="3644400" cy="122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Жирорастворимые витамины A, D, E и K связаны с перевариванием жиров. Сначала они поступают в лимфу, а затем вместе с жировыми частицами переходят в кровеносное русло.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538113" y="4377975"/>
            <a:ext cx="3644400" cy="122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в пище мало жиров, всасывание этих витаминов ухудшается. Поэтому слишком строгие диеты могут привести к дефициту веществ, важных для зрения, костей, защиты клеток и свертывания крови.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8013971" y="4993575"/>
            <a:ext cx="3644400" cy="122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Проблемы с печенью и желчевыделением тоже мешают усвоению жирорастворимых витаминов. В таком случае организму труднее получить A, D, E и K в нужном количестве.
</a:t>
            </a:r>
            <a:endParaRPr lang="en-US" sz="1400" dirty="0"/>
          </a:p>
        </p:txBody>
      </p:sp>
      <p:sp>
        <p:nvSpPr>
          <p:cNvPr id="11" name="Text 5"/>
          <p:cNvSpPr txBox="1"/>
          <p:nvPr/>
        </p:nvSpPr>
        <p:spPr>
          <a:xfrm>
            <a:off x="404425" y="365213"/>
            <a:ext cx="11394900" cy="100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Особенности всасывания витаминов в кишечнике
</a:t>
            </a:r>
            <a:endParaRPr lang="en-US" sz="32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6467" y="2553383"/>
            <a:ext cx="502200" cy="40176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24933" y="2553383"/>
            <a:ext cx="502200" cy="40176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95016" y="4753825"/>
            <a:ext cx="485100" cy="4851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333483" y="4753825"/>
            <a:ext cx="485100" cy="4851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379075" y="2600375"/>
            <a:ext cx="4214100" cy="27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Состояние ворсинок
</a:t>
            </a:r>
            <a:endParaRPr lang="en-US" sz="1800" dirty="0"/>
          </a:p>
        </p:txBody>
      </p:sp>
      <p:sp>
        <p:nvSpPr>
          <p:cNvPr id="9" name="Text 1"/>
          <p:cNvSpPr txBox="1"/>
          <p:nvPr/>
        </p:nvSpPr>
        <p:spPr>
          <a:xfrm>
            <a:off x="693425" y="3223228"/>
            <a:ext cx="4899600" cy="94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длиннее и здоровее ворсинки, тем больше площадь всасывания. Если слизистая повреждена, питательные вещества хуже переходят в кровь и лимфу, а усвоение заметно снижается.
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7017525" y="2600375"/>
            <a:ext cx="4214100" cy="27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Перистальтика
</a:t>
            </a:r>
            <a:endParaRPr lang="en-US" sz="1800" dirty="0"/>
          </a:p>
        </p:txBody>
      </p:sp>
      <p:sp>
        <p:nvSpPr>
          <p:cNvPr id="11" name="Text 3"/>
          <p:cNvSpPr txBox="1"/>
          <p:nvPr/>
        </p:nvSpPr>
        <p:spPr>
          <a:xfrm>
            <a:off x="6331900" y="3223228"/>
            <a:ext cx="4899600" cy="94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Слишком медленные или слишком быстрые сокращения кишечника нарушают перемешивание пищи. Тогда химус хуже соприкасается с ферментами и поверхностью ворсинок, а всасывание становится менее эффективным.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1379075" y="4842475"/>
            <a:ext cx="4214100" cy="27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Кислотно-щелочной баланс
</a:t>
            </a:r>
            <a:endParaRPr lang="en-US" sz="1800" dirty="0"/>
          </a:p>
        </p:txBody>
      </p:sp>
      <p:sp>
        <p:nvSpPr>
          <p:cNvPr id="13" name="Text 5"/>
          <p:cNvSpPr txBox="1"/>
          <p:nvPr/>
        </p:nvSpPr>
        <p:spPr>
          <a:xfrm>
            <a:off x="693425" y="5469794"/>
            <a:ext cx="4899600" cy="88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работы ферментов важно правильное значение pH. Если среда становится слишком кислой или щелочной, химическое расщепление идёт хуже, и клетки ворсинок получают меньше готовых веществ.
</a:t>
            </a:r>
            <a:endParaRPr lang="en-US" sz="1400" dirty="0"/>
          </a:p>
        </p:txBody>
      </p:sp>
      <p:sp>
        <p:nvSpPr>
          <p:cNvPr id="14" name="Text 6"/>
          <p:cNvSpPr txBox="1"/>
          <p:nvPr/>
        </p:nvSpPr>
        <p:spPr>
          <a:xfrm>
            <a:off x="7017525" y="4842475"/>
            <a:ext cx="4214100" cy="27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Инфекции и болезни
</a:t>
            </a:r>
            <a:endParaRPr lang="en-US" sz="1800" dirty="0"/>
          </a:p>
        </p:txBody>
      </p:sp>
      <p:sp>
        <p:nvSpPr>
          <p:cNvPr id="15" name="Text 7"/>
          <p:cNvSpPr txBox="1"/>
          <p:nvPr/>
        </p:nvSpPr>
        <p:spPr>
          <a:xfrm>
            <a:off x="6331900" y="5469794"/>
            <a:ext cx="4899600" cy="94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Инфекции, воспалительные заболевания и нехватка пищеварительных ферментов нарушают нормальную работу кишечника. Из-за этого питательные вещества усваиваются не полностью, а в организме возникают дефициты.
</a:t>
            </a:r>
            <a:endParaRPr lang="en-US" sz="1400" dirty="0"/>
          </a:p>
        </p:txBody>
      </p:sp>
      <p:sp>
        <p:nvSpPr>
          <p:cNvPr id="16" name="Text 8"/>
          <p:cNvSpPr txBox="1"/>
          <p:nvPr/>
        </p:nvSpPr>
        <p:spPr>
          <a:xfrm>
            <a:off x="11558958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2300" dirty="0"/>
          </a:p>
        </p:txBody>
      </p:sp>
      <p:sp>
        <p:nvSpPr>
          <p:cNvPr id="17" name="Text 9"/>
          <p:cNvSpPr txBox="1"/>
          <p:nvPr/>
        </p:nvSpPr>
        <p:spPr>
          <a:xfrm>
            <a:off x="565500" y="564225"/>
            <a:ext cx="11061000" cy="62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2916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Факторы, влияющие на процессы всасывания в кишечнике
</a:t>
            </a:r>
            <a:endParaRPr lang="en-US" sz="2916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7776" y="1893040"/>
            <a:ext cx="3633356" cy="205795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153402" y="1893040"/>
            <a:ext cx="3633356" cy="2057956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949044" y="1893040"/>
            <a:ext cx="3633356" cy="2057956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47775" y="362725"/>
            <a:ext cx="11234700" cy="130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Дальнейший путь питательных веществ после всасывания
</a:t>
            </a:r>
            <a:endParaRPr lang="en-US" sz="3200" dirty="0"/>
          </a:p>
        </p:txBody>
      </p:sp>
      <p:sp>
        <p:nvSpPr>
          <p:cNvPr id="9" name="Text 1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2300" dirty="0"/>
          </a:p>
        </p:txBody>
      </p:sp>
      <p:sp>
        <p:nvSpPr>
          <p:cNvPr id="10" name="Text 2"/>
          <p:cNvSpPr txBox="1"/>
          <p:nvPr/>
        </p:nvSpPr>
        <p:spPr>
          <a:xfrm>
            <a:off x="453848" y="4162586"/>
            <a:ext cx="3428400" cy="147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18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Первая остановка — печень
</a:t>
            </a:r>
            <a:pPr algn="l" indent="0" marL="0">
              <a:lnSpc>
                <a:spcPct val="100000"/>
              </a:lnSpc>
              <a:buNone/>
            </a:pPr>
            <a:r>
              <a:rPr lang="en-US" sz="922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3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всасывания многие вещества из кишечника не попадают в органы сразу. Они идут по воротной вене в печень, где проходят первичную обработку и проверку состава. Затем полезные молекулы направляются дальше, чтобы участвовать в росте, работе мышц и обновлении тканей. Это особенно важно после еды, когда организму нужно быстро распределить питательные вещества.
</a:t>
            </a:r>
            <a:endParaRPr lang="en-US" sz="1418" dirty="0"/>
          </a:p>
        </p:txBody>
      </p:sp>
      <p:sp>
        <p:nvSpPr>
          <p:cNvPr id="11" name="Text 3"/>
          <p:cNvSpPr txBox="1"/>
          <p:nvPr/>
        </p:nvSpPr>
        <p:spPr>
          <a:xfrm>
            <a:off x="4250925" y="4162561"/>
            <a:ext cx="3428400" cy="147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41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Дорога жиров через лимфу
</a:t>
            </a:r>
            <a:pPr algn="l" indent="0" marL="0">
              <a:lnSpc>
                <a:spcPct val="100000"/>
              </a:lnSpc>
              <a:buNone/>
            </a:pPr>
            <a:r>
              <a:rPr lang="en-US" sz="937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5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Жировые вещества идут особым путем. Сначала они всасываются в лимфатические сосуды ворсинок, затем через крупные протоки попадают в венозную кровь и разносятся по организму. Так организм получает материал для клеточных мембран и запасов энергии. Именно поэтому жиры усваиваются не так, как сахар, а медленнее и по отдельной схеме.
</a:t>
            </a:r>
            <a:endParaRPr lang="en-US" sz="1441" dirty="0"/>
          </a:p>
        </p:txBody>
      </p:sp>
      <p:sp>
        <p:nvSpPr>
          <p:cNvPr id="12" name="Text 4"/>
          <p:cNvSpPr txBox="1"/>
          <p:nvPr/>
        </p:nvSpPr>
        <p:spPr>
          <a:xfrm>
            <a:off x="8047916" y="4162536"/>
            <a:ext cx="3428400" cy="147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97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получают клетки
</a:t>
            </a:r>
            <a:pPr algn="l" indent="0" marL="0">
              <a:lnSpc>
                <a:spcPct val="100000"/>
              </a:lnSpc>
              <a:buNone/>
            </a:pPr>
            <a:r>
              <a:rPr lang="en-US" sz="843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3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итоге питательные вещества становятся строительным материалом, источником энергии и регуляторами обмена. Клетки используют их для роста, восстановления после нагрузок и поддержания постоянной температуры тела. Если этот путь работает без сбоев, организм школьника легче справляется с учёбой, спортом и повседневной активностью. Именно поэтому кишечное всасывание так важно для всего тела, а не только для пищеварения.
</a:t>
            </a:r>
            <a:endParaRPr lang="en-US" sz="1297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914450" y="2568825"/>
            <a:ext cx="4998600" cy="13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толстой кишке продолжается активное всасывание воды и солей. Благодаря этому большая часть жидкости возвращается в организм, а содержимое кишечника постепенно становится более плотным.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6872300" y="5295675"/>
            <a:ext cx="4998600" cy="13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 концу пути формируются каловые массы, а непереваренные остатки выводятся наружу. Так организм освобождается от ненужных веществ и завершает пищеварительный процесс.
</a:t>
            </a:r>
            <a:endParaRPr lang="en-US" sz="1600" dirty="0"/>
          </a:p>
        </p:txBody>
      </p:sp>
      <p:sp>
        <p:nvSpPr>
          <p:cNvPr id="7" name="Text 2"/>
          <p:cNvSpPr txBox="1"/>
          <p:nvPr/>
        </p:nvSpPr>
        <p:spPr>
          <a:xfrm>
            <a:off x="278825" y="3904750"/>
            <a:ext cx="4998600" cy="13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Здесь живут полезные бактерии, которые помогают расщеплять остатки пищи и синтезируют витамины K и B7. Их работа поддерживает обмен веществ и нормальное состояние кишечной среды.
</a:t>
            </a:r>
            <a:endParaRPr lang="en-US" sz="1600" dirty="0"/>
          </a:p>
        </p:txBody>
      </p:sp>
      <p:sp>
        <p:nvSpPr>
          <p:cNvPr id="8" name="Text 3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2300" dirty="0"/>
          </a:p>
        </p:txBody>
      </p:sp>
      <p:sp>
        <p:nvSpPr>
          <p:cNvPr id="9" name="Text 4"/>
          <p:cNvSpPr txBox="1"/>
          <p:nvPr/>
        </p:nvSpPr>
        <p:spPr>
          <a:xfrm>
            <a:off x="497250" y="417600"/>
            <a:ext cx="11197500" cy="107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толстой кишки в пищеварении и всасывании
</a:t>
            </a:r>
            <a:endParaRPr lang="en-US" sz="32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54975" y="4345975"/>
            <a:ext cx="45366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Инфекции и нарушение состава кишечной микрофлоры меняют работу кишечника и мешают нормальному перевариванию. Иногда к этому добавляется нехватка ферментов, и пища усваивается неполноценно.
</a:t>
            </a:r>
            <a:endParaRPr lang="en-US" sz="1500" dirty="0"/>
          </a:p>
        </p:txBody>
      </p:sp>
      <p:sp>
        <p:nvSpPr>
          <p:cNvPr id="5" name="Text 1"/>
          <p:cNvSpPr txBox="1"/>
          <p:nvPr/>
        </p:nvSpPr>
        <p:spPr>
          <a:xfrm>
            <a:off x="954975" y="2152375"/>
            <a:ext cx="45366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болезни Крона и других хронических воспалениях стенка кишечника повреждается, а поверхность для всасывания уменьшается. Питательные вещества проходят хуже, и организм получает меньше нужных молекул.
</a:t>
            </a:r>
            <a:endParaRPr lang="en-US" sz="1500" dirty="0"/>
          </a:p>
        </p:txBody>
      </p:sp>
      <p:sp>
        <p:nvSpPr>
          <p:cNvPr id="6" name="Text 2"/>
          <p:cNvSpPr txBox="1"/>
          <p:nvPr/>
        </p:nvSpPr>
        <p:spPr>
          <a:xfrm>
            <a:off x="6928200" y="2152375"/>
            <a:ext cx="45366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целиакии ворсинки тонкой кишки страдают от реакции на глютен, а при лактазной недостаточности молочный сахар не расщепляется полностью. Оба состояния ухудшают усвоение пищи.
</a:t>
            </a:r>
            <a:endParaRPr lang="en-US" sz="1500" dirty="0"/>
          </a:p>
        </p:txBody>
      </p:sp>
      <p:sp>
        <p:nvSpPr>
          <p:cNvPr id="7" name="Text 3"/>
          <p:cNvSpPr txBox="1"/>
          <p:nvPr/>
        </p:nvSpPr>
        <p:spPr>
          <a:xfrm>
            <a:off x="6928200" y="4345975"/>
            <a:ext cx="45366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Последствия заметны быстро: появляются дефицит витаминов и минералов, слабость, анемия, потеря массы тела и задержка роста. Часто возникают боли в животе и расстройства стула.
</a:t>
            </a:r>
            <a:endParaRPr lang="en-US" sz="1500" dirty="0"/>
          </a:p>
        </p:txBody>
      </p:sp>
      <p:sp>
        <p:nvSpPr>
          <p:cNvPr id="8" name="Text 4"/>
          <p:cNvSpPr txBox="1"/>
          <p:nvPr/>
        </p:nvSpPr>
        <p:spPr>
          <a:xfrm>
            <a:off x="347775" y="493925"/>
            <a:ext cx="11299500" cy="105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Причины и последствия нарушений всасывания
</a:t>
            </a:r>
            <a:endParaRPr lang="en-US" sz="3200" dirty="0"/>
          </a:p>
        </p:txBody>
      </p:sp>
      <p:sp>
        <p:nvSpPr>
          <p:cNvPr id="9" name="Text 5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23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97250" y="642800"/>
            <a:ext cx="11197500" cy="107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Профилактика нарушений пищеварения и всасывания в кишечнике
</a:t>
            </a:r>
            <a:endParaRPr lang="en-US" sz="3200" dirty="0"/>
          </a:p>
        </p:txBody>
      </p:sp>
      <p:sp>
        <p:nvSpPr>
          <p:cNvPr id="8" name="Text 1"/>
          <p:cNvSpPr txBox="1"/>
          <p:nvPr/>
        </p:nvSpPr>
        <p:spPr>
          <a:xfrm>
            <a:off x="779925" y="3173450"/>
            <a:ext cx="2784600" cy="155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Регулярное и разнообразное питание помогает кишечнику работать без перегрузок. В меню должны быть овощи, фрукты, крупы, белковые продукты и достаточно клетчатки, которая поддерживает нормальное продвижение пищи.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4496799" y="3173450"/>
            <a:ext cx="2784600" cy="155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Кисломолочные продукты, привычный режим приёма пищи и умеренность в сладком помогают сохранять здоровую микрофлору. Это важно, потому что полезные бактерии участвуют в обмене веществ и защите кишечника.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8213675" y="3173450"/>
            <a:ext cx="2784600" cy="155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Мытьё рук, чистая вода и своевременное лечение инфекций снижают риск воспалений и расстройств. Если проблемы с пищеварением повторяются, нужно обращаться к врачу, а не ждать, что они пройдут сами.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11558958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23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7804" y="1893202"/>
            <a:ext cx="3725983" cy="3031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250450" y="1893202"/>
            <a:ext cx="3725983" cy="3031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153059" y="1893202"/>
            <a:ext cx="3725983" cy="30310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47775" y="362725"/>
            <a:ext cx="11531400" cy="130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Болезни, связанные с нарушением всасывания: примеры
</a:t>
            </a:r>
            <a:endParaRPr lang="en-US" sz="3200" dirty="0"/>
          </a:p>
        </p:txBody>
      </p:sp>
      <p:sp>
        <p:nvSpPr>
          <p:cNvPr id="10" name="Text 1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2300" dirty="0"/>
          </a:p>
        </p:txBody>
      </p:sp>
      <p:sp>
        <p:nvSpPr>
          <p:cNvPr id="11" name="Text 2"/>
          <p:cNvSpPr txBox="1"/>
          <p:nvPr/>
        </p:nvSpPr>
        <p:spPr>
          <a:xfrm>
            <a:off x="442603" y="5072831"/>
            <a:ext cx="3515716" cy="88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84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молоко вызывает дискомфорт
</a:t>
            </a:r>
            <a:pPr algn="l" indent="0" marL="0">
              <a:lnSpc>
                <a:spcPct val="100000"/>
              </a:lnSpc>
              <a:buNone/>
            </a:pPr>
            <a:r>
              <a:rPr lang="en-US" sz="64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Ребёнок выпивает стакан молока, а через некоторое время жалуется на вздутие и жидкий стул. Так может проявляться лактазная недостаточность: молочный сахар лактоза не расщепляется полностью, поэтому вызывает неприятные симптомы в кишечнике. При таком состоянии помогают подбор продуктов и рекомендации врача, а иногда достаточно уменьшить количество молочных продуктов или выбрать безлактозные.
</a:t>
            </a:r>
            <a:endParaRPr lang="en-US" sz="984" dirty="0"/>
          </a:p>
        </p:txBody>
      </p:sp>
      <p:sp>
        <p:nvSpPr>
          <p:cNvPr id="12" name="Text 3"/>
          <p:cNvSpPr txBox="1"/>
          <p:nvPr/>
        </p:nvSpPr>
        <p:spPr>
          <a:xfrm>
            <a:off x="4355554" y="5072831"/>
            <a:ext cx="3515716" cy="88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35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Тихий дефицит при мальабсорбции
</a:t>
            </a:r>
            <a:pPr algn="l" indent="0" marL="0">
              <a:lnSpc>
                <a:spcPct val="100000"/>
              </a:lnSpc>
              <a:buNone/>
            </a:pPr>
            <a:r>
              <a:rPr lang="en-US" sz="738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Синдром мальабсорбции развивается, когда кишечник усваивает питательные вещества хуже обычного. Человек может худеть, быстрее уставать, замечать сухость кожи и трещины в уголках рта, потому что организму не хватает белков, витаминов и энергии. Это отражается и на учёбе, и на самочувствии.
</a:t>
            </a:r>
            <a:endParaRPr lang="en-US" sz="1135" dirty="0"/>
          </a:p>
        </p:txBody>
      </p:sp>
      <p:sp>
        <p:nvSpPr>
          <p:cNvPr id="13" name="Text 4"/>
          <p:cNvSpPr txBox="1"/>
          <p:nvPr/>
        </p:nvSpPr>
        <p:spPr>
          <a:xfrm>
            <a:off x="8268560" y="5072831"/>
            <a:ext cx="3515716" cy="88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7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Целиакия и повреждённые ворсинки
</a:t>
            </a:r>
            <a:pPr algn="l" indent="0" marL="0">
              <a:lnSpc>
                <a:spcPct val="100000"/>
              </a:lnSpc>
              <a:buNone/>
            </a:pPr>
            <a:r>
              <a:rPr lang="en-US" sz="72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целиакии иммунная реакция на глютен повреждает ворсинки тонкой кишки. Из-за этого ухудшается всасывание железа, витаминов и других веществ, а у ребёнка могут появиться анемия, слабость и проблемы с ростом. Единственный надёжный способ помочь — исключить продукты с глютеном по назначению врача.
</a:t>
            </a:r>
            <a:endParaRPr lang="en-US" sz="1107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59595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740400" y="932250"/>
            <a:ext cx="9940500" cy="499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Кишечное пищеварение: основа роста и энергии
</a:t>
            </a:r>
            <a:pPr algn="l" indent="0" marL="0">
              <a:lnSpc>
                <a:spcPct val="10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Кишечное пищеварение и всасывание — это незаметная, но очень важная работа, от которой зависят рост, энергия, память и самочувствие подростка каждый день. Поэтому беречь здоровье кишечника действительно необходимо.
</a:t>
            </a:r>
            <a:endParaRPr lang="en-US" sz="4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2026-05-09T16:58:05Z</dcterms:created>
  <dcterms:modified xsi:type="dcterms:W3CDTF">2026-05-09T16:58:05Z</dcterms:modified>
</cp:coreProperties>
</file>