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91750" y="1383075"/>
            <a:ext cx="6346200" cy="27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Invitation / An Invitation: роль жанра в английской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пригласить вежливо, точно и уместно на английском?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4694400"/>
            <a:ext cx="4370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Invitation встречается в школьной жизни, переписке и повседневном общении. Умение выбирать register, соблюдать нормы вежливости и кратко передавать дату, место и цель помогает уверенно писать корректные сообщения на английском языке.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в английском: зачем его изучать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приглашений на английском языке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37601" y="1342509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приглашение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среди друзей и родственников, поэтому звучит свободно и просто: Come over on Saturday. Важны дружелюбный тон, короткие фразы и отсутствие лишней официальности.
</a:t>
            </a:r>
            <a:endParaRPr lang="en-US" sz="1673" dirty="0"/>
          </a:p>
        </p:txBody>
      </p:sp>
      <p:sp>
        <p:nvSpPr>
          <p:cNvPr id="11" name="Text 3"/>
          <p:cNvSpPr txBox="1"/>
          <p:nvPr/>
        </p:nvSpPr>
        <p:spPr>
          <a:xfrm>
            <a:off x="337601" y="2378252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приглашение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на церемониях, школьных событиях и деловых встречах. Обычно включает уважительное обращение и формулы вроде You are cordially invited to… где точность и нейтральность особенно важны.
</a:t>
            </a:r>
            <a:endParaRPr lang="en-US" sz="1673" dirty="0"/>
          </a:p>
        </p:txBody>
      </p:sp>
      <p:sp>
        <p:nvSpPr>
          <p:cNvPr id="12" name="Text 4"/>
          <p:cNvSpPr txBox="1"/>
          <p:nvPr/>
        </p:nvSpPr>
        <p:spPr>
          <a:xfrm>
            <a:off x="337601" y="3416977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приглашение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Распространено в мессенджерах и по электронной почте. Оно может содержать ссылку, карту, RSVP-форму и краткий текст с датой, временем и местом проведения события.
</a:t>
            </a:r>
            <a:endParaRPr lang="en-US" sz="16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элементы invitation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8370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приглашении должно быть ясно, кто приглашает и кому оно адресовано. Это помогает сразу понять, к кому относится сообщение и насколько оно персонализировано.
</a:t>
            </a:r>
            <a:endParaRPr lang="en-US" sz="1119" dirty="0"/>
          </a:p>
        </p:txBody>
      </p:sp>
      <p:sp>
        <p:nvSpPr>
          <p:cNvPr id="14" name="Text 3"/>
          <p:cNvSpPr txBox="1"/>
          <p:nvPr/>
        </p:nvSpPr>
        <p:spPr>
          <a:xfrm>
            <a:off x="78370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и цель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точно назвать, что именно планируется: праздник, встреча, церемония или школьное мероприятие. Без этого приглашение теряет смысл и выглядит неполным.
</a:t>
            </a:r>
            <a:endParaRPr lang="en-US" sz="1119" dirty="0"/>
          </a:p>
        </p:txBody>
      </p:sp>
      <p:sp>
        <p:nvSpPr>
          <p:cNvPr id="15" name="Text 4"/>
          <p:cNvSpPr txBox="1"/>
          <p:nvPr/>
        </p:nvSpPr>
        <p:spPr>
          <a:xfrm>
            <a:off x="783700" y="33268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время,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сведения делают сообщение практичным и полезным. Особенно важно избегать двусмысленности в написании дат, указании времени и названии площадки или помещения.
</a:t>
            </a:r>
            <a:endParaRPr lang="en-US" sz="1106" dirty="0"/>
          </a:p>
        </p:txBody>
      </p:sp>
      <p:sp>
        <p:nvSpPr>
          <p:cNvPr id="16" name="Text 5"/>
          <p:cNvSpPr txBox="1"/>
          <p:nvPr/>
        </p:nvSpPr>
        <p:spPr>
          <a:xfrm>
            <a:off x="3332450" y="122677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 срок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RSVP и дедлайн для ответа помогают организаторам заранее понять число гостей. В официальных приглашениях это один из ключевых элементов.
</a:t>
            </a:r>
            <a:endParaRPr lang="en-US" sz="1157" dirty="0"/>
          </a:p>
        </p:txBody>
      </p:sp>
      <p:sp>
        <p:nvSpPr>
          <p:cNvPr id="17" name="Text 6"/>
          <p:cNvSpPr txBox="1"/>
          <p:nvPr/>
        </p:nvSpPr>
        <p:spPr>
          <a:xfrm>
            <a:off x="3332450" y="2276825"/>
            <a:ext cx="19749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формальных случаев могут указывать dress code, контактное лицо, правила входа или особенности программы. Такие уточнения делают приглашение более точным и удобным.
</a:t>
            </a:r>
            <a:endParaRPr lang="en-US" sz="11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967" y="1479875"/>
            <a:ext cx="3144165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приглашения: элемент, функция, пример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каждый компонент приглашения выполняет свою задачу и какой языковой формулой он обычно выражается.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 формальности, тем полнее и точнее формулировки; структура становится более строгой и информативной.
</a:t>
            </a:r>
            <a:endParaRPr lang="en-US" sz="1399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жанру invitation, обобщение типичных структурных элементов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формулы вежливости в приглашениях
</a:t>
            </a:r>
            <a:endParaRPr lang="en-US" sz="255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неформальном общении допустимы короткие конструкции вроде Are you free on Saturday? или Want to come to my party? Они звучат просто, живо и подходят близким собеседникам.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приглашение
</a:t>
            </a:r>
            <a:pPr algn="r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We would like to invite you to… и You are cordially invited to… задают уважительный тон и подходят для школьных и торжественных ситуаций, где важны сдержанность и точность.
</a:t>
            </a:r>
            <a:endParaRPr lang="en-US" sz="1478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вежливость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We hope you can join us… и We would be delighted if you could attend показывают уважение к адресату, не звучат навязчиво и сохраняют естественную учтивость.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Please come and celebrate with us соединяет приглашение с дружелюбным отношением. Вежливость усиливается через благодарность, модальные глаголы и осторожные формулировки без давления.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приглашение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создания invitation: от идеи к готовому 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составлении приглашения на английском языке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успешность приглашения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особенно заметны две вещи: насколько быстро адресат понимает, что, где и когда происходит, и насколько просто ему подтвердить участие.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информация и удобный ответ дают наибольший эффект; стиль важен, но должен соответствовать ситуации.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типичных требований к invitation; без числовых статистических данных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приглашение: особенности английского регистра
</a:t>
            </a:r>
            <a:endParaRPr lang="en-US" sz="262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текст обычно начинается с Dear Sir or Madam, Dear Mr Smith или похожей формы. Такое обращение задаёт дистанцию, уважение и строгий деловой тон с первых слов.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и вежливые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 формулы You are invited to attend… и We would be honoured by your presence. Пассивные и вежливые структуры смягчают просьбу и подчёркивают уважение к адресату.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формы и нейтральность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официальных приглашениях избегают сокращений, разговорной лексики и эмоциональных восклицаний. Предпочтительны полные формы, нейтральные слова и аккуратно выстроенные фразы без лишней экспрессии.
</a:t>
            </a:r>
            <a:endParaRPr lang="en-US" sz="1532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организация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приглашение обычно кратко, логично и визуально аккуратно. В нём нет эмодзи, шуток и смешения стилей; каждое предложение служит ясной практической цели.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приглашения: типичные ситуации и формат
</a:t>
            </a:r>
            <a:endParaRPr lang="en-US" sz="2903" dirty="0"/>
          </a:p>
        </p:txBody>
      </p:sp>
      <p:sp>
        <p:nvSpPr>
          <p:cNvPr id="12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3760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Invitation в школьной среде используют для open days, concerts, parent meetings, competitions, graduation ceremonies и class parties. Формат зависит от масштаба и степени официальности мероприятия.
</a:t>
            </a:r>
            <a:endParaRPr lang="en-US" sz="1092" dirty="0"/>
          </a:p>
        </p:txBody>
      </p:sp>
      <p:sp>
        <p:nvSpPr>
          <p:cNvPr id="14" name="Text 3"/>
          <p:cNvSpPr txBox="1"/>
          <p:nvPr/>
        </p:nvSpPr>
        <p:spPr>
          <a:xfrm>
            <a:off x="33760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указать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5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обычно называют событие, класс или организатора, целевую аудиторию, точное время начала, место проведения и контакт для вопросов. Это делает сообщение понятным и практичным.
</a:t>
            </a:r>
            <a:endParaRPr lang="en-US" sz="1087" dirty="0"/>
          </a:p>
        </p:txBody>
      </p:sp>
      <p:sp>
        <p:nvSpPr>
          <p:cNvPr id="15" name="Text 4"/>
          <p:cNvSpPr txBox="1"/>
          <p:nvPr/>
        </p:nvSpPr>
        <p:spPr>
          <a:xfrm>
            <a:off x="337604" y="3416968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школьное приглашение строится по чёткой схеме: заголовок, краткое описание, основные детали и просьба ответить. Такая организация облегчает восприятие и снижает риск недоразумений.
</a:t>
            </a:r>
            <a:endParaRPr lang="en-US" sz="1061" dirty="0"/>
          </a:p>
        </p:txBody>
      </p:sp>
      <p:sp>
        <p:nvSpPr>
          <p:cNvPr id="16" name="Text 5"/>
          <p:cNvSpPr txBox="1"/>
          <p:nvPr/>
        </p:nvSpPr>
        <p:spPr>
          <a:xfrm>
            <a:off x="2906554" y="1342500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тон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мероприятий нужен умеренно официальный или полуофициальный регистр. Слишком разговорная манера выглядит несерьёзно, а чрезмерная строгость может звучать неуместно.
</a:t>
            </a:r>
            <a:endParaRPr lang="en-US" sz="1036" dirty="0"/>
          </a:p>
        </p:txBody>
      </p:sp>
      <p:sp>
        <p:nvSpPr>
          <p:cNvPr id="17" name="Text 6"/>
          <p:cNvSpPr txBox="1"/>
          <p:nvPr/>
        </p:nvSpPr>
        <p:spPr>
          <a:xfrm>
            <a:off x="2906554" y="2378243"/>
            <a:ext cx="2420630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flyer или digital invitation обычно выделяет title, date, venue и RSVP. Наглядное оформление помогает быстро найти главное и удобнее принять решение.
</a:t>
            </a:r>
            <a:endParaRPr lang="en-US" sz="11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725200"/>
            <a:ext cx="5266500" cy="18628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устного, письменного и электронного приглашения
</a:t>
            </a:r>
            <a:endParaRPr lang="en-US" sz="236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форматов приглашения по скорости, степени формальности, преимуществам и ограничениям.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формата зависит от адресата, цели и официальности события: для точности и статуса удобнее письменное, для скорости — электронное, для неформального общения — устное.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языковых и коммуникативных норм оформления invitation в 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RSVP: значение и роль ответа на приглашение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55825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RSVP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RSVP — это сокращение от французского Répondez s'il vous plaît, то есть «пожалуйста, ответьте». Эта помета показывает, что организатор ждёт подтверждения участия или отказа.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49562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помогает заранее рассчитать число гостей, количество мест, угощение и материалы. Чем точнее и раньше приходит ответ, тем проще организовать мероприятие без лишних затрат и недоразумений.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443313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вежливо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обычно сначала благодарят за приглашение, затем дают ясный ответ и, если нужно, кратко поясняют причину. Важно соблюдать срок, указанный в приглашении, и не оставлять сообщение без реакции.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приглашений в англоязычной среде
</a:t>
            </a:r>
            <a:endParaRPr lang="en-US" sz="262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англоязычной коммуникации особенно ценятся точные дата, время и место. Неясные формулировки воспринимаются как недостаток уважения к планам адресата и могут осложнить организацию встречи.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отказа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обычно формулируется спокойно и без резкости: с благодарностью, кратким объяснением или без него. Прямой и жёсткий отказ звучит слишком категорично и нарушает норму вежливого общения.
</a:t>
            </a:r>
            <a:endParaRPr lang="en-US" sz="1688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RSVP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ситуациях приглашение предполагает обязательство ответить, даже если прийти не получится. Игнорирование RSVP может быть расценено как невежливое поведение и отсутствие внимания к собеседнику.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согласия
</a:t>
            </a:r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на приглашение тоже сопровождается вежливыми формулами и подтверждением деталей. Важно показать готовность прийти, а не ограничиваться коротким yes, чтобы сохранить дружелюбный тон общения.
</a:t>
            </a:r>
            <a:endParaRPr lang="en-US" sz="16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английских приглашениях
</a:t>
            </a:r>
            <a:endParaRPr lang="en-US" sz="285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возникают не из-за сложной грамматики, а из-за неполной информации, неудачного тона и нарушения стандартных сочетаний в датах, времени и предлогах.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для понимания создают пропуски ключевых сведений и несоответствие register ситуации; затем идут грамматические и лексические неточности.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составлении invitation в школьной практике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приглашения: email, messenger, social media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канала
</a:t>
            </a:r>
            <a:pPr algn="ctr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где адресат быстрее увидит сообщение: в email, мессенджере, соцсети или на школьной платформе. Канал выбирают с учётом официальности события и привычек аудитории.
</a:t>
            </a:r>
            <a:endParaRPr lang="en-US" sz="1314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Отправка с деталями
</a:t>
            </a:r>
            <a:pPr algn="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короткий текст и полезные вложения: location, map, фото, ссылку или форму RSVP. Цифровой формат позволяет передать информацию быстро и сразу уточнить участие.
</a:t>
            </a:r>
            <a:endParaRPr lang="en-US" sz="1382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отправки важно следить, не затерялось ли сообщение, и при необходимости напомнить о сроке ответа. Краткая тема и чёткая структура повышают вероятность прочтения и ответа.
</a:t>
            </a:r>
            <a:endParaRPr lang="en-US" sz="13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829" y="1300825"/>
            <a:ext cx="2626141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сильного invitation на английском
</a:t>
            </a:r>
            <a:endParaRPr lang="en-US" sz="3044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Полнота сведений
</a:t>
            </a:r>
            <a:pPr algn="l" indent="0" marL="0">
              <a:lnSpc>
                <a:spcPct val="100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приглашение сразу сообщает, кто приглашает, какое событие планируется, когда и где оно состоится. Адресат не должен догадываться о важных деталях или искать их отдельно.
</a:t>
            </a:r>
            <a:endParaRPr lang="en-US" sz="1355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формулировки должны соответствовать одной ситуации: официальной, полуофициальной или дружеской. Смешение разговорных слов, канцелярских оборотов и эмоциональных вставок делает текст неубедительным и нарушает его цельность.
</a:t>
            </a:r>
            <a:endParaRPr lang="en-US" sz="1225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invitation не перегружено лишними сведениями. Оно лаконично, но достаточно информативно, чтобы читатель быстро понял содержание, оценил удобство участия и ответил без лишних уточнений.
</a:t>
            </a:r>
            <a:endParaRPr lang="en-US" sz="1273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удачном приглашении ясно указано, как подтвердить участие: через RSVP, письмо, сообщение или телефон. Простая и заметная форма ответа делает коммуникацию организованной и вежливой.
</a:t>
            </a:r>
            <a:endParaRPr lang="en-US" sz="14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805" y="1479875"/>
            <a:ext cx="373049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формулы для приглашений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наиболее употребительных формул приглашения по регистру и ситуации использования.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официальнее событие, тем более развёрнутой и нейтральной должна быть формула; выбор выражения напрямую влияет на тон, уместность и степень вежливости сообщения.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английских формул приглашения и ответа на него.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приглашение: согласие и вежливый отказ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чтении и ответе на invitation в английской коммуникации.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325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72750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умения писать invitation
</a:t>
            </a:r>
            <a:endParaRPr lang="en-US" sz="2631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составления приглашения тренирует аккуратность формулировок, умение отбирать только нужную информацию и соблюдать логичную структуру короткого функционального текста без лишних повторов.
</a:t>
            </a:r>
            <a:endParaRPr lang="en-US" sz="1087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invitation расширяется словарь по темам events, celebrations, dates, time, venue и response. Это помогает увереннее понимать и создавать тексты школьной и бытовой коммуникации.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навык нужен для школьных мероприятий, переписки с друзьями, участия в проектах и приглашений на встречи. Он делает английский язык практическим инструментом, а не только учебным предметом.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11 классу
</a:t>
            </a:r>
            <a:pPr algn="l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Выпускнику важно уметь написать короткий корректный текст в нужном register. Invitation — удобная модель для проверки грамотности, вежливости и умения соблюдать нормы англоязычного этикета.
</a:t>
            </a:r>
            <a:endParaRPr lang="en-US" sz="11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Invitation как пример точной и вежливой 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Invitation показывает, как в английском языке сочетаются информирование, вежливость и организация действия. Умение создавать такие тексты — важный показатель языковой зрелости и реальной коммуникативной компетентности.
</a:t>
            </a:r>
            <a:endParaRPr lang="en-US" sz="37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2026-05-31T17:24:16Z</dcterms:created>
  <dcterms:modified xsi:type="dcterms:W3CDTF">2026-05-31T17:24:16Z</dcterms:modified>
</cp:coreProperties>
</file>