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роман о свободе, выборе и цене истины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Москва, любовь и совесть соединяются в одном великом романе.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и почему он стал событием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работал над романом много лет, постоянно меняя его композицию и смысловые акценты. Рукопись жила в черновиках, а после публикации книга сразу стала важнейшим текстом русской литературы XX 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1930-х годов как художественная модель эпохи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 город через очереди, дефицит, коммунальный быт и зависимость человека от чиновничьей системы. Повседневные неудобства становятся признаком более глубокого общественного неблагополучия.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МАССОЛИТ, Дом Грибоедова, Варьете и коммунальные квартиры создают узнаваемую карту советской жизни. Это не просто фон, а пространство, где особенно заметны карьеризм, страх и привычка приспосабливаться.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усиливают сатиру: внешне привычный мир оказывается духовно пустым. Так Москва превращается в модель эпохи, где материальный достаток и статус важнее совести.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и его свита: фантастика как способ проверки людей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как нравственный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и его спутники не просто удивляют, а ставят людей в ситуацию выбора. На фоне необычного события особенно ясно проявляются жадность, трусость и лживость.
</a:t>
            </a:r>
            <a:endParaRPr lang="en-US" sz="1682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Патриарших и в Варьете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сцены не уводят от реальности, а вскрывают её скрытую правду. Патриаршие пруды и театр Варьете становятся местами, где смех оборачивается нравственным судом.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как образ художника в конфликте с обществом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создал роман о Понтии Пилате, но вместо признания получил травлю, непонимание и утрату веры в собственный труд.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показывает, насколько уязвим художник перед давлением среды, когда страх и общественное осуждение разрушают внутреннюю свободу.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имени и пребывание в клинике становятся знаком слома личности. Так Булгаков подчёркивает цену, которую приходится платить за правду и независимость.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Мастера соединяет одиночество, талант и беззащитность. Это не только история одного писателя, но и размышление о судьбе творчества в несвободном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Маргарита: любовь, решимость и нравственный выбор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остаётся рядом с Мастером не на словах, а через поступок. Она берет на себя риск и действует там, где другие выбирают осторожность.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решение идти навстречу Воланду связано с верностью, внутренней смелостью и готовностью заплатить личную цену за спасение любимого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Маргариты соединяются независимость, сострадание и самоотверженность. Она проходит путь испытания, в котором любовь становится формой нравственной силы.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сюжетные линии романа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линий создаёт ощущение единого нравственного пространства, где разные эпохи говорят об одном и том 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М. А. Булгакова «Мастер и Маргарита»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на равновесии трёх линий: каждая самостоятельна, но все раскрывают тему выбора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Ершалаимские главы и философская глубина романа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Иешуа и Понтия Пилата придаёт роману масштаб притчи. Через неё раскрываются совесть, власть и личная ответственность за принятое решение.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Иешуа воплощает нравственную свободу без насилия. Его спокойствие и вера в человека противопоставлены страху, который определяет поведение власти.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Пилат понимает несправедливость приговора, но боится последствий и подчиняется политической необходимости. Его внутренний конфликт делает тему вины особенно острой.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30334"/>
            <a:ext cx="3765900" cy="1705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смысловые функции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соединяют сюжетную роль и символическое значение.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смыслов: каждый раскрывает одну из центральных тем — власть, творчество, любовь или нравственный выбор.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Булгакова «Мастер и Маргарита»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романа: гротеск, пародия, ирония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намеренно усиливает странность и абсурд происходящего. Преувеличение помогает увидеть, насколько смешными и одновременно опасными бывают жадность и духовная пустота.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социальные формы у Булгакова выглядят намеренно искажёнными. Так высмеиваются бюрократический язык, погоня за престижем и показная значительность.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говорит о серьёзном с лёгкой насмешкой, не снимая напряжения сцены. Благодаря этому читатель одновременно смеётся и замечает нравственную деградацию персонажей.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романе редко бывает безобидным: за ним ощущаются страх, унижение и моральный риск. Именно поэтому сатира звучит остро и по-настоящему.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 тревогой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от встречи к покою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линии Мастера и Маргариты: от знакомства и создания романа о Пилате до испытаний, награды и финального освобождения.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как ритуал перевёрнутого мира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Роскошь и ужас
</a:t>
            </a:r>
            <a:pPr algn="ctr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у Воланда устроен как торжественный маскарад, где блеск, музыка и праздничная форма скрывают атмосферу суда и тревоги. Здесь фантастика становится сценой нравственной проверки.
</a:t>
            </a:r>
            <a:endParaRPr lang="en-US" sz="1552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Маргариты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выдерживает испытание достоинства и сострадания, не теряя внутренней ясности. Её роль хозяйки бала подчёркивает цену, которую она платит за спасение Мастера.
</a:t>
            </a:r>
            <a:endParaRPr lang="en-US" sz="14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романа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связывают сатирические сцены, ершалаимскую линию и историю Мастера с Маргаритой, создавая единую систему перекличек и смысловых повторов.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роман «Мастер и Маргарита»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мотивы огня и рукописи: один означает разрушение и очищение, другой — неуничтожимость подлинного творчества.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персонажей передаёт живую московскую среду, бытовую суету и психологическую неустойчивость, поэтому диалоги звучат естественно и точно.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интонация в ершалаимских главах придаёт повествованию торжественность и философскую глубину, резко контрастируя с сатирическими сценами Москвы.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Канцеляризмы и штампы разоблачают безличный официальный язык, за которым скрываются равнодушие, страх и привычка подменять смысл формой.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проза в главах о Мастере и Маргарите создаёт эмоциональный контраст и помогает увидеть, что любовь в романе противостоит грубости и унижению.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романа: стилистическое многоголосие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интерпретации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отдельные образы романа работают на нескольких уровнях смысла одновременно.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роман «Мастер и Маргарита»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не замыкаются в одном значении: каждый образ соединяет сюжет, психологию героев и философскую идею произведения.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страха и личной ответственности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заставляет многих героев выбирать удобную ложь вместо честного ответа, поэтому он становится не просто чувством, а механизмом нравственного падения.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Чиновники, редакторы и случайные свидетели подчиняются давлению среды, стараясь сохранить безопасность и положение, даже если приходится отказаться от совести.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противопоставляет этому внутреннее достоинство: способность говорить правду, не прятаться за чужое мнение и принимать последствия собственного решения.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актуальным для читателя XXI 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узнаваемы ситуации выбора между удобством и принципами, стремление сохранить лицо и страх быть непонятым в группе.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роман «Мастер и Маргарита»; тематическая классификация для анализа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внешнее давление меняет формы, но не исчезает; значит, его вопросы остаются личными и современными.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для чтения и обсуждения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5575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соединяет московскую и ершалаимскую линии и показывает, что любовь, память и милосердие оказываются сильнее разрушения и одиночества.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802025" y="153021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Варьете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представление разоблачает жадность, тщеславие и доверчивость публики. Комическое действие быстро превращается в нравственный эксперимент над городом.
</a:t>
            </a:r>
            <a:endParaRPr lang="en-US" sz="1338" dirty="0"/>
          </a:p>
        </p:txBody>
      </p:sp>
      <p:sp>
        <p:nvSpPr>
          <p:cNvPr id="13" name="Text 4"/>
          <p:cNvSpPr txBox="1"/>
          <p:nvPr/>
        </p:nvSpPr>
        <p:spPr>
          <a:xfrm>
            <a:off x="3533025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Клиника Стравинского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тема слома личности, недоверия к правде и уязвимость человека, оказавшегося под давлением страха и общественного осуждения.
</a:t>
            </a:r>
            <a:endParaRPr lang="en-US" sz="1366" dirty="0"/>
          </a:p>
        </p:txBody>
      </p:sp>
      <p:sp>
        <p:nvSpPr>
          <p:cNvPr id="14" name="Text 5"/>
          <p:cNvSpPr txBox="1"/>
          <p:nvPr/>
        </p:nvSpPr>
        <p:spPr>
          <a:xfrm>
            <a:off x="357800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Патриаршие пруды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романа сразу ставит вопрос о том, кто управляет человеческой жизнью: случай, судьба или собственный выбор. Разговор о Пилате запускает философскую линию произведения.
</a:t>
            </a:r>
            <a:endParaRPr lang="en-US" sz="1338" dirty="0"/>
          </a:p>
        </p:txBody>
      </p:sp>
      <p:sp>
        <p:nvSpPr>
          <p:cNvPr id="15" name="Text 6"/>
          <p:cNvSpPr txBox="1"/>
          <p:nvPr/>
        </p:nvSpPr>
        <p:spPr>
          <a:xfrm>
            <a:off x="5153850" y="153021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Пилата с Иешуа
</a:t>
            </a:r>
            <a:pPr algn="l" indent="0" marL="0">
              <a:lnSpc>
                <a:spcPct val="100000"/>
              </a:lnSpc>
              <a:buNone/>
            </a:pPr>
            <a:r>
              <a:rPr lang="en-US" sz="1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сцены раскрывают конфликт власти и совести. Пилат понимает несправедливость, но всё же выбирает политическую осторожность вместо моральной свободы.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культуре: цитаты, экранизации, интерпретации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«Рукописи не горят» вышла за пределы романа и стала символом стойкости искусства. В ней слышится не только надежда на сохранность текста, но и вера в то, что подлинная мысль переживает запреты и утраты.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которую помнят поколениями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много раз переносили на сцену и экран, потому что его мир легко становится визуальным. Наиболее известные экранизации 1994 и 2005 годов по-разному расставляют акценты, но сохраняют мистическую и трагическую основу сюжета.
</a:t>
            </a:r>
            <a:endParaRPr lang="en-US" sz="105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версии и новые прочтения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новом культурном контексте книга читается заново: как сатира, притча, любовная история и размышление о свободе. Именно эта многослойность делает её открытой для споров, интерпретаций и личного отклика.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не устаревает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— роман, который продолжает спорить с читателем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сатиру, философию и любовь так, что роман остаётся и увлекательным, и серьёзным. Он напоминает: свобода требует мужества, а достоинство проверяется в момент выбора.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2026-05-23T17:49:32Z</dcterms:created>
  <dcterms:modified xsi:type="dcterms:W3CDTF">2026-05-23T17:49:32Z</dcterms:modified>
</cp:coreProperties>
</file>