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00" y="7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81850" y="977900"/>
            <a:ext cx="6658200" cy="21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 крушение коммунистических режимов в Восточной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режимы Восточной Европы потеряли устойчивость и уступили место демократии?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981849" y="2009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1750" y="1314"/>
            <a:ext cx="6572100" cy="51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376" y="953250"/>
            <a:ext cx="3389700" cy="32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накануне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1980-х накапливались дефициты, падало доверие к власти, а реформы в СССР ослабляли прежние механизмы контроля.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понятия: кризис и переход к демократии
</a:t>
            </a:r>
            <a:endParaRPr lang="en-US" sz="2528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175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 политическом смысле — это не просто трудности, а утрата управляемости, доверия и способности режима воспроизводить собственную власть в повседневной жизни общества.
</a:t>
            </a:r>
            <a:endParaRPr lang="en-US" sz="1254" dirty="0"/>
          </a:p>
        </p:txBody>
      </p:sp>
      <p:sp>
        <p:nvSpPr>
          <p:cNvPr id="10" name="Text 3"/>
          <p:cNvSpPr txBox="1"/>
          <p:nvPr/>
        </p:nvSpPr>
        <p:spPr>
          <a:xfrm>
            <a:off x="77175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демократизация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демократии включает свободные выборы, многопартийность, разделение властей и гарантии гражданских свобод, то есть изменение самих правил политической игры.
</a:t>
            </a:r>
            <a:endParaRPr lang="en-US" sz="1366" dirty="0"/>
          </a:p>
        </p:txBody>
      </p:sp>
      <p:sp>
        <p:nvSpPr>
          <p:cNvPr id="11" name="Text 4"/>
          <p:cNvSpPr txBox="1"/>
          <p:nvPr/>
        </p:nvSpPr>
        <p:spPr>
          <a:xfrm>
            <a:off x="484920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 региона важным было не только падение прежних правительств, но и создание институтов, которые позволяют мирно менять власть.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4920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механизм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общественного давления, раскола элит и новых политических процедур определило характер перемен в конце 1980-х годов.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040" y="1165439"/>
            <a:ext cx="312100" cy="2774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4455" y="1165439"/>
            <a:ext cx="312100" cy="277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2408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2811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стагнация как фундамент кризиса
</a:t>
            </a:r>
            <a:endParaRPr lang="en-US" sz="2713" dirty="0"/>
          </a:p>
        </p:txBody>
      </p:sp>
      <p:sp>
        <p:nvSpPr>
          <p:cNvPr id="13" name="Text 2"/>
          <p:cNvSpPr txBox="1"/>
          <p:nvPr/>
        </p:nvSpPr>
        <p:spPr>
          <a:xfrm>
            <a:off x="284046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товаров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экономика плохо реагировала на реальные потребности населения: ассортимент товаров был ограничен, а многие базовые продукты приходилось искать с трудом.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454461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эффективности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роста и низкая эффективность предприятий делали модернизацию всё более сложной, а технологическое отставание от Запада — заметнее.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624864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государств региона внешний долг стал серьёзным ограничением, сужая пространство для манёвра и усиливая зависимость от внешних кредитов.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795267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доверия к обещаниям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стабильности теряло силу, потому что уровень жизни не улучшался, а ожидания общества всё чаще расходились с возможностями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0200" y="171450"/>
            <a:ext cx="8283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легитимности и рост общественного недоверия
</a:t>
            </a:r>
            <a:endParaRPr lang="en-US" sz="2528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30200" y="1447350"/>
            <a:ext cx="3822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словами и опытом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лозунги всё хуже совпадали с реальной жизнью, поэтому коммунистическая идеология переставала убеждать даже тех, кто прежде был лоялен системе.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30200" y="2687825"/>
            <a:ext cx="3822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Привилегии элиты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Партийная номенклатура воспринималась как закрытая группа с особыми привилегиями, что усиливало ощущение социальной несправедливости и дистанции между властью и обществом.
</a:t>
            </a:r>
            <a:endParaRPr lang="en-US" sz="1393" dirty="0"/>
          </a:p>
        </p:txBody>
      </p:sp>
      <p:sp>
        <p:nvSpPr>
          <p:cNvPr id="11" name="Text 4"/>
          <p:cNvSpPr txBox="1"/>
          <p:nvPr/>
        </p:nvSpPr>
        <p:spPr>
          <a:xfrm>
            <a:off x="4890900" y="1447350"/>
            <a:ext cx="3822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снизу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рабочих коллективах росло недовольство условиями жизни и труда, а забастовки и неформальные обсуждения подтачивали монополию официальной позиции.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90900" y="2687825"/>
            <a:ext cx="3822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общественные настроения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Интеллигенция и молодёжь чаще поддерживали независимые идеи, открыто обсуждали реформы и постепенно формировали альтернативное политическое пространство.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00" y="220865"/>
            <a:ext cx="3230700" cy="12493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00" y="1583226"/>
            <a:ext cx="3230700" cy="12493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00" y="2945571"/>
            <a:ext cx="3230700" cy="124937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00792" y="4556582"/>
            <a:ext cx="7221000" cy="43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Реформы, изменившие правила игры
</a:t>
            </a:r>
            <a:endParaRPr lang="en-US" sz="2871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7100" y="406441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линия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1985 года перестройка изменила привычный ритм политики: в Москве заговорили о реформе, а не только о сохранении прежнего порядка. Это ослабило прежнюю уверенность союзных режимов в безусловной поддержке центра.
</a:t>
            </a:r>
            <a:endParaRPr lang="en-US" sz="1161" dirty="0"/>
          </a:p>
        </p:txBody>
      </p:sp>
      <p:sp>
        <p:nvSpPr>
          <p:cNvPr id="9" name="Text 3"/>
          <p:cNvSpPr txBox="1"/>
          <p:nvPr/>
        </p:nvSpPr>
        <p:spPr>
          <a:xfrm>
            <a:off x="4307100" y="1768802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вместо молчания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сделала публичное обсуждение проблем допустимым, а иногда и необходимым. Там, где раньше доминировала цензура, появились дискуссии, критика и более открытая общественная атмосфера.
</a:t>
            </a:r>
            <a:endParaRPr lang="en-US" sz="1161" dirty="0"/>
          </a:p>
        </p:txBody>
      </p:sp>
      <p:sp>
        <p:nvSpPr>
          <p:cNvPr id="10" name="Text 4"/>
          <p:cNvSpPr txBox="1"/>
          <p:nvPr/>
        </p:nvSpPr>
        <p:spPr>
          <a:xfrm>
            <a:off x="4307100" y="3131147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слова «реформа» и «обновление» стали политическим ресурсом для оппозиции и умеренных реформаторов в Восточной Европе. Они получили возможность предлагать альтернативы, не выходя сразу за рамки допустимого.
</a:t>
            </a:r>
            <a:endParaRPr lang="en-US" sz="116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жёсткого контроля к политическому окну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1985: старт перемен в СССР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прихода Михаила Горбачёва к власти в 1985 году курс СССР сместился в сторону перестройки и гласности, что изменило ожидания союзных режимов.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внешнего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1980-х Москва всё меньше опиралась на угрозу прямого вмешательства, а местные элиты начали понимать, что силовая поддержка не гарантирована.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1989: окно возможностей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1989 году оппозиция в Восточной Европе получила больше пространства для действий, а партийные руководства — больше неопределённости и меньше уверенности в старом порядке.
</a:t>
            </a:r>
            <a:endParaRPr lang="en-US" sz="117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Протесты, переговоры и частично свободные выборы в Польше в 1989 году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Польша: переговоры как старт политического перелома
</a:t>
            </a:r>
            <a:endParaRPr lang="en-US" sz="2651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762" y="2572885"/>
            <a:ext cx="2732399" cy="25696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426" y="2572885"/>
            <a:ext cx="2732399" cy="25696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927" y="2572947"/>
            <a:ext cx="2732269" cy="25695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изменившее баланс сил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26759" y="999350"/>
            <a:ext cx="2732399" cy="143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как центр сопротивления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Профсоюзное движение превратило заводы и предприятия в пространство политической мобилизации. Забастовки заставляли власть считать не только экономические потери, но и риск утраты контроля над обществом.
</a:t>
            </a:r>
            <a:endParaRPr lang="en-US" sz="1274" dirty="0"/>
          </a:p>
        </p:txBody>
      </p:sp>
      <p:sp>
        <p:nvSpPr>
          <p:cNvPr id="11" name="Text 3"/>
          <p:cNvSpPr txBox="1"/>
          <p:nvPr/>
        </p:nvSpPr>
        <p:spPr>
          <a:xfrm>
            <a:off x="3159406" y="999350"/>
            <a:ext cx="2732399" cy="143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социальная база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«Солидарность» объединила рабочих, интеллигенцию и верующих людей, создав редкую по масштабу коалицию. Благодаря этому движение говорило от имени разных социальных групп, а не только одной среды.
</a:t>
            </a:r>
            <a:endParaRPr lang="en-US" sz="1285" dirty="0"/>
          </a:p>
        </p:txBody>
      </p:sp>
      <p:sp>
        <p:nvSpPr>
          <p:cNvPr id="12" name="Text 4"/>
          <p:cNvSpPr txBox="1"/>
          <p:nvPr/>
        </p:nvSpPr>
        <p:spPr>
          <a:xfrm>
            <a:off x="6091907" y="999350"/>
            <a:ext cx="2732269" cy="143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реализм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движения сочетали давление с готовностью к переговорам, поэтому оппозиция выглядела не разрушительной силой, а партнёром, способным брать ответственность за будущее страны.
</a:t>
            </a:r>
            <a:endParaRPr lang="en-US" sz="128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617393" y="1406774"/>
            <a:ext cx="3909219" cy="23299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 перехода к политической либерализации.
</a:t>
            </a:r>
            <a:endParaRPr lang="en-US" sz="4168" dirty="0"/>
          </a:p>
        </p:txBody>
      </p:sp>
      <p:sp>
        <p:nvSpPr>
          <p:cNvPr id="5" name="Text 2"/>
          <p:cNvSpPr txBox="1"/>
          <p:nvPr/>
        </p:nvSpPr>
        <p:spPr>
          <a:xfrm>
            <a:off x="425350" y="4378000"/>
            <a:ext cx="66108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Поворотный год венгерских реформ открыл путь к многопартийной конкуренции.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политических реформ в Венгрии, 1989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событий в странах Восточной Европы в 1989 году: внутренний кризис, протесты, раскол власти и переход к новым правилам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«волны революций» в 1989 году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" y="0"/>
            <a:ext cx="426950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3675" y="171450"/>
            <a:ext cx="52194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момент 1989 года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81217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74900" y="1266573"/>
            <a:ext cx="4808273" cy="935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перелома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 ноября 1989 года стена перестала быть непроходимой границей между двумя политическими системами. Для миллионов людей это стало видимым знаком того, что старый порядок в Восточной Европе теряет контроль.
</a:t>
            </a:r>
            <a:endParaRPr lang="en-US" sz="1263" dirty="0"/>
          </a:p>
        </p:txBody>
      </p:sp>
      <p:sp>
        <p:nvSpPr>
          <p:cNvPr id="10" name="Text 3"/>
          <p:cNvSpPr txBox="1"/>
          <p:nvPr/>
        </p:nvSpPr>
        <p:spPr>
          <a:xfrm>
            <a:off x="3974900" y="2361523"/>
            <a:ext cx="4808273" cy="935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снизу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ГДР нарастали демонстрации, а часть жителей искала выход через другие социалистические страны. Отток населения усиливал давление на власть и показывал, что прежние механизмы удержания общества больше не работают.
</a:t>
            </a:r>
            <a:endParaRPr lang="en-US" sz="1263" dirty="0"/>
          </a:p>
        </p:txBody>
      </p:sp>
      <p:sp>
        <p:nvSpPr>
          <p:cNvPr id="11" name="Text 4"/>
          <p:cNvSpPr txBox="1"/>
          <p:nvPr/>
        </p:nvSpPr>
        <p:spPr>
          <a:xfrm>
            <a:off x="3974900" y="3456473"/>
            <a:ext cx="4808273" cy="935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разделения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стены ускорило объединение Германии и лишило смыслa прежнюю систему жесткого разделения Европы. Событие стало не только политическим фактом, но и мощным моральным сигналом для всего региона.
</a:t>
            </a:r>
            <a:endParaRPr lang="en-US" sz="12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студенческого протеста к мирной смене власти
</a:t>
            </a:r>
            <a:endParaRPr lang="en-US" sz="2669" dirty="0"/>
          </a:p>
        </p:txBody>
      </p:sp>
      <p:sp>
        <p:nvSpPr>
          <p:cNvPr id="9" name="Text 2"/>
          <p:cNvSpPr txBox="1"/>
          <p:nvPr/>
        </p:nvSpPr>
        <p:spPr>
          <a:xfrm>
            <a:off x="190825" y="1292282"/>
            <a:ext cx="1666500" cy="1780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 ноября 1989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 ноября студенческая демонстрация в Праге была жестко разогнана, что вызвало широкий общественный отклик и переход к массовым протестам.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451528" y="3245889"/>
            <a:ext cx="1666500" cy="17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ноября 1989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нескольких дней митинги охватили крупные города, а власть столкнулась с почти полной потерей инициативы. Коммунистическая монополия начала быстро ослабевать.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475" y="1054800"/>
            <a:ext cx="16665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1989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года произошла передача власти новым политическим силам; Вацлав Гавел стал президентом, а мирный переход закрепился как «Бархатная революция».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575" y="100075"/>
            <a:ext cx="80016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Болгарский путь: реформы без резкого взрыва
</a:t>
            </a:r>
            <a:endParaRPr lang="en-US" sz="2640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373550" y="1340916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Назревание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болгарской партийной верхушки усилилось понимание, что прежняя модель управления исчерпала себя. Это открыло путь к перестройке системы без резкого обвала институтов.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373550" y="3184251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руководства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Отставка Тодора Живкова в ноябре 1989 года стала политическим сигналом, что старый курс больше не может сохраняться в прежнем виде.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72375" y="1340916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Осторожная либерализация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начались переговоры о реформировании власти, расширении политических свобод и подготовке конкурентных выборов, хотя перемены шли осторожно и под контролем прежних структур.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2375" y="3184251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политическая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возникла многопартийность, а политическая жизнь стала выходить за рамки одной партии. Болгарский переход оказался менее конфликтным, чем во многих соседних странах.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00" y="220865"/>
            <a:ext cx="3230700" cy="12493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00" y="1583226"/>
            <a:ext cx="3230700" cy="12493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00" y="2945571"/>
            <a:ext cx="3230700" cy="124937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00792" y="4556582"/>
            <a:ext cx="7221000" cy="43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 в декабре 1989 года
</a:t>
            </a:r>
            <a:endParaRPr lang="en-US" sz="2871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7100" y="406441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и насилие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Бухаресте и других городах протесты начались как открытое недовольство режимом, но очень быстро столкнулись с силовым ответом. Уличные столкновения превратили политический кризис в вооруженное противостояние.
</a:t>
            </a:r>
            <a:endParaRPr lang="en-US" sz="1161" dirty="0"/>
          </a:p>
        </p:txBody>
      </p:sp>
      <p:sp>
        <p:nvSpPr>
          <p:cNvPr id="9" name="Text 3"/>
          <p:cNvSpPr txBox="1"/>
          <p:nvPr/>
        </p:nvSpPr>
        <p:spPr>
          <a:xfrm>
            <a:off x="4307100" y="1768802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Чаушеску пытался удержать власть привычными методами, однако быстрый распад управляемости показал, что страх уже не работал. За считанные дни режим оказался на грани краха.
</a:t>
            </a:r>
            <a:endParaRPr lang="en-US" sz="1282" dirty="0"/>
          </a:p>
        </p:txBody>
      </p:sp>
      <p:sp>
        <p:nvSpPr>
          <p:cNvPr id="10" name="Text 4"/>
          <p:cNvSpPr txBox="1"/>
          <p:nvPr/>
        </p:nvSpPr>
        <p:spPr>
          <a:xfrm>
            <a:off x="4307100" y="3131147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Тяжелая развязка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Румынский переход запомнился высокой ценой: человеческие жертвы, хаос и острая напряженность сопровождали смену власти. Этот опыт резко отличался от более мирных сценариев в регионе.
</a:t>
            </a:r>
            <a:endParaRPr lang="en-US" sz="11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перехода от кризиса режима к новой политической системе в странах Восточной Европы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власть в странах региона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5" y="3069593"/>
            <a:ext cx="4522200" cy="14431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монополии к политической конкуренции
</a:t>
            </a:r>
            <a:endParaRPr lang="en-US" sz="2892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первых этапах перехода решающим становилось не количество партий само по себе, а появление честной конкуренции и реальной альтернативы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Демократизация начиналась с конкуренции, а не только со смены формальных символов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признаков политического перехода в странах Восточной Европы
</a:t>
            </a:r>
            <a:endParaRPr lang="en-US" sz="117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194" y="3079625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319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3194" y="307962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226750" y="171450"/>
            <a:ext cx="6704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опоры демократии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26750" y="1591220"/>
            <a:ext cx="32829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права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конституции закрепляли право на выбор политических взглядов, собраний и объединений. Это означало отказ от прежней модели, где государство контролировало почти все стороны общественной жизни.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26750" y="3515198"/>
            <a:ext cx="32829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правосудие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должны были стать независимыми от партийных решений и защищать закон от произвольного вмешательства. Без этого свободные выборы и парламентские решения не могли работать устойчиво.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3646750" y="1591220"/>
            <a:ext cx="32829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получил право контролировать правительство и принимать ключевые законы. Так ограничивалась исполнительная власть, которая в коммунистической системе была подчинена партийной вертикали.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646750" y="3515198"/>
            <a:ext cx="32829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Сменяемость руководства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руководства перестала быть пожизненной и безальтернативной. Гарантии выборности и сменяемости создавали условия, при которых власть могла обновляться без кризиса режима.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2475" y="2318"/>
            <a:ext cx="6401700" cy="51388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Институты, которые удерживали перемены
</a:t>
            </a:r>
            <a:endParaRPr lang="en-US" sz="2991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12152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однопартийной системы парламенты стали местом открытого спора о законах, бюджете и курсе реформ. Решения обсуждались публично, а не спускались по партийной вертикали.
</a:t>
            </a:r>
            <a:endParaRPr lang="en-US" sz="1155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95220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прав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получили возможность проверять решения государства и защищать права граждан. Это было особенно важно там, где раньше закон служил инструментом партийного контроля.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78287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газеты, радио и телевидение расширяли доступ к информации и лишали власть монополии на интерпретацию событий. Общество училось сравнивать позиции и делать выводы самостоятельно.
</a:t>
            </a:r>
            <a:endParaRPr lang="en-US" sz="1135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61355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организации и новые партии вовлекали граждан в обсуждение будущего страны. Так формировалась культура участия, без которой демократия остается только набором формальных институтов.
</a:t>
            </a:r>
            <a:endParaRPr lang="en-US" sz="113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07874" y="1015875"/>
            <a:ext cx="5404800" cy="22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режимы падают не внезапно, а когда теряют доверие и правила обновления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Крушение коммунистических режимов стало итогом экономического застоя, утраты доверия и ослабления внешней поддержки. Демократия укреплялась там, где появлялись выборы, партии, суды и привычка к сменяемости власти.
</a:t>
            </a:r>
            <a:endParaRPr lang="en-US" sz="29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2026-07-26T14:55:28Z</dcterms:created>
  <dcterms:modified xsi:type="dcterms:W3CDTF">2026-07-26T14:55:28Z</dcterms:modified>
</cp:coreProperties>
</file>