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Федеративная Республика Германия: география, население, хозяйство и место в Европе
</a:t>
            </a:r>
            <a:pPr algn="ctr" indent="0" marL="0">
              <a:lnSpc>
                <a:spcPct val="100000"/>
              </a:lnSpc>
              <a:buNone/>
            </a:pPr>
            <a:r>
              <a:rPr lang="en-US" sz="6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держава Европы в центре внимания.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31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4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путь к современному государству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Германия сложилась после объединения исторических земель, войны, разделения и последующего воссоединения. Её развитие показывает, как политические перемены, урбанизация и экономический рост формируют сильное европейское государство.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Германии в центре Европы
</a:t>
            </a:r>
            <a:endParaRPr lang="en-US" sz="5000" dirty="0"/>
          </a:p>
        </p:txBody>
      </p:sp>
      <p:sp>
        <p:nvSpPr>
          <p:cNvPr id="12" name="Text 2"/>
          <p:cNvSpPr txBox="1"/>
          <p:nvPr/>
        </p:nvSpPr>
        <p:spPr>
          <a:xfrm>
            <a:off x="683400" y="3732400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занимает около 357 тыс. км² и относится к числу самых населённых стран Европы. На её территории живёт примерно 84 миллиона человек, что создаёт высокую плотность расселения и развитую сеть городов.
</a:t>
            </a:r>
            <a:endParaRPr lang="en-US" sz="2117" dirty="0"/>
          </a:p>
        </p:txBody>
      </p:sp>
      <p:sp>
        <p:nvSpPr>
          <p:cNvPr id="13" name="Text 3"/>
          <p:cNvSpPr txBox="1"/>
          <p:nvPr/>
        </p:nvSpPr>
        <p:spPr>
          <a:xfrm>
            <a:off x="683400" y="4934941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морям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и Балтийское моря обеспечивают стране морские связи, порты и участие в международной торговле. Это усиливает значение Германии как крупного узла перевозок, логистики и внешнеэкономических контактов.
</a:t>
            </a:r>
            <a:endParaRPr lang="en-US" sz="2117" dirty="0"/>
          </a:p>
        </p:txBody>
      </p:sp>
      <p:sp>
        <p:nvSpPr>
          <p:cNvPr id="14" name="Text 4"/>
          <p:cNvSpPr txBox="1"/>
          <p:nvPr/>
        </p:nvSpPr>
        <p:spPr>
          <a:xfrm>
            <a:off x="683400" y="6137487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граничит с девятью странами, включая Францию, Польшу, Нидерланды и Австрию. Такое соседство делает её одной из самых связных стран Европы в политическом и транспортном отношении.
</a:t>
            </a:r>
            <a:endParaRPr lang="en-US" sz="2117" dirty="0"/>
          </a:p>
        </p:txBody>
      </p:sp>
      <p:sp>
        <p:nvSpPr>
          <p:cNvPr id="15" name="Text 5"/>
          <p:cNvSpPr txBox="1"/>
          <p:nvPr/>
        </p:nvSpPr>
        <p:spPr>
          <a:xfrm>
            <a:off x="683400" y="7340034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узел
</a:t>
            </a:r>
            <a:pPr algn="l" indent="0" marL="0">
              <a:lnSpc>
                <a:spcPct val="100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положение на карте Европы превращает Германию в важнейший коридор для железных дорог, автотрасс и авиамаршрутов. Через неё проходят потоки товаров, людей и информации между севером, югом, западом и востоком континента.
</a:t>
            </a:r>
            <a:endParaRPr lang="en-US" sz="2026" dirty="0"/>
          </a:p>
        </p:txBody>
      </p:sp>
      <p:sp>
        <p:nvSpPr>
          <p:cNvPr id="16" name="Text 6"/>
          <p:cNvSpPr txBox="1"/>
          <p:nvPr/>
        </p:nvSpPr>
        <p:spPr>
          <a:xfrm>
            <a:off x="683400" y="8542577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Германии способствует её роли посредника между рынками Западной и Центральной Европы. Страна сочетает выгодное положение, развитую инфраструктуру и тесные экономические связи с соседями.
</a:t>
            </a:r>
            <a:endParaRPr lang="en-US" sz="21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Федеративное устройство: 16 земель Германии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федерации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2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включает 16 земель, среди которых Бавария, Баден-Вюртемберг, Северный Рейн — Вестфалия, Саксония и Гамбург. Каждая земля имеет собственную административную структуру и исторически сложившиеся особенности.
</a:t>
            </a:r>
            <a:endParaRPr lang="en-US" sz="2476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Полномочия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2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парламенты и правительства влияют на образование, культуру, полицию и местное управление. Это позволяет учитывать региональные различия, не нарушая единства государства и общенациональных правил.
</a:t>
            </a:r>
            <a:endParaRPr lang="en-US" sz="2476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крупные и экономически мощные земли расположены на западе и юге страны. Именно там сосредоточены многие промышленные центры, транспортные узлы и научные учреждения.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Федеративная модель помогает Германии сочетать централизованное управление с самостоятельностью регионов. Такой подход делает систему более гибкой и устойчивой к различиям в хозяйстве и населении.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образуют опорный каркас расселения и хозяйства страны, связывая административные функции, транспорт и специализированные отрасли экономики.
</a:t>
            </a:r>
            <a:pPr algn="l" indent="0" marL="0">
              <a:lnSpc>
                <a:spcPct val="150041"/>
              </a:lnSpc>
              <a:buNone/>
            </a:pPr>
            <a:r>
              <a:rPr lang="en-US" sz="22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заметно опережает другие города по численности, а остальные центры отражают разнообразие функций: портовой, финансовой, промышленной и культурной.
</a:t>
            </a:r>
            <a:endParaRPr lang="en-US" sz="221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городов Германии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городов Германии и общедоступные демографические оценки, актуальные на 2024 год
</a:t>
            </a:r>
            <a:endParaRPr lang="en-US" sz="12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и основные органы власти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закон
</a:t>
            </a:r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закон принят в 1949 году и закрепляет демократию, федерализм и разделение властей. Именно он определяет принципы, по которым строится политическая система современной Германии.
</a:t>
            </a:r>
            <a:endParaRPr lang="en-US" sz="2222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Бундестаг
</a:t>
            </a:r>
            <a:pPr algn="l" indent="0" marL="0">
              <a:lnSpc>
                <a:spcPct val="100000"/>
              </a:lnSpc>
              <a:buNone/>
            </a:pPr>
            <a:r>
              <a:rPr lang="en-US" sz="2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Бундестаг является главным законодательным органом страны и избирается населением на всеобщих выборах. Он обсуждает и принимает законы, а также контролирует работу правительства.
</a:t>
            </a:r>
            <a:endParaRPr lang="en-US" sz="2397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Бундесрат и президент
</a:t>
            </a:r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Бундесрат представляет интересы земель и участвует в решении вопросов, затрагивающих региональные полномочия. Федеральный президент выполняет прежде всего представительские функции и подписывает принятые законы.
</a:t>
            </a:r>
            <a:endParaRPr lang="en-US" sz="2130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Канцлер и правительство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2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канцлер возглавляет правительство и определяет общий политический курс. Эта должность делает канцлера ключевой фигурой исполнительной власти и повседневного управления страной.
</a:t>
            </a:r>
            <a:endParaRPr lang="en-US" sz="21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принимаются решения в федеральной Германии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движение от выборов к закону и конституционному контролю.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партии и коалиционный принцип управления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Многопартийная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жизнь Германии строится на конкуренции нескольких крупных партий. Это делает парламентские дискуссии содержательными, а принятие решений — более взвешенным и компромиссным.
</a:t>
            </a:r>
            <a:endParaRPr lang="en-US" sz="2327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партии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заметных политических сил — ХДС/ХСС, СДПГ, «Зелёные», СвДП, «Левые» и AfD. Они различаются по взглядам на экономику, социальную политику, миграцию и экологию.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коалиций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партия редко получает абсолютное большинство, поэтому после выборов обычно создаётся коалиционное правительство. Такой формат требует переговоров, взаимных уступок и чёткой программы совместных действий.
</a:t>
            </a:r>
            <a:endParaRPr lang="en-US" sz="2149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Коалиционные соглашения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Договорённости между партиями закрепляют приоритеты в налогах, социальной защите, климатической политике и развитии экономики. Благодаря этому курс правительства становится предсказуемым и согласованным.
</a:t>
            </a:r>
            <a:endParaRPr lang="en-US" sz="21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856215"/>
            <a:ext cx="10121400" cy="4420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 экономике Европы и мира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почему Германия остаётся одной из ведущих экономик: сильная промышленность, высокий экспорт, низкая безработица и значительные вложения в исследования.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сочетает масштаб экономики, экспортную ориентацию и инновационность. Это поддерживает её влияние в Европе и устойчивость на мировых рынках.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экономические организации и статистические службы Германии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Автомобили, ставшие символом экспорта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Автомобилестроение остаётся одной из самых узнаваемых отраслей германской экономики. Volkswagen, BMW и Mercedes-Benz формируют не только производство, но и глобальный имидж страны как центра качества, инженерной точности и технологической конкуренции.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и химия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Машиностроение, электротехника и химическая промышленность обеспечивают Германии устойчивую экспортную базу. Компании Siemens и BASF отражают силу высокотехнологичного производства, которое поддерживает занятость, исследования и международные поставки.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Фармацевтика и мировые рынки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Фармацевтический сектор дополняет промышленный профиль страны и связан с крупными научными центрами. Экспорт Германии особенно ориентирован на страны Европейского союза, США и Китай, где востребованы её сложные и надёжные товары.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экспорт: ведущие отрасли Германии
</a:t>
            </a:r>
            <a:endParaRPr lang="en-US" sz="5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Сервисный сектор задаёт динамику внутреннего рынка, а промышленность остаётся главным источником экспортной конкурентоспособности и технологического лидерства страны.
</a:t>
            </a:r>
            <a:pPr algn="l" indent="0" marL="0">
              <a:lnSpc>
                <a:spcPct val="150041"/>
              </a:lnSpc>
              <a:buNone/>
            </a:pPr>
            <a:r>
              <a:rPr lang="en-US" sz="2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Германии опирается на услуги и мощную индустрию; аграрный сектор невелик, но отличается высокой продуктивностью.
</a:t>
            </a:r>
            <a:endParaRPr lang="en-US" sz="2198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Германии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12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Федеральное статистическое ведомство Германии (Destatis); оценки структуры экономики по данным последних доступных лет
</a:t>
            </a:r>
            <a:endParaRPr lang="en-US" sz="11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88649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55169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81" y="6597494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образование и подготовка кадров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Дуальное обучение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Дуальная система соединяет занятия в учебном заведении и практику на предприятии, поэтому выпускники быстрее осваивают реальные производственные процессы и легче находят работу.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для экономики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подготовки кадров особенно важна для промышленности, транспорта и сферы услуг, где ценятся прикладные навыки, дисциплина и умение работать с современным оборудованием.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наука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университеты и исследовательские центры заметны в инженерии, медицине, физике и экологических технологиях, а результаты исследований часто переходят в практические разработки.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вузы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университет Мюнхена, Гейдельбергский университет и Свободный университет Берлина входят в число наиболее известных вузов страны и формируют высокий научный уровень Германии.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культурное пространство Германии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пространство повседневной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5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Германии живёт в городах и крупных агломерациях, где сосредоточены работа, образование и транспортные узлы. Городская среда задаёт ритм страны: короткие поездки, плотная застройка, развитая инфраструктура и постоянное соседство исторических кварталов с современными районами.
</a:t>
            </a:r>
            <a:endParaRPr lang="en-US" sz="1586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праздники
</a:t>
            </a:r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культура заметна не только в музеях и театрах, но и в ежегодных праздниках. Октоберфест в Мюнхене, карнавал в Кёльне и рождественские ярмарки создают узнаваемый образ страны, где местные обычаи сохраняются и становятся частью городской идентичности.
</a:t>
            </a:r>
            <a:endParaRPr lang="en-US" sz="1695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мозаика
</a:t>
            </a:r>
            <a:pPr algn="l" indent="0" marL="0">
              <a:lnSpc>
                <a:spcPct val="90000"/>
              </a:lnSpc>
              <a:buNone/>
            </a:pPr>
            <a:r>
              <a:rPr lang="en-US" sz="16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юг, запад и восток Германии отличаются кухней, архитектурой и даже манерой повседневного общения. Диалекты и местные традиции не разъединяют страну, а подчёркивают её культурное разнообразие, сохраняя связь между общенациональным и региональным уровнями.
</a:t>
            </a:r>
            <a:endParaRPr lang="en-US" sz="16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 меняется неравномерно: доля пожилых людей растёт быстрее, чем численность молодых поколений, поэтому значение миграции остаётся особенно высоким.
</a:t>
            </a:r>
            <a:pPr algn="l" indent="0" marL="0">
              <a:lnSpc>
                <a:spcPct val="150041"/>
              </a:lnSpc>
              <a:buNone/>
            </a:pPr>
            <a:r>
              <a:rPr lang="en-US" sz="2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усиливает нагрузку на рынок труда и социальные фонды; миграционный прирост частично компенсирует демографический спад.
</a:t>
            </a:r>
            <a:endParaRPr lang="en-US" sz="2184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особенности Германии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Destatis; оценки демографических показателей по последним доступным данным
</a:t>
            </a:r>
            <a:endParaRPr lang="en-US" sz="14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78875" y="240032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медицинское страхование обеспечивает широкий доступ к лечению и профилактике, а система финансирования распределяет расходы между работниками, работодателями и государством.
</a:t>
            </a:r>
            <a:endParaRPr lang="en-US" sz="2384" dirty="0"/>
          </a:p>
        </p:txBody>
      </p:sp>
      <p:sp>
        <p:nvSpPr>
          <p:cNvPr id="8" name="Text 1"/>
          <p:cNvSpPr txBox="1"/>
          <p:nvPr/>
        </p:nvSpPr>
        <p:spPr>
          <a:xfrm>
            <a:off x="978875" y="60794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доходов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Пособия по безработице и меры адресной поддержки помогают пережить потерю работы, а также поддерживают поиск новой занятости и переобучение.
</a:t>
            </a:r>
            <a:endParaRPr lang="en-US" sz="2529" dirty="0"/>
          </a:p>
        </p:txBody>
      </p:sp>
      <p:sp>
        <p:nvSpPr>
          <p:cNvPr id="9" name="Text 2"/>
          <p:cNvSpPr txBox="1"/>
          <p:nvPr/>
        </p:nvSpPr>
        <p:spPr>
          <a:xfrm>
            <a:off x="2425775" y="4239900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 старости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Пенсионное обеспечение строится на принципе солидарности поколений и позволяет смягчать последствия старения населения, сохраняя социальную устойчивость для пожилых людей.
</a:t>
            </a:r>
            <a:endParaRPr lang="en-US" sz="2529" dirty="0"/>
          </a:p>
        </p:txBody>
      </p:sp>
      <p:sp>
        <p:nvSpPr>
          <p:cNvPr id="10" name="Text 3"/>
          <p:cNvSpPr txBox="1"/>
          <p:nvPr/>
        </p:nvSpPr>
        <p:spPr>
          <a:xfrm>
            <a:off x="2425775" y="79190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городской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и благоустроенные города, общественный транспорт, надёжная инфраструктура и сравнительно высокий уровень безопасности формируют один из самых высоких стандартов жизни в Европе.
</a:t>
            </a:r>
            <a:endParaRPr lang="en-US" sz="2445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система и уровень жизни
</a:t>
            </a:r>
            <a:endParaRPr lang="en-US" sz="5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753734"/>
            <a:ext cx="10121400" cy="43909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политика и энергетический переход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экологической стратегии Германии и их практическая направленность.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Энергопереход делает ставку на чистую энергетику, снижение выбросов и модернизацию инфраструктуры, но требует крупных инвестиций и долгосрочной координации.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экологические и энергетические программы Германии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Германии в Европе и мире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экономической мощи к политическому влиянию: связь между хозяйственным потенциалом, интеграцией в ЕС и международной дипломатией.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как столица объединённой Германии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Бранденбургские ворота, здание Рейхстага и фрагменты Берлинской стены напоминают о сложной истории страны и делают столицу важным местом исторического осмысления для жителей и гостей.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Берлине размещены федеральные органы власти и правительственный квартал, поэтому город выполняет не только символическую, но и практическую функцию центра принятия решений.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столица
</a:t>
            </a:r>
            <a:pPr algn="l" indent="0" marL="0">
              <a:lnSpc>
                <a:spcPct val="100000"/>
              </a:lnSpc>
              <a:buNone/>
            </a:pPr>
            <a:r>
              <a:rPr lang="en-US" sz="2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известен музеями, театрами, выставками и фестивалями, а также многообразием районов, где историческая застройка соседствует с современными общественными пространствами и деловой архитектурой.
</a:t>
            </a:r>
            <a:endParaRPr lang="en-US" sz="2476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Германии город стал символом преодоления разделения страны и сегодня воспринимается как открытый центр науки, туризма и международных мероприятий.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и перспективы развития Германии
</a:t>
            </a:r>
            <a:endParaRPr lang="en-US" sz="3594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1949: основа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Основного закона заложило правовые рамки демократического государства, федерализма и социального партнёрства, которые долгое время обеспечивали стабильность и экономический рост.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2010-е: цифровизация и энергопереход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первый план вышли модернизация экономики, развитие цифровых технологий, повышение энергоэффективности и расширение возобновляемой энергетики в рамках Energiewende.
</a:t>
            </a:r>
            <a:endParaRPr lang="en-US" sz="2886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1990-е: интеграция после объединения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страны потребовало выравнивания инфраструктуры, рабочих мест и социальных стандартов между регионами, а также новых решений в промышленности и городском развитии.
</a:t>
            </a:r>
            <a:endParaRPr lang="en-US" sz="2924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2020-е: демография и конкурентоспособность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населения, нехватка квалифицированных кадров и внешние экономические риски усилили потребность в инновациях, миграционной адаптации и укреплении сотрудничества в ЕС.
</a:t>
            </a:r>
            <a:endParaRPr lang="en-US" sz="28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устойчивое развитие в центре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показывает, как удачное положение, развитая экономика, сильные институты и социальная политика могут работать вместе. Именно это делает её важнейшим примером для изучения в школьной географии.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2026-06-02T22:26:42Z</dcterms:created>
  <dcterms:modified xsi:type="dcterms:W3CDTF">2026-06-02T22:26:42Z</dcterms:modified>
</cp:coreProperties>
</file>