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ребёнка: что важно знать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ребёнка есть права: жить, учиться, отдыхать и быть защищённым.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мир защитил детей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 стало ясно: детям нужна особая защита. В 1989 году ООН приняла Конвенцию о правах ребёнка, а в России эти права закреплены законами и Конституцией.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— это личность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важны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радуется, грустит, пугается и обижается не меньше взрослого. Его чувства нельзя высмеивать: уважение и добрые слова помогают ему чувствовать себя в безопасности.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говорить о себе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ученик третьего класса может честно рассказать, что ему нравится, что тревожит и какая помощь нужна. Быть услышанным — тоже важное право.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57271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уважение и такт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Взрослым важно обращаться к ребёнку спокойно, без грубости и насмешек. Когда с ним разговаривают по-доброму, ему легче доверять, учиться и задавать вопросы.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98034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мнение имеет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не обязан молчать, если что-то кажется неправильным. Его слова помогают взрослым лучше понять ситуацию дома, в школе и на кружках.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имя и гражданство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831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 рождения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рождения ребёнок получает имя, фамилию и отчество. Это не просто запись в документах: так его узнают, защищают и уважают как отдельного человека.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831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документы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Свидетельство о рождении подтверждает личность ребёнка и помогает получать медицинскую помощь, учиться и пользоваться другими правами. Без документов взрослым труднее защищать его интересы.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248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Гражданство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ребёнка есть право иметь гражданство. Оно помогает государству отвечать за его защиту, а семье — оформлять нужные документы и поддержку без лишних сложностей.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1248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семьёй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имеет право знать своих родителей и жить в семье, если это безопасно. Семейные связи важны, потому что рядом с близкими ребёнку спокойнее расти.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жить в семье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884432" y="1037175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любят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даёт ребёнку заботу, помощь и чувство защищённости. Когда рядом есть любящие взрослые, ему легче учиться, расти и не бояться трудных ситуаций.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84432" y="3021600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с близкими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имеет право жить с родителями и видеть бабушек, дедушек, братьев и сестёр, если это не опасно. Тёплое общение делает семью крепче.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144832" y="1037175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прежде всего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дома ребёнку угрожает опасность, взрослые обязаны вмешаться. Защита важнее привычки: ребёнку должны найти безопасное место и помочь пережить трудный период.
</a:t>
            </a:r>
            <a:endParaRPr lang="en-US" sz="1359" dirty="0"/>
          </a:p>
        </p:txBody>
      </p:sp>
      <p:sp>
        <p:nvSpPr>
          <p:cNvPr id="13" name="Text 5"/>
          <p:cNvSpPr txBox="1"/>
          <p:nvPr/>
        </p:nvSpPr>
        <p:spPr>
          <a:xfrm>
            <a:off x="7144832" y="3021600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семья не справляется, помощь могут оказать специалисты и службы защиты детей. Их задача — не наказать, а сохранить безопасность и благополучие ребёнка.
</a:t>
            </a:r>
            <a:endParaRPr lang="en-US" sz="135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451" y="1098283"/>
            <a:ext cx="176250" cy="156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48715" y="3096535"/>
            <a:ext cx="128609" cy="17147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60955" y="1090878"/>
            <a:ext cx="150043" cy="1714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99394" y="3111774"/>
            <a:ext cx="176250" cy="141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быть здоровым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Осмотр у врача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имеет право на лечение, прививки и медицинскую помощь. Если он заболел или чувствует себя плохо, взрослые должны не откладывать визит в поликлинику.
</a:t>
            </a:r>
            <a:endParaRPr lang="en-US" sz="1299" dirty="0"/>
          </a:p>
        </p:txBody>
      </p:sp>
      <p:sp>
        <p:nvSpPr>
          <p:cNvPr id="14" name="Text 3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Организму нужна безопасная питьевая вода каждый день. Без неё трудно оставаться бодрым, а здоровье может быстро ухудшиться, особенно у маленьких детей.
</a:t>
            </a:r>
            <a:endParaRPr lang="en-US" sz="1299" dirty="0"/>
          </a:p>
        </p:txBody>
      </p:sp>
      <p:sp>
        <p:nvSpPr>
          <p:cNvPr id="15" name="Text 4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еда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Ребёнку нужны разнообразная пища, сон и прогулки. Полезная еда помогает расти, учиться и играть без лишней усталости, а не только мечтать о печенье.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 сон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сон и движение на свежем воздухе укрепляют организм. Когда ребёнок высыпается и гуляет, ему легче быть внимательным на уроках и в играх.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6050" y="228800"/>
            <a:ext cx="84312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образование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2735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может каждый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ребёнок имеет право ходить в школу и получать знания. Учёба открывает дорогу к будущей профессии и помогает понять, как устроен мир.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953186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навыки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дети учатся читать, писать, считать и рассуждать. Эти умения нужны не только на уроках, но и в повседневной жизни, почти как суперсилы.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7902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и 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помогает находить друзей, учиться работать вместе и уважать чужое мнение. На переменах тоже происходит важная учеба — как договориться без споров.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204857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будущему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помогает ребёнку пробовать свои способности, интересы и мечты. Чем больше он узнаёт, тем легче ему выбрать дело, которое будет радовать.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отдых и игры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86625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— не пустяк
</a:t>
            </a:r>
            <a:pPr algn="l" indent="0" marL="0">
              <a:lnSpc>
                <a:spcPct val="100000"/>
              </a:lnSpc>
              <a:buNone/>
            </a:pPr>
            <a:r>
              <a:rPr lang="en-US" sz="63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помогает ребёнку познавать мир, тренировать воображение и учиться общаться. Это серьёзное дело, хоть и выглядит очень весело.
</a:t>
            </a:r>
            <a:endParaRPr lang="en-US" sz="1270" dirty="0"/>
          </a:p>
        </p:txBody>
      </p:sp>
      <p:sp>
        <p:nvSpPr>
          <p:cNvPr id="11" name="Text 3"/>
          <p:cNvSpPr txBox="1"/>
          <p:nvPr/>
        </p:nvSpPr>
        <p:spPr>
          <a:xfrm>
            <a:off x="405725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отдых
</a:t>
            </a:r>
            <a:pPr algn="l" indent="0" marL="0">
              <a:lnSpc>
                <a:spcPct val="100000"/>
              </a:lnSpc>
              <a:buNone/>
            </a:pPr>
            <a:r>
              <a:rPr lang="en-US" sz="63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имеет право отдыхать после учёбы и домашних дел. Без отдыха даже самый старательный ученик быстро устает и начинает зевать на всё подряд.
</a:t>
            </a:r>
            <a:endParaRPr lang="en-US" sz="1266" dirty="0"/>
          </a:p>
        </p:txBody>
      </p:sp>
      <p:sp>
        <p:nvSpPr>
          <p:cNvPr id="12" name="Text 4"/>
          <p:cNvSpPr txBox="1"/>
          <p:nvPr/>
        </p:nvSpPr>
        <p:spPr>
          <a:xfrm>
            <a:off x="2544696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Прогулки, бег, катание на велосипеде и спортивные игры укрепляют здоровье. Движение помогает быть бодрым, сильным и лучше справляться с учёбой.
</a:t>
            </a:r>
            <a:endParaRPr lang="en-US" sz="1255" dirty="0"/>
          </a:p>
        </p:txBody>
      </p:sp>
      <p:sp>
        <p:nvSpPr>
          <p:cNvPr id="13" name="Text 5"/>
          <p:cNvSpPr txBox="1"/>
          <p:nvPr/>
        </p:nvSpPr>
        <p:spPr>
          <a:xfrm>
            <a:off x="2563796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тоже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Рисование, музыка, лепка и другие занятия развивают способности и приносят радость. Отдых и творчество делают детство ярким, а не скучным.
</a:t>
            </a:r>
            <a:endParaRPr lang="en-US" sz="118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ребёнок получает защиту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помощи при нарушении прав ребёнка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175" y="138400"/>
            <a:ext cx="84519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защиту от насилия и обид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33500" y="1037175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причинять боль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Бить, толкать, унижать и запугивать ребёнка нельзя. Его достоинство важно так же, как здоровье, поэтому взрослые обязаны остановить любое жестокое обращение.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33500" y="3021600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Травля тоже ранит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Обидные прозвища, насмешки и травля нарушают права ребёнка. Даже «шутка» перестаёт быть смешной, если после неё хочется плакать и прятаться.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64475" y="1037175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попросить помощи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ребёнку страшно, больно или очень обидно, он должен сказать об этом доверенному взрослому. Молчание не помогает, а помощь начинается с разговора.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164475" y="3021600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отвечают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Родители, учителя и другие взрослые обязаны защитить ребёнка и не оставлять его один на один с бедой. Это их серьёзная, но важная работа.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своё мнение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13235" y="945877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ребёнка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Ребёнка важно выслушивать дома и в школе, даже если он говорит тихо или волнуется. Его слова помогают взрослым понять, что ему нужно и что его тревожит.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3235" y="2366341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честно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может спокойно сказать, что ему нравится, а что нет, и объяснить, почему. Так легче выбрать кружок, решить спор или придумать удобное правило.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3235" y="3781452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Мнение имеет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участвует в выборе занятия, игры или школьного дела, он чувствует уважение и уверенность. Когда его слышат, легче найти справедливое решение без ссоры.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 обязанности идут вместе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783175" y="946958"/>
            <a:ext cx="79941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помогают ребёнку чувствовать себя защищённым, а обязанности учат жить рядом с другими. Важно понимать школьные правила, выполнять просьбы взрослых и не мешать учёбе товарищей.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83175" y="2275331"/>
            <a:ext cx="79941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Уважать людей и вещи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старается быть вежливым, бережно относиться к учебникам, парте и общим материалам. Если каждый заботится о порядке, в классе становится спокойнее и удобнее всем.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83175" y="3603706"/>
            <a:ext cx="79941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не лишают защиты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ребёнок забыл правило или поступил неправильно, его нельзя унижать, пугать или лишать помощи. Взрослые должны объяснить ошибку и помочь исправить её.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175" y="138400"/>
            <a:ext cx="84519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ребёнка в школе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33500" y="1037175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класс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ребёнок должен чувствовать себя спокойно и не бояться опасных заданий, толчков или злых шуток. Учебное место обязано быть безопасным для каждого ученика.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33500" y="3021600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каждому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смеяться над ошибками, внешностью или одеждой одноклассника. Вежливое отношение помогает учиться без стыда, а добрые слова делают класс дружнее и смелее.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64475" y="1037175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Справедливая оценка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оценивает работу честно и объясняет, за что поставлена отметка. Ребёнок имеет право спросить, если что-то непонятно, и получить спокойный ответ без насмешек.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164475" y="3021600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учителя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задание сложное, ученик может попросить подсказку или дополнительное объяснение. Хороший учитель помогает разобраться, а не заставляет чувствовать себя глупым или беспомощным.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6050" y="228800"/>
            <a:ext cx="4720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права нарушаются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81335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тревожные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60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часто боится, плачет, голодает или выглядит неухоженным, это может быть сигналом беды. Такие изменения нельзя игнорировать даже взрослым, которые очень заняты.
</a:t>
            </a:r>
            <a:endParaRPr lang="en-US" sz="1218" dirty="0"/>
          </a:p>
        </p:txBody>
      </p:sp>
      <p:sp>
        <p:nvSpPr>
          <p:cNvPr id="11" name="Text 3"/>
          <p:cNvSpPr txBox="1"/>
          <p:nvPr/>
        </p:nvSpPr>
        <p:spPr>
          <a:xfrm>
            <a:off x="781335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на заботу
</a:t>
            </a:r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ребёнка не лечат, не отправляют в школу, не дают спать или заставляют трудиться слишком тяжело, его права нарушаются. Детство не должно превращаться в тяжёлую работу.
</a:t>
            </a:r>
            <a:endParaRPr lang="en-US" sz="1261" dirty="0"/>
          </a:p>
        </p:txBody>
      </p:sp>
      <p:sp>
        <p:nvSpPr>
          <p:cNvPr id="12" name="Text 4"/>
          <p:cNvSpPr txBox="1"/>
          <p:nvPr/>
        </p:nvSpPr>
        <p:spPr>
          <a:xfrm>
            <a:off x="2816152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Обращать внимание на дом
</a:t>
            </a:r>
            <a:pPr algn="l" indent="0" marL="0">
              <a:lnSpc>
                <a:spcPct val="100000"/>
              </a:lnSpc>
              <a:buNone/>
            </a:pPr>
            <a:r>
              <a:rPr lang="en-US" sz="64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условия, постоянные ссоры, грубые слова и отсутствие еды показывают, что ребёнку нужна помощь. Иногда беда прячется тихо, но всё равно требует реакции.
</a:t>
            </a:r>
            <a:endParaRPr lang="en-US" sz="1280" dirty="0"/>
          </a:p>
        </p:txBody>
      </p:sp>
      <p:sp>
        <p:nvSpPr>
          <p:cNvPr id="13" name="Text 5"/>
          <p:cNvSpPr txBox="1"/>
          <p:nvPr/>
        </p:nvSpPr>
        <p:spPr>
          <a:xfrm>
            <a:off x="2816152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молчать
</a:t>
            </a:r>
            <a:pPr algn="l" indent="0" marL="0">
              <a:lnSpc>
                <a:spcPct val="100000"/>
              </a:lnSpc>
              <a:buNone/>
            </a:pPr>
            <a:r>
              <a:rPr lang="en-US" sz="6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ребёнку страшно или больно, он должен рассказать доверенному взрослому. Чем раньше ситуация станет известна, тем быстрее можно защитить ребёнка и остановить нарушение.
</a:t>
            </a:r>
            <a:endParaRPr lang="en-US" sz="127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кому можно обратиться за помощью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обращений: от близкого взрослого к специалистам и экстренной помощи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738" y="1911501"/>
            <a:ext cx="334200" cy="33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9088" y="1911501"/>
            <a:ext cx="334200" cy="33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37513" y="1911501"/>
            <a:ext cx="334200" cy="33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тайну личной жизни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09600" y="2440351"/>
            <a:ext cx="2599800" cy="18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вещи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ребёнка есть свои тетради, рисунки, игрушки и письма. Их не берут без спроса и не показывают всем подряд, потому что у каждого человека есть личное пространство.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360950" y="2440351"/>
            <a:ext cx="2599800" cy="18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и секреты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Сообщения, записи и маленькие секреты нельзя читать из любопытства. Тайна помогает чувствовать доверие, но взрослые должны узнать о секрете, если он может навредить.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289375" y="2440351"/>
            <a:ext cx="2599800" cy="18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Опасный секрет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просит скрывать обиду, угрозу или плохой поступок, это уже не игра. В такой ситуации нужно сразу рассказать взрослому, которому ребёнок доверяет.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713350" y="228800"/>
            <a:ext cx="39996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детей с инвалидностью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82910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права
</a:t>
            </a:r>
            <a:pPr algn="l" indent="0" marL="0">
              <a:lnSpc>
                <a:spcPct val="100000"/>
              </a:lnSpc>
              <a:buNone/>
            </a:pPr>
            <a:r>
              <a:rPr lang="en-US" sz="66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 инвалидностью имеют такие же права, как и все остальные дети. Им важно учиться, играть, дружить и чувствовать себя частью класса, а не сторонними наблюдателями.
</a:t>
            </a:r>
            <a:endParaRPr lang="en-US" sz="1333" dirty="0"/>
          </a:p>
        </p:txBody>
      </p:sp>
      <p:sp>
        <p:nvSpPr>
          <p:cNvPr id="11" name="Text 3"/>
          <p:cNvSpPr txBox="1"/>
          <p:nvPr/>
        </p:nvSpPr>
        <p:spPr>
          <a:xfrm>
            <a:off x="5182910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школа
</a:t>
            </a:r>
            <a:pPr algn="l" indent="0" marL="0">
              <a:lnSpc>
                <a:spcPct val="100000"/>
              </a:lnSpc>
              <a:buNone/>
            </a:pPr>
            <a:r>
              <a:rPr lang="en-US" sz="6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учёбы могут понадобиться пандусы, удобные парты, лифты, специальные учебные материалы и больше времени на задания. Когда среда удобна, ребёнку легче учиться самостоятельно.
</a:t>
            </a:r>
            <a:endParaRPr lang="en-US" sz="1340" dirty="0"/>
          </a:p>
        </p:txBody>
      </p:sp>
      <p:sp>
        <p:nvSpPr>
          <p:cNvPr id="12" name="Text 4"/>
          <p:cNvSpPr txBox="1"/>
          <p:nvPr/>
        </p:nvSpPr>
        <p:spPr>
          <a:xfrm>
            <a:off x="7217727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взрослых
</a:t>
            </a:r>
            <a:pPr algn="l" indent="0" marL="0">
              <a:lnSpc>
                <a:spcPct val="100000"/>
              </a:lnSpc>
              <a:buNone/>
            </a:pPr>
            <a:r>
              <a:rPr lang="en-US" sz="66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Учителя, ассистенты и родители могут поддержать ребёнка, не делая за него всё подряд. Хорошая помощь помогает стать увереннее и смелее пробовать новое.
</a:t>
            </a:r>
            <a:endParaRPr lang="en-US" sz="1337" dirty="0"/>
          </a:p>
        </p:txBody>
      </p:sp>
      <p:sp>
        <p:nvSpPr>
          <p:cNvPr id="13" name="Text 5"/>
          <p:cNvSpPr txBox="1"/>
          <p:nvPr/>
        </p:nvSpPr>
        <p:spPr>
          <a:xfrm>
            <a:off x="7217727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без жалости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смеяться и не жалеть свысока, а относиться спокойно и доброжелательно. Тогда в классе появляется дружба, а не неловкость и отстранённость.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ребёнка в интернете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86625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данные под защитой
</a:t>
            </a:r>
            <a:pPr algn="l" indent="0" marL="0">
              <a:lnSpc>
                <a:spcPct val="100000"/>
              </a:lnSpc>
              <a:buNone/>
            </a:pPr>
            <a:r>
              <a:rPr lang="en-US" sz="50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Адрес, пароль, номер телефона и другие личные сведения нельзя сообщать незнакомым людям в сети. Если кто-то просит такие данные, это повод сразу остановиться и позвать взрослого.
</a:t>
            </a:r>
            <a:endParaRPr lang="en-US" sz="1017" dirty="0"/>
          </a:p>
        </p:txBody>
      </p:sp>
      <p:sp>
        <p:nvSpPr>
          <p:cNvPr id="11" name="Text 3"/>
          <p:cNvSpPr txBox="1"/>
          <p:nvPr/>
        </p:nvSpPr>
        <p:spPr>
          <a:xfrm>
            <a:off x="405725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Чужие фото — только с разрешения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56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выкладывать фотографии других людей без их согласия. Даже смешная картинка может обидеть человека и нарушить его право на личную жизнь.
</a:t>
            </a:r>
            <a:endParaRPr lang="en-US" sz="1120" dirty="0"/>
          </a:p>
        </p:txBody>
      </p:sp>
      <p:sp>
        <p:nvSpPr>
          <p:cNvPr id="12" name="Text 4"/>
          <p:cNvSpPr txBox="1"/>
          <p:nvPr/>
        </p:nvSpPr>
        <p:spPr>
          <a:xfrm>
            <a:off x="2544696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угроз и обид
</a:t>
            </a:r>
            <a:pPr algn="l" indent="0" marL="0">
              <a:lnSpc>
                <a:spcPct val="100000"/>
              </a:lnSpc>
              <a:buNone/>
            </a:pPr>
            <a:r>
              <a:rPr lang="en-US" sz="59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интернете, как и в жизни, нельзя писать злые слова, пугать или дразнить. Если кто-то ведёт себя грубо, лучше не отвечать, а сохранить сообщение и сообщить взрослым.
</a:t>
            </a:r>
            <a:endParaRPr lang="en-US" sz="1194" dirty="0"/>
          </a:p>
        </p:txBody>
      </p:sp>
      <p:sp>
        <p:nvSpPr>
          <p:cNvPr id="13" name="Text 5"/>
          <p:cNvSpPr txBox="1"/>
          <p:nvPr/>
        </p:nvSpPr>
        <p:spPr>
          <a:xfrm>
            <a:off x="2563796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страшно — сказать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56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сети появилось неприятное общение, странная ссылка или подозрительная просьба, ребёнок должен рассказать взрослому. Молчание здесь не геройство, а плохая идея.
</a:t>
            </a:r>
            <a:endParaRPr lang="en-US" sz="112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1989 год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году ООН приняла Конвенцию о правах ребёнка, которая помогает детям по всему миру знать свои права и просить о помощи.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документ стал основой защиты детства: он напоминает, что ребёнка нужно слышать, беречь и поддерживать.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Конвенция ООН о правах ребёнка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ребёнка делают детство безопасным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знает свои права, ему легче учиться, дружить и расти без страха. Уважение к детям делает жизнь справедливее, а мир — добрее и теплее.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2026-05-26T02:46:44Z</dcterms:created>
  <dcterms:modified xsi:type="dcterms:W3CDTF">2026-05-26T02:46:44Z</dcterms:modified>
</cp:coreProperties>
</file>