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Заболевания, связанные с наследственной предрасположенностью, и медико-генетическое консультирование
</a:t>
            </a:r>
            <a:endParaRPr lang="en-US" sz="1859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повышает риск, но не отменяет роль среды и профилактики.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предрасположенность показывает, что болезнь может возникать из-за сочетания генов и среды. Это помогает понять, почему одинаковый диагноз в семье не всегда означает неизбежность заболевания у каждого родственника, а профилактика действительно имеет смысл и в медицине, и в жизни подростка.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Моногенные и многофакторные заболевания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96868" y="1343400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ген
</a:t>
            </a:r>
            <a:pPr algn="l" indent="0" marL="0">
              <a:lnSpc>
                <a:spcPct val="115000"/>
              </a:lnSpc>
              <a:buNone/>
            </a:pPr>
            <a:r>
              <a:rPr lang="en-US" sz="2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Моногенные болезни связаны с изменением в одном гене и часто подчиняются четким правилам наследования: аутосомно-доминантному, аутосомно-рецессивному или сцепленному с X-хромосомой.
</a:t>
            </a:r>
            <a:endParaRPr lang="en-US" sz="921" dirty="0"/>
          </a:p>
        </p:txBody>
      </p:sp>
      <p:sp>
        <p:nvSpPr>
          <p:cNvPr id="12" name="Text 3"/>
          <p:cNvSpPr txBox="1"/>
          <p:nvPr/>
        </p:nvSpPr>
        <p:spPr>
          <a:xfrm>
            <a:off x="796868" y="2114374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моногенных болезней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таким состояниям относятся муковисцидоз, фенилкетонурия, гемофилия и болезнь Гентингтона. Для них характерна сравнительно ясная генетическая причина и предсказуемый семейный риск.
</a:t>
            </a:r>
            <a:endParaRPr lang="en-US" sz="964" dirty="0"/>
          </a:p>
        </p:txBody>
      </p:sp>
      <p:sp>
        <p:nvSpPr>
          <p:cNvPr id="13" name="Text 4"/>
          <p:cNvSpPr txBox="1"/>
          <p:nvPr/>
        </p:nvSpPr>
        <p:spPr>
          <a:xfrm>
            <a:off x="796868" y="2885339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факторов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Многофакторные заболевания формируются под влиянием многих генов и среды: питания, двигательной активности, курения, инфекций и стресса. Они не наследуются по одному строгому сценарию.
</a:t>
            </a:r>
            <a:endParaRPr lang="en-US" sz="961" dirty="0"/>
          </a:p>
        </p:txBody>
      </p:sp>
      <p:sp>
        <p:nvSpPr>
          <p:cNvPr id="14" name="Text 5"/>
          <p:cNvSpPr txBox="1"/>
          <p:nvPr/>
        </p:nvSpPr>
        <p:spPr>
          <a:xfrm>
            <a:off x="796868" y="3656293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риск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многофакторных болезнях болезнь может повторяться в семье чаще, чем в популяции, но это не означает неизбежной передачи. Важны наблюдение, скрининг и коррекция образа жизни.
</a:t>
            </a:r>
            <a:endParaRPr lang="en-US" sz="99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семейный анамнез помогает заподозрить наследственный риск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1563075"/>
            <a:ext cx="32010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диагноза
</a:t>
            </a:r>
            <a:pPr algn="l" indent="0" marL="0">
              <a:lnSpc>
                <a:spcPct val="115000"/>
              </a:lnSpc>
              <a:buNone/>
            </a:pPr>
            <a:r>
              <a:rPr lang="en-US" sz="3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 и то же заболевание встречается у нескольких родственников, вероятность наследственной природы возрастает. Особенно значимы случаи у близких членов семьи в разных поколениях.
</a:t>
            </a:r>
            <a:endParaRPr lang="en-US" sz="737" dirty="0"/>
          </a:p>
        </p:txBody>
      </p:sp>
      <p:sp>
        <p:nvSpPr>
          <p:cNvPr id="13" name="Text 3"/>
          <p:cNvSpPr txBox="1"/>
          <p:nvPr/>
        </p:nvSpPr>
        <p:spPr>
          <a:xfrm>
            <a:off x="564100" y="2197317"/>
            <a:ext cx="32010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болезни в необычно молодом возрасте часто указывает на генетический вклад. Для многих наследственных состояний ранний дебют является важным диагностическим ориентиром.
</a:t>
            </a:r>
            <a:endParaRPr lang="en-US" sz="796" dirty="0"/>
          </a:p>
        </p:txBody>
      </p:sp>
      <p:sp>
        <p:nvSpPr>
          <p:cNvPr id="14" name="Text 4"/>
          <p:cNvSpPr txBox="1"/>
          <p:nvPr/>
        </p:nvSpPr>
        <p:spPr>
          <a:xfrm>
            <a:off x="564100" y="2831560"/>
            <a:ext cx="32010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симптомы
</a:t>
            </a:r>
            <a:pPr algn="l" indent="0" marL="0">
              <a:lnSpc>
                <a:spcPct val="115000"/>
              </a:lnSpc>
              <a:buNone/>
            </a:pPr>
            <a:r>
              <a:rPr lang="en-US" sz="3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Редкое сочетание признаков, двустороннее поражение органов или необычно тяжелое течение также заставляют думать о генетической причине, а не только о внешних факторах.
</a:t>
            </a:r>
            <a:endParaRPr lang="en-US" sz="849" dirty="0"/>
          </a:p>
        </p:txBody>
      </p:sp>
      <p:sp>
        <p:nvSpPr>
          <p:cNvPr id="15" name="Text 5"/>
          <p:cNvSpPr txBox="1"/>
          <p:nvPr/>
        </p:nvSpPr>
        <p:spPr>
          <a:xfrm>
            <a:off x="564100" y="3465798"/>
            <a:ext cx="32010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Родословная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медико-генетической практике сведения о семье обычно оформляют минимум за три поколения. Такая схема помогает увидеть наследование по материнской и отцовской линии.
</a:t>
            </a:r>
            <a:endParaRPr lang="en-US" sz="862" dirty="0"/>
          </a:p>
        </p:txBody>
      </p:sp>
      <p:sp>
        <p:nvSpPr>
          <p:cNvPr id="16" name="Text 6"/>
          <p:cNvSpPr txBox="1"/>
          <p:nvPr/>
        </p:nvSpPr>
        <p:spPr>
          <a:xfrm>
            <a:off x="564100" y="4100040"/>
            <a:ext cx="32010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риска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анамнез не ставит диагноз, но помогает выделить группы повышенного риска и выбрать дальнейшее обследование, если клиническая картина требует уточнения.
</a:t>
            </a:r>
            <a:endParaRPr lang="en-US" sz="86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наследственных факторов в распространенных заболеваниях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сравнить наследственные формы с многофакторными состояниями, где роль среды может существенно менять итоговый риск.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Наследственный вклад есть у всех показанных болезней, но сильнее всего он проявляется в отдельных опухолях и наследуемой предрасположенности.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ВОЗ и клинических обзоров; значения приведены для наглядного сравнения, 2026
</a:t>
            </a:r>
            <a:endParaRPr lang="en-US" sz="61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665" y="1353524"/>
            <a:ext cx="240975" cy="275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552" y="2028432"/>
            <a:ext cx="261000" cy="26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602" y="2696130"/>
            <a:ext cx="261000" cy="261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9652" y="3363817"/>
            <a:ext cx="261000" cy="261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9652" y="4031517"/>
            <a:ext cx="261000" cy="261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известные наследственно обусловленные синдромы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1110900" y="1285175"/>
            <a:ext cx="31011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BRCA1/BRCA2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 этих генах повышают риск рака молочной железы и яичников. Важны раннее выявление, регулярное наблюдение и оценка семейного анамнеза.
</a:t>
            </a:r>
            <a:endParaRPr lang="en-US" sz="738" dirty="0"/>
          </a:p>
        </p:txBody>
      </p:sp>
      <p:sp>
        <p:nvSpPr>
          <p:cNvPr id="17" name="Text 3"/>
          <p:cNvSpPr txBox="1"/>
          <p:nvPr/>
        </p:nvSpPr>
        <p:spPr>
          <a:xfrm>
            <a:off x="1110900" y="1952877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Линча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изменения повышают вероятность колоректального рака и некоторых других опухолей, включая рак эндометрия. Это пример синдрома с выраженным семейным риском.
</a:t>
            </a:r>
            <a:endParaRPr lang="en-US" sz="738" dirty="0"/>
          </a:p>
        </p:txBody>
      </p:sp>
      <p:sp>
        <p:nvSpPr>
          <p:cNvPr id="18" name="Text 4"/>
          <p:cNvSpPr txBox="1"/>
          <p:nvPr/>
        </p:nvSpPr>
        <p:spPr>
          <a:xfrm>
            <a:off x="1110900" y="2620577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гиперхолестеринемия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обмена липидов приводит к очень высокому холестерину с детства и ускоренному атеросклерозу. Без лечения существенно возрастает риск раннего инфаркта.
</a:t>
            </a:r>
            <a:endParaRPr lang="en-US" sz="738" dirty="0"/>
          </a:p>
        </p:txBody>
      </p:sp>
      <p:sp>
        <p:nvSpPr>
          <p:cNvPr id="19" name="Text 5"/>
          <p:cNvSpPr txBox="1"/>
          <p:nvPr/>
        </p:nvSpPr>
        <p:spPr>
          <a:xfrm>
            <a:off x="1110900" y="3288279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Гентингтона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 гене HTT вызывает прогрессирующее поражение нервной системы. Болезнь часто проявляется во взрослом возрасте и требует генетически точного консультирования семьи.
</a:t>
            </a:r>
            <a:endParaRPr lang="en-US" sz="738" dirty="0"/>
          </a:p>
        </p:txBody>
      </p:sp>
      <p:sp>
        <p:nvSpPr>
          <p:cNvPr id="20" name="Text 6"/>
          <p:cNvSpPr txBox="1"/>
          <p:nvPr/>
        </p:nvSpPr>
        <p:spPr>
          <a:xfrm>
            <a:off x="1110900" y="3955981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Фенилкетонурия
</a:t>
            </a:r>
            <a:pPr algn="l" indent="0" marL="0">
              <a:lnSpc>
                <a:spcPct val="115000"/>
              </a:lnSpc>
              <a:buNone/>
            </a:pPr>
            <a:r>
              <a:rPr lang="en-US" sz="4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наследственное нарушение обмена веществ, при котором раннее выявление особенно важно. Специальная диета позволяет предотвратить тяжелые нарушения развития и сохранить качество жизни.
</a:t>
            </a:r>
            <a:endParaRPr lang="en-US" sz="70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063" y="1467950"/>
            <a:ext cx="6593875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заболеваний и типы наследования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наиболее известные наследственные болезни и их ключевые признаки.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наследования помогает связать симптомы с вероятным генетическим механизмом и заранее оценить риск для родственников.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 медицинской генетике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медико-генетического консультирования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 клинической практике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генетической диагностики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49" y="1409951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увидеть крупные изменения числа и строения хромосом. Метод особенно полезен при врожденных пороках развития, нарушениях пола и некоторых формах бесплодия.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585529" y="1409925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находит конкретные известные мутации в небольшом участке ДНК. Этот метод удобен, когда диагноз уже предполагается и нужно подтвердить отдельный вариант.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60690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отдельных генов, панели NGS и исследование экзома помогают искать точечные изменения и небольшие перестройки в ДНК, когда причина болезни неочевидна.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62827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Геномный подход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всего генома применяют реже, когда стандартные методы не дают ответа. Оно дает наиболее полную информацию, но требует сложной интерпретации результатов.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генетическое тестирование особенно важно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к генетику чаще всего требуется, когда клиническая картина необычна для возраста, а семейный анамнез усиливает подозрение на наследственную причину.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убедительные основания для тестирования связаны с ранним дебютом, повторяемостью случаев в семье и репродуктивными проблемами.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клиническим показаниям медико-генетического консультирования; данные для наглядного сравнения, 2026
</a:t>
            </a:r>
            <a:endParaRPr lang="en-US" sz="6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результаты генетического теста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48313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подтверждает наличие варианта, связанного с заболеванием, но не всегда позволяет точно предсказать тяжесть симптомов, возраст начала болезни или ее дальнейшее течение.
</a:t>
            </a:r>
            <a:endParaRPr lang="en-US" sz="927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02341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результат уменьшает вероятность известной мутации, но не полностью исключает наследственный риск, если исследование охватило не все варианты или причина болезни пока неизвестна.
</a:t>
            </a:r>
            <a:endParaRPr lang="en-US" sz="911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21546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Неопределенный вариант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выявляют изменение ДНК, значение которого еще неясно. В этом случае нужен повторный анализ, сопоставление с семейным анамнезом и наблюдение у специалиста.
</a:t>
            </a:r>
            <a:endParaRPr lang="en-US" sz="948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4077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Важнее всего различать мутацию, риск заболевания и степень его проявления: один и тот же генетический вариант может по-разному влиять на разных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247617"/>
            <a:ext cx="3918900" cy="8875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 родственников при разных типах наследования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тип наследования влияет на вероятность передачи болезни детям и риск для сибсов.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доминантных и рецессивных форм риск часто можно оценить заранее; при сцеплении с X-хромосомой вероятность зависит от пола ребенка.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генетика; типичные схемы наследования, используемые в медико-генетическом консультировании
</a:t>
            </a:r>
            <a:endParaRPr lang="en-US" sz="6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 раннее выявление наследственно обусловленных болезней
</a:t>
            </a:r>
            <a:endParaRPr lang="en-US" sz="2163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1706960"/>
            <a:ext cx="15621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Коррекция образа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 курения, рацион питания, контроль массы тела и регулярная физическая активность снижают вероятность реализации наследственной предрасположенности, особенно при сердечно-сосудистых и метаболических рисках.
</a:t>
            </a:r>
            <a:endParaRPr lang="en-US" sz="797" dirty="0"/>
          </a:p>
        </p:txBody>
      </p:sp>
      <p:sp>
        <p:nvSpPr>
          <p:cNvPr id="13" name="Text 3"/>
          <p:cNvSpPr txBox="1"/>
          <p:nvPr/>
        </p:nvSpPr>
        <p:spPr>
          <a:xfrm>
            <a:off x="2177507" y="1711330"/>
            <a:ext cx="15621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факторов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ограничивать избыток сахара, насыщенных жиров и алкоголя, а также следить за сном и уровнем хронического стресса, потому что эти факторы усиливают неблагоприятный генетический фон.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3790907" y="1694393"/>
            <a:ext cx="15621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Скрининг и 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повышенном риске врач назначает регулярные обследования: контроль холестерина, колоноскопию, УЗИ, МРТ и другие методы, позволяющие выявить изменения до появления выраженных симптомов.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404310" y="1694381"/>
            <a:ext cx="15621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и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части наследственных рисков особенно важны вакцинация против вируса папилломы человека и гепатита B, поскольку она снижает вероятность некоторых онкологических осложнений.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7017724" y="1694368"/>
            <a:ext cx="15621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диагностика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болезнь обнаружена на раннем этапе, лечение и наблюдение начинают вовремя, а тяжелые осложнения удается отложить или предотвратить, что особенно важно для семьи.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Пренатальная и репродуктивная диагностика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63850" y="1616375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Показания к обследованию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методы используют при высоком семейном риске, известном носительстве мутаций, а также если в семье уже рождались дети с наследственными заболеваниями.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63850" y="2409847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Неинвазивный и инвазивный подход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Неинвазивный пренатальный тест оценивает ДНК плода по крови матери, а хорионбиопсия и амниоцентез позволяют получить материал для более точного лабораторного анализа.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763850" y="3203319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Преимплантационное тестирование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экстракорпоральном оплодотворении можно проверить эмбрионы до переноса в полость матки и выбрать те, у которых не выявлена известная семейная мутация.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763850" y="3996778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генетическая оценка помогает семьям принимать более взвешенные репродуктивные решения, но всегда проводится с учетом медицинских показаний, ограничений метода и этических норм.
</a:t>
            </a:r>
            <a:endParaRPr lang="en-US" sz="81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67" y="1372439"/>
            <a:ext cx="244200" cy="19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974" y="1372439"/>
            <a:ext cx="244200" cy="195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70" y="3105254"/>
            <a:ext cx="244200" cy="24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0974" y="3129671"/>
            <a:ext cx="244200" cy="1953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и этические вопросы генетической информации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Информированное согласие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должен понимать цель исследования, возможные результаты и ограничения теста. Генетическое обследование проводят добровольно, после объяснения последствий для самого пациента и его семьи.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знать и не знать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каждый готов заранее узнать о вероятности болезни. Этический подход учитывает личный выбор, возраст, семейные обстоятельства и психологическую готовность к такой информации.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Конфиденциальность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данные относятся к чувствительной информации. Их хранят и передают так, чтобы защитить частную жизнь человека и не раскрывать данные без необходимости.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дискриминации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тестов могут повлиять на отношение окружающих, поэтому важно противодействовать стигматизации, избегать необоснованных выводов и ответственно использовать медицинские сведения.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уменьшающие реализацию наследственного риска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наследственной предрасположенности многое зависит от того, насколько рано человек узнает о риске и насколько последовательно выполняет рекомендации врача.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раннее выявление, отказ от курения и регулярное наблюдение; образ жизни заметно влияет на проявление генетического риска.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общим принципам профилактики наследственно обусловленных заболеваний
</a:t>
            </a:r>
            <a:endParaRPr lang="en-US" sz="6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родословная в медико-генетической практике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семейных связей и признаков наследования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0358" y="1467950"/>
            <a:ext cx="6663284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при которых требуется консультация генетика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распознать ситуации, когда обычного клинического осмотра недостаточно и нужна медико-генетическая оценка.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болезнь начинается и чем чаще встречается в семье, тем выше основание для генетического обследования и уточнения риска для родственников.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Показания к медико-генетическому консультированию, используемые в клинической практике
</a:t>
            </a:r>
            <a:endParaRPr lang="en-US" sz="68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семьи, школы и врача в профилактике наследственных болезней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50" y="1409951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уточняет случаи заболеваний у родственников, сохраняет сведения о диагнозах и помогает не упустить важные детали, которые делают семейный анамнез точнее и полезнее.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267081" y="1409925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 оценивает риск, назначает нужные исследования, интерпретирует результаты и решает, требуется ли медико-генетическое консультирование, наблюдение или профилактические меры.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70001" y="1409938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формирует понимание наследственности, мутаций и роли среды, а также учит ответственно относиться к здоровью, семейной истории и возможностям современной диагностики.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Наследственный риск: не приговор, а повод действовать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предрасположенность повышает вероятность болезни, но не отменяет свободу выбора и профилактику. Семейный анамнез, генетическая диагностика и консультация врача помогают вовремя снизить риски и принять взвешенные решения.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2026-06-01T23:26:39Z</dcterms:created>
  <dcterms:modified xsi:type="dcterms:W3CDTF">2026-06-01T23:26:39Z</dcterms:modified>
</cp:coreProperties>
</file>