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12. Shopping: покупки на английском языке
</a:t>
            </a:r>
            <a:endParaRPr lang="en-US" sz="360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покупать и говорить по-английски в магазине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6959" y="1342200"/>
            <a:ext cx="3544282" cy="319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Shopping полезен шестиклассникам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встречаются каждый день: в магазине, в школе и онлайн. Эта тема помогает быстро запомнить нужные слова, задавать простые вопросы о цене, размере и цвете, а также уверенно вести короткий диалог.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35" y="1583458"/>
            <a:ext cx="384900" cy="34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583458"/>
            <a:ext cx="384900" cy="34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97655" y="1547825"/>
            <a:ext cx="361725" cy="41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3335" y="1600565"/>
            <a:ext cx="384900" cy="3079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562075"/>
            <a:ext cx="384900" cy="38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Shopping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 покупок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shop, store, mall и market называют разные места, где люди покупают товары. Они часто встречаются в надписях, вывесках и заданиях, связанных с повседневной жизнью.
</a:t>
            </a:r>
            <a:endParaRPr lang="en-US" sz="1081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и продавец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customer и cashier помогают описать людей в магазине. Customer — это покупатель, а cashier — кассир, который принимает оплату и выдаёт чек после покупки.
</a:t>
            </a:r>
            <a:endParaRPr lang="en-US" sz="1170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скидка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price, discount и receipt особенно полезны в реальных ситуациях. Они помогают спросить о стоимости, понять акцию и не потерять чек после оплаты.
</a:t>
            </a:r>
            <a:endParaRPr lang="en-US" sz="1230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товара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buy, choose, try on, fit, sell и return описывают действия в магазине. С их помощью легко сказать, что вы хотите купить, примерить или вернуть вещь.
</a:t>
            </a:r>
            <a:endParaRPr lang="en-US" sz="1233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pay связано с оплатой товара, а size помогает выбрать нужный размер. Эти слова часто используются вместе с вопросами о цвете, стоимости и наличии нужной вещи.
</a:t>
            </a:r>
            <a:endParaRPr lang="en-US" sz="11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75" y="1566534"/>
            <a:ext cx="1878000" cy="1547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0950" y="1566769"/>
            <a:ext cx="1878000" cy="15387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8425" y="1566316"/>
            <a:ext cx="1878000" cy="15552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5900" y="1566854"/>
            <a:ext cx="1878000" cy="152954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магазинов и товаров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03475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на каждый день
</a:t>
            </a:r>
            <a:pPr algn="ctr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продуктовом магазине обычно покупают еду и напитки для дома. Здесь легко найти хлеб, молоко, фрукты и сладости, а на полках всё расположено по отделам.
</a:t>
            </a:r>
            <a:endParaRPr lang="en-US" sz="1098" dirty="0"/>
          </a:p>
        </p:txBody>
      </p:sp>
      <p:sp>
        <p:nvSpPr>
          <p:cNvPr id="12" name="Text 3"/>
          <p:cNvSpPr txBox="1"/>
          <p:nvPr/>
        </p:nvSpPr>
        <p:spPr>
          <a:xfrm>
            <a:off x="2547996" y="3369825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обувь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Clothing store — это магазин одежды, где выбирают футболки, куртки и обувь. Покупателям важно не только найти подходящую вещь, но и сразу проверить размер и цвет.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75471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игрушки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Bookstore помогает найти книги для чтения и учёбы, а toy shop — игрушки для детей. Такие магазины часто привлекают яркими витринами и понятным ассортиментом.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09750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большие покупки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 shop предлагает товары для спорта: мячи, кроссовки, ракетки и форму. В супермаркете, наоборот, можно купить сразу много разных вещей — от продуктов до бытовых мелочей.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покупка в магазине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последовательность действий покупателя от входа до чека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 покупателя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16325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help you? и I’m looking for… помогают вежливо начать общение с продавцом. Эти фразы показывают, что покупатель готов спросить о нужном товаре и уточнить детали.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71918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Узнать цену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much is it? пригодится, когда нужно быстро спросить стоимость товара. Такая короткая фраза звучит естественно и подходит почти для любой покупки.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7499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have this in blue? помогает уточнить цвет, а похожие вопросы можно задать про размер. Так покупатель быстрее находит подходящий вариант без лишних объяснений.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683087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Примерить вещь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try it on? используется в магазине одежды и обуви. Эта фраза особенно полезна, когда нужно понять, удобно ли сидит выбранная вещь.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338650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о проблеме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shoes are too small. и Thank you. помогают закончить разговор вежливо. Первая фраза объясняет проблему, а вторая показывает хорошее отношение к продавцу.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продавца и кассира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919458" y="1528437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 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Продавец часто начинает разговор словами Here you are. или Can I help you? Так покупатель сразу понимает, что может задать вопрос и получить нужную помощь.
</a:t>
            </a:r>
            <a:endParaRPr lang="en-US" sz="788" dirty="0"/>
          </a:p>
        </p:txBody>
      </p:sp>
      <p:sp>
        <p:nvSpPr>
          <p:cNvPr id="12" name="Text 3"/>
          <p:cNvSpPr txBox="1"/>
          <p:nvPr/>
        </p:nvSpPr>
        <p:spPr>
          <a:xfrm>
            <a:off x="2919458" y="2138944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 скидке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It’s on sale. сообщает, что товар продаётся со скидкой. Это помогает быстро заметить выгодное предложение и сравнить его с другими вариантами.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2919458" y="2749449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по примерке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fitting room is over there. указывает, где находится примерочная. Такая подсказка особенно полезна в магазине одежды, когда покупателю нужно примерить вещь перед покупкой.
</a:t>
            </a:r>
            <a:endParaRPr lang="en-US" sz="788" dirty="0"/>
          </a:p>
        </p:txBody>
      </p:sp>
      <p:sp>
        <p:nvSpPr>
          <p:cNvPr id="14" name="Text 5"/>
          <p:cNvSpPr txBox="1"/>
          <p:nvPr/>
        </p:nvSpPr>
        <p:spPr>
          <a:xfrm>
            <a:off x="2919458" y="3375230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наличия размера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have your size. означает, что нужный размер есть в продаже. Эта фраза экономит время и помогает сразу перейти к выбору подходящего товара.
</a:t>
            </a:r>
            <a:endParaRPr lang="en-US" sz="841" dirty="0"/>
          </a:p>
        </p:txBody>
      </p:sp>
      <p:sp>
        <p:nvSpPr>
          <p:cNvPr id="15" name="Text 6"/>
          <p:cNvSpPr txBox="1"/>
          <p:nvPr/>
        </p:nvSpPr>
        <p:spPr>
          <a:xfrm>
            <a:off x="2919458" y="4001005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will be 15 pounds. и Would you like a bag? завершают оплату. Кассир называет сумму и уточняет, нужен ли пакет для покупок.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учебный пример на основе заданной структуры темы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покупают подростки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категории показывают, что покупки подростков связаны и со школой, и с повседневными мелочами. Особенно часто выбирают вещи, которые нужны регулярно.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лидирует, а школьные и небольшие товары остаются важной частью повседневных покупок.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цене и скидках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лексику, связанную со стоимостью товаров и распродажами.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cheap и expensive помогают сравнивать товары, а discount и full price чаще всего нужны при обсуждении акций.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Shopping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Одежда: размер, цвет, примерка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Подобрать нужный размер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покупкой одежды важно спросить size и проверить, подходит ли вещь. Если размер слишком маленький или слишком большой, покупатель сразу ищет другой вариант. Такой выбор особенно удобен в магазине, где есть несколько размеров одной модели.
</a:t>
            </a:r>
            <a:endParaRPr lang="en-US" sz="910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Примерка и цвет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try on и fit помогают понять, как вещь сидит на человеке. Покупатель также может попросить другой цвет, если выбранная футболка или куртка не нравится. Примерочная делает этот выбор более простым и наглядным.
</a:t>
            </a:r>
            <a:endParaRPr lang="en-US" sz="910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напитки в магазине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34700" y="1574048"/>
            <a:ext cx="1437600" cy="13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часто называют bread, milk, cheese, apples, water, cereal, juice и bananas. Эти слова помогают быстро понять, какие продукты лежат на полках и что нужно купить для дома.
</a:t>
            </a:r>
            <a:endParaRPr lang="en-US" sz="987" dirty="0"/>
          </a:p>
        </p:txBody>
      </p:sp>
      <p:sp>
        <p:nvSpPr>
          <p:cNvPr id="13" name="Text 3"/>
          <p:cNvSpPr txBox="1"/>
          <p:nvPr/>
        </p:nvSpPr>
        <p:spPr>
          <a:xfrm>
            <a:off x="2244226" y="1574018"/>
            <a:ext cx="1437600" cy="13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товара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уточнить число, используют a bottle of, a packet of, a loaf of и a kilo of. Такие выражения позволяют не просто назвать продукт, но и точно сказать, сколько его нужно.
</a:t>
            </a:r>
            <a:endParaRPr lang="en-US" sz="1043" dirty="0"/>
          </a:p>
        </p:txBody>
      </p:sp>
      <p:sp>
        <p:nvSpPr>
          <p:cNvPr id="14" name="Text 4"/>
          <p:cNvSpPr txBox="1"/>
          <p:nvPr/>
        </p:nvSpPr>
        <p:spPr>
          <a:xfrm>
            <a:off x="3953746" y="1574003"/>
            <a:ext cx="1437600" cy="13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сочетаний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bottle of water, a packet of cereal и a loaf of bread — самые удобные примеры для запоминания. Они показывают, как английский язык соединяет название товара и его количество.
</a:t>
            </a:r>
            <a:endParaRPr lang="en-US" sz="984" dirty="0"/>
          </a:p>
        </p:txBody>
      </p:sp>
      <p:sp>
        <p:nvSpPr>
          <p:cNvPr id="15" name="Text 5"/>
          <p:cNvSpPr txBox="1"/>
          <p:nvPr/>
        </p:nvSpPr>
        <p:spPr>
          <a:xfrm>
            <a:off x="5663272" y="1574048"/>
            <a:ext cx="1437600" cy="13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для 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особенно полезна, когда нужно составить список покупок. Ученик может назвать продукты для завтрака, перекуса или ужина и сразу потренировать простые фразы для магазина.
</a:t>
            </a:r>
            <a:endParaRPr lang="en-US" sz="958" dirty="0"/>
          </a:p>
        </p:txBody>
      </p:sp>
      <p:sp>
        <p:nvSpPr>
          <p:cNvPr id="16" name="Text 6"/>
          <p:cNvSpPr txBox="1"/>
          <p:nvPr/>
        </p:nvSpPr>
        <p:spPr>
          <a:xfrm>
            <a:off x="7372797" y="1574048"/>
            <a:ext cx="1437600" cy="13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диалогах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еде и напитках легко входят в короткие диалоги. Покупатель может спросить цену, выбрать нужное количество и уверенно ответить продавцу, не переходя к сложным конструкциям.
</a:t>
            </a:r>
            <a:endParaRPr lang="en-US" sz="9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условным данным презентации Unit 12, 2025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оплаты в современном магазине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магазинах доля оплат может отличаться, но карта и наличные остаются самыми привычными вариантами для покупателей.
</a:t>
            </a:r>
            <a:endParaRPr lang="en-US" sz="1139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лидирует, однако наличные всё ещё важны. Остальные способы дополняют покупки и делают оплату более гибкой.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707" y="1357376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7519" y="2067851"/>
            <a:ext cx="396375" cy="45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707" y="2781326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707" y="3493301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07" y="4205276"/>
            <a:ext cx="45000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Онлайн-покупки и правила безопасности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75075" y="13016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сайт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начинается с безопасного адреса. Перед оплатой нужно убедиться, что сайт настоящий, а страница открывается по правильной ссылке без лишних символов и подозрительных ошибок.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575075" y="201360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сообщай пароли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не передавай пароли и коды из сообщений посторонним людям. Надёжный магазин не просит такие данные в обычной переписке или по телефону.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575075" y="272557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цену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удобно сравнивать похожие товары и искать более выгодное предложение. При этом важно смотреть не только цену, но и доставку, размер и описание товара.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575075" y="343755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Уточняй возврат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заказом стоит прочитать правила возврата и обмена. Это особенно важно для одежды и обуви, потому что размер может не подойти, а условия в разных магазинах отличаются.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575075" y="41495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одежды и обуви нужно сверяться с размерной таблицей. Один и тот же размер в разных странах может отличаться, поэтому лучше перепроверить значения до покупки.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товар перед покупкой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покупатель сравнивает варианты и принимает решение без спешки.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Unit 12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мест для покупок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популярные места для покупок по ассортименту, цене и удобству.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 цели: за свежими продуктами удобнее идти на рынок, а за широким выбором и покупками дома — в торговый центр или онлайн-магазин.
</a:t>
            </a:r>
            <a:endParaRPr lang="en-US" sz="11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Возврат, обмен и чек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33956" y="1687625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чек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 подтверждает покупку и помогает вернуть или обменять товар. Без него магазин может отказать в операции, поэтому чек лучше сохранять до конца срока возврата.
</a:t>
            </a:r>
            <a:endParaRPr lang="en-US" sz="937" dirty="0"/>
          </a:p>
        </p:txBody>
      </p:sp>
      <p:sp>
        <p:nvSpPr>
          <p:cNvPr id="13" name="Text 3"/>
          <p:cNvSpPr txBox="1"/>
          <p:nvPr/>
        </p:nvSpPr>
        <p:spPr>
          <a:xfrm>
            <a:off x="533956" y="2254991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пригодится упаковка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обмена или возврата часто просят сохранить коробку, ярлык и сам товар в хорошем состоянии. Это особенно важно, если вещь ещё не использовали.
</a:t>
            </a:r>
            <a:endParaRPr lang="en-US" sz="959" dirty="0"/>
          </a:p>
        </p:txBody>
      </p:sp>
      <p:sp>
        <p:nvSpPr>
          <p:cNvPr id="14" name="Text 4"/>
          <p:cNvSpPr txBox="1"/>
          <p:nvPr/>
        </p:nvSpPr>
        <p:spPr>
          <a:xfrm>
            <a:off x="533956" y="2822366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возврата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выражения I’d like to return this, Can I exchange it? и It doesn’t work. Они помогают спокойно объяснить проблему продавцу и быстро начать разговор.
</a:t>
            </a:r>
            <a:endParaRPr lang="en-US" sz="921" dirty="0"/>
          </a:p>
        </p:txBody>
      </p:sp>
      <p:sp>
        <p:nvSpPr>
          <p:cNvPr id="15" name="Text 5"/>
          <p:cNvSpPr txBox="1"/>
          <p:nvPr/>
        </p:nvSpPr>
        <p:spPr>
          <a:xfrm>
            <a:off x="540205" y="3389751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магазина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возврата зависят от конкретного магазина. Перед покупкой лучше спросить о сроках, документе для возврата и состоянии товара, которое требуется для обмена.
</a:t>
            </a:r>
            <a:endParaRPr lang="en-US" sz="922" dirty="0"/>
          </a:p>
        </p:txBody>
      </p:sp>
      <p:sp>
        <p:nvSpPr>
          <p:cNvPr id="16" name="Text 6"/>
          <p:cNvSpPr txBox="1"/>
          <p:nvPr/>
        </p:nvSpPr>
        <p:spPr>
          <a:xfrm>
            <a:off x="531100" y="3957124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оплатой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проблем, стоит сразу осмотреть товар, примерить его и проверить работу, если это техника. Тогда возврат понадобится реже, а покупка будет более удачной.
</a:t>
            </a:r>
            <a:endParaRPr lang="en-US" sz="8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условным данным презентации Unit 12, 2025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покупатели реагируют на скидки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Скидка сильнее привлекает внимание, если товар нужен сейчас и цена заметно ниже обычной.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скидка, тем выше интерес покупателей. Самый сильный отклик вызывает снижение цены наполовину.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покупателей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10175" y="1388356"/>
            <a:ext cx="3352200" cy="53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проверить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частых ошибок — взять вещь, не сравнив размер. Из-за этого одежда или обувь могут не подойти, и покупка окажется бесполезной.
</a:t>
            </a:r>
            <a:endParaRPr lang="en-US" sz="879" dirty="0"/>
          </a:p>
        </p:txBody>
      </p:sp>
      <p:sp>
        <p:nvSpPr>
          <p:cNvPr id="13" name="Text 3"/>
          <p:cNvSpPr txBox="1"/>
          <p:nvPr/>
        </p:nvSpPr>
        <p:spPr>
          <a:xfrm>
            <a:off x="810175" y="2084215"/>
            <a:ext cx="3352200" cy="53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сравнить цены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иногда выбирает первый товар, который увидел, и не смотрит другие варианты. Из-за этого можно переплатить, хотя рядом есть более выгодное предложение.
</a:t>
            </a:r>
            <a:endParaRPr lang="en-US" sz="879" dirty="0"/>
          </a:p>
        </p:txBody>
      </p:sp>
      <p:sp>
        <p:nvSpPr>
          <p:cNvPr id="14" name="Text 4"/>
          <p:cNvSpPr txBox="1"/>
          <p:nvPr/>
        </p:nvSpPr>
        <p:spPr>
          <a:xfrm>
            <a:off x="810175" y="2780072"/>
            <a:ext cx="3352200" cy="53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Забыть чек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чек потерян, вернуть или обменять товар бывает гораздо сложнее. Поэтому его лучше сразу класть в кошелёк или в отдельный файл после оплаты.
</a:t>
            </a:r>
            <a:endParaRPr lang="en-US" sz="879" dirty="0"/>
          </a:p>
        </p:txBody>
      </p:sp>
      <p:sp>
        <p:nvSpPr>
          <p:cNvPr id="15" name="Text 5"/>
          <p:cNvSpPr txBox="1"/>
          <p:nvPr/>
        </p:nvSpPr>
        <p:spPr>
          <a:xfrm>
            <a:off x="810175" y="3493341"/>
            <a:ext cx="3352200" cy="53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читать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не замечают правила возврата и сроки обмена. Это ошибка, потому что у разных магазинов свои условия, и они могут сильно отличаться.
</a:t>
            </a:r>
            <a:endParaRPr lang="en-US" sz="879" dirty="0"/>
          </a:p>
        </p:txBody>
      </p:sp>
      <p:sp>
        <p:nvSpPr>
          <p:cNvPr id="16" name="Text 6"/>
          <p:cNvSpPr txBox="1"/>
          <p:nvPr/>
        </p:nvSpPr>
        <p:spPr>
          <a:xfrm>
            <a:off x="810175" y="4206602"/>
            <a:ext cx="3352200" cy="53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Спешить из-за скидки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цена или яркая упаковка не всегда означают удачную покупку. Лучше остановиться, проверить товар и подумать, действительно ли он нужен.
</a:t>
            </a:r>
            <a:endParaRPr lang="en-US" sz="8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в магазине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065725" y="1803150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товара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отвечает: I’m looking for a T-shirt. Он коротко сообщает, что именно ищет, и даёт продавцу понятную подсказку.
</a:t>
            </a:r>
            <a:endParaRPr lang="en-US" sz="1051" dirty="0"/>
          </a:p>
        </p:txBody>
      </p:sp>
      <p:sp>
        <p:nvSpPr>
          <p:cNvPr id="13" name="Text 3"/>
          <p:cNvSpPr txBox="1"/>
          <p:nvPr/>
        </p:nvSpPr>
        <p:spPr>
          <a:xfrm>
            <a:off x="3797950" y="1803150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цены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Продавец называет стоимость: It’s 12 pounds. На этом этапе покупатель получает нужную информацию и может решить, подходит ли товар по цене.
</a:t>
            </a:r>
            <a:endParaRPr lang="en-US" sz="964" dirty="0"/>
          </a:p>
        </p:txBody>
      </p:sp>
      <p:sp>
        <p:nvSpPr>
          <p:cNvPr id="14" name="Text 4"/>
          <p:cNvSpPr txBox="1"/>
          <p:nvPr/>
        </p:nvSpPr>
        <p:spPr>
          <a:xfrm>
            <a:off x="5530175" y="1803150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 покупке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товар нравится, покупатель говорит: I’ll take it. Эта фраза показывает окончательный выбор и переход к оплате.
</a:t>
            </a:r>
            <a:endParaRPr lang="en-US" sz="1077" dirty="0"/>
          </a:p>
        </p:txBody>
      </p:sp>
      <p:sp>
        <p:nvSpPr>
          <p:cNvPr id="15" name="Text 5"/>
          <p:cNvSpPr txBox="1"/>
          <p:nvPr/>
        </p:nvSpPr>
        <p:spPr>
          <a:xfrm>
            <a:off x="333500" y="1803150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начинается с вежливого обращения: Hello. Can I help you? Так продавец открывает разговор и показывает готовность помочь покупателю.
</a:t>
            </a:r>
            <a:endParaRPr lang="en-US" sz="1009" dirty="0"/>
          </a:p>
        </p:txBody>
      </p:sp>
      <p:sp>
        <p:nvSpPr>
          <p:cNvPr id="16" name="Text 6"/>
          <p:cNvSpPr txBox="1"/>
          <p:nvPr/>
        </p:nvSpPr>
        <p:spPr>
          <a:xfrm>
            <a:off x="7262400" y="1803138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заканчивается словами Thank you. Goodbye. Так покупатель вежливо завершает покупку и уходит из магазина.
</a:t>
            </a:r>
            <a:endParaRPr lang="en-US" sz="105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из Unit 12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12 учит уверенно говорить о покупках по-английски: называть товары, спрашивать цену, выбирать размер и цвет, понимать скидки, оплату и правила возврата.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2026-05-31T03:52:55Z</dcterms:created>
  <dcterms:modified xsi:type="dcterms:W3CDTF">2026-05-31T03:52:55Z</dcterms:modified>
</cp:coreProperties>
</file>