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image" Target="../media/image-8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image" Target="../media/image-18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Древний Восток: основные темы и обзор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Восток — колыбель первых цивилизаций, их культурных и научных достижений.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государства — Египет, Месопотамия, Индия и Китай — зародились у великих рек с 4000 до 500 гг. до н.э. Здесь формировались города, письменность, законы и религия, влияющие на последующие истории.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возникновения древних цивилизаций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4047" y="1892429"/>
            <a:ext cx="2710281" cy="20591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6738" y="1892429"/>
            <a:ext cx="2710281" cy="20591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29429" y="1892524"/>
            <a:ext cx="2706552" cy="20589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860933" y="1892166"/>
            <a:ext cx="2721467" cy="2059704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7775" y="362725"/>
            <a:ext cx="112383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города Древнего Востока и их география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12" name="Text 2"/>
          <p:cNvSpPr txBox="1"/>
          <p:nvPr/>
        </p:nvSpPr>
        <p:spPr>
          <a:xfrm>
            <a:off x="419566" y="4162561"/>
            <a:ext cx="25608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Месопотамские Ур и Вавилон — центры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96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 и Вавилон располагались между Тигром и Евфратом, обеспечивая жителей плодородием и водой. В городах строились храмы, дворцы и ремесленные мастерские, создавая основу для развития общества.
</a:t>
            </a:r>
            <a:endParaRPr lang="en-US" sz="1490" dirty="0"/>
          </a:p>
        </p:txBody>
      </p:sp>
      <p:sp>
        <p:nvSpPr>
          <p:cNvPr id="13" name="Text 3"/>
          <p:cNvSpPr txBox="1"/>
          <p:nvPr/>
        </p:nvSpPr>
        <p:spPr>
          <a:xfrm>
            <a:off x="3263308" y="4162536"/>
            <a:ext cx="25608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Египетские Мемфис и Фивы — оплот цивилизации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92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Мемфис и Фивы выросли на берегах Нила, где разливы реки обеспечивали урожай. Здесь строились величественные храмы и гробницы, отражающие религиозные традиции народа.
</a:t>
            </a:r>
            <a:endParaRPr lang="en-US" sz="1430" dirty="0"/>
          </a:p>
        </p:txBody>
      </p:sp>
      <p:sp>
        <p:nvSpPr>
          <p:cNvPr id="14" name="Text 4"/>
          <p:cNvSpPr txBox="1"/>
          <p:nvPr/>
        </p:nvSpPr>
        <p:spPr>
          <a:xfrm>
            <a:off x="6102276" y="4162511"/>
            <a:ext cx="25608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Мохенджо-Даро и Хараппа — города долины Инда
</a:t>
            </a:r>
            <a:pPr algn="l" indent="0" marL="0">
              <a:lnSpc>
                <a:spcPct val="100000"/>
              </a:lnSpc>
              <a:buNone/>
            </a:pPr>
            <a:r>
              <a:rPr lang="en-US" sz="91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крупных города Индии отличались продуманной планировкой, канализацией и мощеными улицами. Их расположение рядом с Индом способствовало процветанию и развитию ремёсел.
</a:t>
            </a:r>
            <a:endParaRPr lang="en-US" sz="1406" dirty="0"/>
          </a:p>
        </p:txBody>
      </p:sp>
      <p:sp>
        <p:nvSpPr>
          <p:cNvPr id="15" name="Text 5"/>
          <p:cNvSpPr txBox="1"/>
          <p:nvPr/>
        </p:nvSpPr>
        <p:spPr>
          <a:xfrm>
            <a:off x="8941293" y="4162511"/>
            <a:ext cx="25608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Чэнчжоу — древний китайский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Чэнчжоу занимал выгодное место вдоль Хуанхэ, что позволяло развивать сельское хозяйство и создавать первые сооружения с использованием дерева и глины.
</a:t>
            </a:r>
            <a:endParaRPr lang="en-US" sz="15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1930417"/>
            <a:ext cx="7101300" cy="29971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исторические периоды и цивилизации Древнего Востока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четырёх древнейших цивилизаций, характеризующиеся строительством и управлением.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цивилизация развивалась в уникальный период, создавая собственные традиции и технологические достижения.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и археология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слои и социальное устройство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делилось на правителей, жрецов, воинов, земледельцев и ремесленников, формируя сложную иерархию социального взаимодействия.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Жрецы управляли религиозными обрядами и образовательными процессами, занимая ключевую позицию в жизни государств.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Рабство было распространено, особенно в Вавилоне и Египте; родственные связи царских семей укрепляли власть и управление.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Законотворчество и правовые нормы в Древнем Востоке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Хаммурапи — один из самых ранних сводов законов, охватывающий торговлю, семью и наказания, обеспечивая порядок и справедливость.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Индии и Египте существовали свои своды правил, дополняемые ритуальными нормами и поддерживавшие стабильность общества через традиции.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Месопотамия создала шестидесятеричную систему счисления, удобную для астрономических и инженерных расчётов.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Египтяне разработали десятичную систему и точные солнечные календари для сельскохозяйственных нужд.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школы обучали детей из знатных семей грамоте и основам математики, поддерживая интеллектуальный уровень общества.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развивал лунный и лунно-солнечный календари, основываясь на наблюдениях за небесными телами.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в науке и образовании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8874" y="1892052"/>
            <a:ext cx="2778550" cy="3033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1419" y="1892052"/>
            <a:ext cx="2778550" cy="3033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73935" y="1892052"/>
            <a:ext cx="2778550" cy="3033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086464" y="1892052"/>
            <a:ext cx="2778550" cy="30333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47775" y="362725"/>
            <a:ext cx="115182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Образцы архитектуры и инженерного искусства
</a:t>
            </a:r>
            <a:endParaRPr lang="en-US" sz="3200" dirty="0"/>
          </a:p>
        </p:txBody>
      </p:sp>
      <p:sp>
        <p:nvSpPr>
          <p:cNvPr id="12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13" name="Text 2"/>
          <p:cNvSpPr txBox="1"/>
          <p:nvPr/>
        </p:nvSpPr>
        <p:spPr>
          <a:xfrm>
            <a:off x="422102" y="5072831"/>
            <a:ext cx="2623779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 Египта — вечные монументы
</a:t>
            </a:r>
            <a:pPr algn="l" indent="0" marL="0">
              <a:lnSpc>
                <a:spcPct val="100000"/>
              </a:lnSpc>
              <a:buNone/>
            </a:pPr>
            <a:r>
              <a:rPr lang="en-US" sz="77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 Хеопса, Хефрена и Микерина — грандиозные гробницы, демонстрирующие мастерство инженеров и символику власти фараонов.
</a:t>
            </a:r>
            <a:endParaRPr lang="en-US" sz="1191" dirty="0"/>
          </a:p>
        </p:txBody>
      </p:sp>
      <p:sp>
        <p:nvSpPr>
          <p:cNvPr id="14" name="Text 3"/>
          <p:cNvSpPr txBox="1"/>
          <p:nvPr/>
        </p:nvSpPr>
        <p:spPr>
          <a:xfrm>
            <a:off x="3338796" y="5072831"/>
            <a:ext cx="2623779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Зиккураты Месопотамии — священные башни
</a:t>
            </a:r>
            <a:pPr algn="l" indent="0" marL="0">
              <a:lnSpc>
                <a:spcPct val="100000"/>
              </a:lnSpc>
              <a:buNone/>
            </a:pPr>
            <a:r>
              <a:rPr lang="en-US" sz="77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Зиккураты в Ур и Вавилоне служили религиозными центрами, созданными из обожжённого кирпича с прицелом на связь с богами.
</a:t>
            </a:r>
            <a:endParaRPr lang="en-US" sz="1191" dirty="0"/>
          </a:p>
        </p:txBody>
      </p:sp>
      <p:sp>
        <p:nvSpPr>
          <p:cNvPr id="15" name="Text 4"/>
          <p:cNvSpPr txBox="1"/>
          <p:nvPr/>
        </p:nvSpPr>
        <p:spPr>
          <a:xfrm>
            <a:off x="6251336" y="5072831"/>
            <a:ext cx="2623779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Планировка Мохенджо-Даро — инженерное искусство
</a:t>
            </a:r>
            <a:pPr algn="l" indent="0" marL="0">
              <a:lnSpc>
                <a:spcPct val="100000"/>
              </a:lnSpc>
              <a:buNone/>
            </a:pPr>
            <a:r>
              <a:rPr lang="en-US" sz="77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удивлял развитой системой канализации и прямыми улицами, отражая высокий уровень городского планирования индской цивилизации.
</a:t>
            </a:r>
            <a:endParaRPr lang="en-US" sz="1191" dirty="0"/>
          </a:p>
        </p:txBody>
      </p:sp>
      <p:sp>
        <p:nvSpPr>
          <p:cNvPr id="16" name="Text 5"/>
          <p:cNvSpPr txBox="1"/>
          <p:nvPr/>
        </p:nvSpPr>
        <p:spPr>
          <a:xfrm>
            <a:off x="9163828" y="5072831"/>
            <a:ext cx="2623779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Китайская стена — оборонительное сооружение
</a:t>
            </a:r>
            <a:pPr algn="l" indent="0" marL="0">
              <a:lnSpc>
                <a:spcPct val="100000"/>
              </a:lnSpc>
              <a:buNone/>
            </a:pPr>
            <a:r>
              <a:rPr lang="en-US" sz="77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Стена строилась из камня и земли, протянулась на тысячи километров, служа защитой от кочевников и символом императорской мощи.
</a:t>
            </a:r>
            <a:endParaRPr lang="en-US" sz="119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Индийские общества были патриархальными, где женщины ограниченно участвовали в публичной жизни, чаще выполняя домашние обязанности.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Египте женщины могли занимать высокие посты, например, фараон Хатшепсут, что свидетельствует о некоторой социальной гибкости.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Месопотамии женщины имели права собственности и могли вести бизнес, но в основном сохраняли традиционные роли семьи.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женщин в обществах Древнего Востока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191" y="150225"/>
            <a:ext cx="5090717" cy="655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733275" y="621200"/>
            <a:ext cx="6140100" cy="55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 изобретения Древнего Востока
</a:t>
            </a:r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сельскохозяйственные и ремесленные инновации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Колесо и гончарный круг появились в Месопотамии около 3500 г. до н.э., улучшив обработку земли и производство посуды. Египтяне создали ирригационные системы, обеспечивавшие орошение полей.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и технологии в промышленности и культуре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Китайцы впервые начали производство бумаги и освоили шелководство, что способствовало развитию культуры и торговли; металлургия и керамика были широко развиты у всех народов.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рек и природной среды для цивилизаций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Нил, Тигр, Евфрат, Инд и Хуанхэ обеспечивали жизненно важную воду и плодородные почвы, способствующие развитию сельского хозяйства и созданию первых городов.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ирригационных систем и каналов помогало управлять разливами рек, что привело к росту инженерного мастерства и объединению общин в организованные государства.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4975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древней Индии правители назывались раджами, они управляли при поддержке совета старейшин и жрецов, что укрепляло их легитимность.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954975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Египте фараон считался живым богом и имел неоспоримую власть над страной, выступая одновременно политическим и религиозным лидером.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6928200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Месопотамские цари делили власть с жрецами, которые контролировали храмы и обладали значительным влиянием на общественную жизнь.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6928200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Китае императоры правили с «мандатом Неба» — идеей, что власть пришла с небес и может быть отозвана за несправедливость.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347775" y="493925"/>
            <a:ext cx="112995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управления и роль правителей
</a:t>
            </a:r>
            <a:endParaRPr lang="en-US" sz="3200" dirty="0"/>
          </a:p>
        </p:txBody>
      </p:sp>
      <p:sp>
        <p:nvSpPr>
          <p:cNvPr id="9" name="Text 5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14450" y="256882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экономики составляло земледелие: выращивание пшеницы, ячменя и риса обеспечивало продовольственную базу для населения.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6872300" y="529567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древними государствами устанавливались торговые связи, что способствовало обмену культурными и технологическими достижениями.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278825" y="3904750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Развивались ремёсла и скотоводство, а торговля товарами, такими как ткани и металлы, процветала благодаря рекам и караванным путям.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9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 торговля Древнего Востока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письменности и образования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Шумерская клинопись — ключ к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13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образцы письменности появились в Месопотамии в форме клинописи на глиняных табличках. Использовали её для учёта товаров и ведения записей о храмовой жизни.
</a:t>
            </a:r>
            <a:endParaRPr lang="en-US" sz="1746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5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Египетские иероглифы и их роль
</a:t>
            </a:r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Египте иероглифы писали на папирусе и стенах гробниц. Они служили для записи религиозных текстов и важных событий, сохраняя культурное наследие.
</a:t>
            </a:r>
            <a:endParaRPr lang="en-US" sz="1756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образования и библиотек
</a:t>
            </a:r>
            <a:pPr algn="l" indent="0" marL="0">
              <a:lnSpc>
                <a:spcPct val="100000"/>
              </a:lnSpc>
              <a:buNone/>
            </a:pPr>
            <a:r>
              <a:rPr lang="en-US" sz="113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древних городах появлялись школы для детей знати, где учили чтению и письму. Библиотека Ашшурбанипала в Ассирии стала одним из первых центров знаний.
</a:t>
            </a:r>
            <a:endParaRPr lang="en-US" sz="174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55216" y="468600"/>
            <a:ext cx="4346369" cy="591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5600" y="796625"/>
            <a:ext cx="63021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 культовые практики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1175825" y="4405075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обряды объединяли общество и формировали представления о морали, загробной жизни и связи человека с божественным.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75925" y="2549350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Многобожие было основой религиозной жизни, каждый народ почитал своих богов и регулярно проводил храмовые церемонии и праздники.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 мировоззрение древних народов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Вавилонский эпос о Гильгамеше — один из древнейших текстов, раскрывающий взгляды на дружбу, смерть и бессмертие.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Египетские мифы повествуют о богах Осирисе и Исиде, объясняя циклы природы и значение жизни и смерти.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индийской и китайской мифологиях рассказы о сотворении мира и героях формировали культурные ценности и нормы поведения общества.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8155" y="4132885"/>
            <a:ext cx="10715700" cy="199872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38375" y="220875"/>
            <a:ext cx="11232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Войны, дипломатия и пути торговли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643875" y="1461050"/>
            <a:ext cx="5260200" cy="21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конфликты за ресурсы и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Древнего Востока часто вступали в войны для контроля плодородных земель и важных торговых путей, например, ассирийские завоевания и конфликты Египта с соседями.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6421875" y="1461050"/>
            <a:ext cx="5260200" cy="21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Дипломатия и развитие торговых связей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развивалась дипломатия: заключались договоры и обменивались подарки. Шёлковый путь способствовал укреплению культурных связей между Востоком и Западом.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8874" y="1892052"/>
            <a:ext cx="2778550" cy="3033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1419" y="1892052"/>
            <a:ext cx="2778550" cy="3033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73935" y="1892052"/>
            <a:ext cx="2778550" cy="3033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086464" y="1892052"/>
            <a:ext cx="2778550" cy="30333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47775" y="362725"/>
            <a:ext cx="115182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 архитектура Древнего Востока
</a:t>
            </a:r>
            <a:endParaRPr lang="en-US" sz="3200" dirty="0"/>
          </a:p>
        </p:txBody>
      </p:sp>
      <p:sp>
        <p:nvSpPr>
          <p:cNvPr id="12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13" name="Text 2"/>
          <p:cNvSpPr txBox="1"/>
          <p:nvPr/>
        </p:nvSpPr>
        <p:spPr>
          <a:xfrm>
            <a:off x="422102" y="5072831"/>
            <a:ext cx="2623779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 Египта — символ власти и вечности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6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Гигантские сооружения Гизы служили гробницами для фараонов и демонстрировали могущество государства и технические возможности жителей Древнего Египта.
</a:t>
            </a:r>
            <a:endParaRPr lang="en-US" sz="1176" dirty="0"/>
          </a:p>
        </p:txBody>
      </p:sp>
      <p:sp>
        <p:nvSpPr>
          <p:cNvPr id="14" name="Text 3"/>
          <p:cNvSpPr txBox="1"/>
          <p:nvPr/>
        </p:nvSpPr>
        <p:spPr>
          <a:xfrm>
            <a:off x="3338796" y="5072831"/>
            <a:ext cx="2623779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Зиккураты Месопотамии — религиозные башни
</a:t>
            </a:r>
            <a:pPr algn="l" indent="0" marL="0">
              <a:lnSpc>
                <a:spcPct val="100000"/>
              </a:lnSpc>
              <a:buNone/>
            </a:pPr>
            <a:r>
              <a:rPr lang="en-US" sz="77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Массивные ступенчатые храмы служили центрами религиозной жизни, подчёркивая связь между небом и землёй для месопотамских народов.
</a:t>
            </a:r>
            <a:endParaRPr lang="en-US" sz="1191" dirty="0"/>
          </a:p>
        </p:txBody>
      </p:sp>
      <p:sp>
        <p:nvSpPr>
          <p:cNvPr id="15" name="Text 4"/>
          <p:cNvSpPr txBox="1"/>
          <p:nvPr/>
        </p:nvSpPr>
        <p:spPr>
          <a:xfrm>
            <a:off x="6251336" y="5072831"/>
            <a:ext cx="2623779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Резные печати и каменные изделия Хараппы
</a:t>
            </a:r>
            <a:pPr algn="l" indent="0" marL="0">
              <a:lnSpc>
                <a:spcPct val="100000"/>
              </a:lnSpc>
              <a:buNone/>
            </a:pPr>
            <a:r>
              <a:rPr lang="en-US" sz="77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долине Инда ремесленники создавали мелкие украшения и печати с изображениями животных, выполняя важную роль в торговле и документации.
</a:t>
            </a:r>
            <a:endParaRPr lang="en-US" sz="1191" dirty="0"/>
          </a:p>
        </p:txBody>
      </p:sp>
      <p:sp>
        <p:nvSpPr>
          <p:cNvPr id="16" name="Text 5"/>
          <p:cNvSpPr txBox="1"/>
          <p:nvPr/>
        </p:nvSpPr>
        <p:spPr>
          <a:xfrm>
            <a:off x="9163828" y="5072831"/>
            <a:ext cx="2623779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Китайские бронзовые вазы — образцы изящества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77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Изделия из бронзы отличались тонкой отделкой и использовались в религиозных ритуалах, отражая высокое мастерство древних китайских металлургов.
</a:t>
            </a:r>
            <a:endParaRPr lang="en-US" sz="119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письменности, законов и искусств на Древнем Востоке закладывало фундамент мировой культуры и государственного строительства.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3000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 назад началось формирование первых цивилизаций, что стало основой для развития обществ по всему миру.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древних цивилизаций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Древнего Востока — фундамент современности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Цивилизации Древнего Востока заложили основы городов, письма, права и науки, которые продолжают влиять на культуру и образование современных поколений.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2026-05-10T11:42:36Z</dcterms:created>
  <dcterms:modified xsi:type="dcterms:W3CDTF">2026-05-10T11:42:36Z</dcterms:modified>
</cp:coreProperties>
</file>