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image" Target="../media/image-1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России: главные числа и географические закономерности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146 млн человек живут очень неравномерно: основные потоки — к западу и на юг.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география населения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населения описывает численность, плотность и размещение людей, а также урбанизацию, миграции, поло-возрастной и национальный состав. Для России важны огромная площадь, различия регионов и демографические изменения XX–XXI веков.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63900" y="1237650"/>
            <a:ext cx="3339300" cy="26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Росстата, население России составляет примерно 146 миллионов человек. Численность меняется из‑за рождаемости, смертности и миграции, поэтому значения обновляются регулярно.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43050" y="1330200"/>
            <a:ext cx="40128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~146 миллионов
</a:t>
            </a:r>
            <a:pPr algn="ctr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численность делает Россию одной из крупнейших стран по населению.
</a:t>
            </a:r>
            <a:endParaRPr lang="en-US" sz="4500" dirty="0"/>
          </a:p>
        </p:txBody>
      </p:sp>
      <p:sp>
        <p:nvSpPr>
          <p:cNvPr id="6" name="Text 3"/>
          <p:cNvSpPr txBox="1"/>
          <p:nvPr/>
        </p:nvSpPr>
        <p:spPr>
          <a:xfrm>
            <a:off x="590450" y="4748425"/>
            <a:ext cx="80460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 (актуальные демографические оценки, текущее обновление)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Росстат; ключевые точки, указанные в задании (1959, 1989, 2002, 2010, 2024)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менялась численность населения России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советский период численность росла, затем в 1990‑е и начале 2000‑х снижалась, а позже частично восстановилась.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смену демографических этапов: рост, спад и последующее выравнивание. На траекторию сильно влияли рождаемость, смертность и миграции.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города притягивают людей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75% жителей России живут в городах. В городах больше рабочих мест, учебных заведений, больниц и транспорта. Поэтому даже небольшие перемещения населения заметно меняют картину расселения.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населения на карте: где «густо», а где «пусто»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плотности видно, что самые густонаселённые районы чаще расположены в Центральной России, на юге европейской части, в Поволжье. Дополнительно выделяются зоны вдоль крупных транспортных магистралей, где жизнь экономически удобнее.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как «узлы» страны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Москва, Санкт-Петербург, Екатеринбург, Новосибирск и Казань входят в число крупнейших городов. Такие центры работают как «узлы» для промышленности, услуг и науки. Из них легче добираться в другие регионы по дорогам и путям сообщения.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2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население и крупнейшие центры расселения
</a:t>
            </a:r>
            <a:endParaRPr lang="en-US" sz="226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181630"/>
            <a:ext cx="4894200" cy="233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России по численности населения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приведены крупные города и ориентировочная численность жителей; видно, что основные концентрации приходятся на европейскую часть и Урал.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тяготеют к регионам с развитой инфраструктурой и экономикой, поэтому их распределение повторяет общую схему расселения страны.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по данным переписей и/или текущей статистики (ориентиры из задания)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0500" y="503150"/>
            <a:ext cx="8191500" cy="46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5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население России распределено неравномерно
</a:t>
            </a:r>
            <a:endParaRPr lang="en-US" sz="2305" dirty="0"/>
          </a:p>
        </p:txBody>
      </p:sp>
      <p:sp>
        <p:nvSpPr>
          <p:cNvPr id="5" name="Text 1"/>
          <p:cNvSpPr txBox="1"/>
          <p:nvPr/>
        </p:nvSpPr>
        <p:spPr>
          <a:xfrm>
            <a:off x="949350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играет транспортная доступность: где есть дороги, железные пути и связи с другими регионами, там появляются рабочие места и услуги. Это удерживает жителей и привлекает новых.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49350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населения выше там, где климат мягче, природные условия удобнее и проще вести хозяйство. В таких местах легче жить и работать, а также развивать транспорт и инфраструктуру.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94575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людей живёт в районах Крайнего Севера, в Сибири и на удалённых территориях. Долгая зима и суровые условия усложняют быт, а для дорог и служб нужны большие затраты.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5194575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Существенно влияют температура и продолжительность зимы, возможность сельского хозяйства и наличие предприятий. Если работа и транспорт развиты, население концентрируется; если нет — расселение редеет.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373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факторы изменения численности населения
</a:t>
            </a:r>
            <a:endParaRPr lang="en-US" sz="2373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демографические процессы связаны между собой в России.
</a:t>
            </a:r>
            <a:endParaRPr lang="en-US" sz="168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344" y="1830853"/>
            <a:ext cx="311063" cy="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38581" y="1830853"/>
            <a:ext cx="311063" cy="35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343" y="3512438"/>
            <a:ext cx="311063" cy="35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38580" y="3512438"/>
            <a:ext cx="311063" cy="35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Возрастной состав населения России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Трудоспособные годы занимают большую долю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населения находится в трудоспособном возрасте. Это важно для экономики: от численности работников зависят производство, услуги и устойчивость бюджета.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демографических волн меняются пропорции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Пониженная рождаемость в 1990‑е годы отразилась на сегодняшней структуре возрастов. Затем на картину повлияли «волны» численности разных поколений.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школы и обучение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Возрастная структура напрямую отражается на количестве учеников в школах и заявках в учебные заведения. Когда поколений меньше, требуется меньше мест, но меняются приоритеты подготовки.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425150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Нагрузка на здравоохранение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4910925" y="4049425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доли старших возрастов повышает потребность в медицинской помощи. Это влияет на профилактику, развитие поликлиник и программы ухода.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 (данные о возрастной структуре; значения приведены ориентировочно по актуальной публичной статистике)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Возрастные группы населения России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Трудоспособная группа обычно преобладает, но доля людей 65 лет и старше со временем растёт. Это меняет потребности в услугах и поддержке.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возрастов показывает демографическое старение. В будущем это может усилить нагрузку на пенсии, здравоохранение и социальные программы.
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423" y="3119295"/>
            <a:ext cx="2521706" cy="20242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40198" y="3119295"/>
            <a:ext cx="2521706" cy="20242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05310" y="1359582"/>
            <a:ext cx="2521800" cy="202433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7077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народов на одной карте
</a:t>
            </a:r>
            <a:pPr algn="ctr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— многонациональная страна: наряду с русскими проживают многие крупные народы. На этнографической карте видно, что разные группы населения тяготеют к конкретным регионам. Такая «мозаика» помогает лучше понять историю расселения и культурные традиции.
</a:t>
            </a:r>
            <a:endParaRPr lang="en-US" sz="1045" dirty="0"/>
          </a:p>
        </p:txBody>
      </p:sp>
      <p:sp>
        <p:nvSpPr>
          <p:cNvPr id="10" name="Text 1"/>
          <p:cNvSpPr txBox="1"/>
          <p:nvPr/>
        </p:nvSpPr>
        <p:spPr>
          <a:xfrm>
            <a:off x="6206852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190 народов: от Чувашии до Армении и дальше
</a:t>
            </a:r>
            <a:pPr algn="ctr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стране проживают представители более 190 народов. Помимо русских, на карте можно увидеть такие группы, как чуваши, аварцы и армяне, а также множество других народов. Разные территории формировались веками, поэтому расселение выглядит неодинаково.
</a:t>
            </a:r>
            <a:endParaRPr lang="en-US" sz="1027" dirty="0"/>
          </a:p>
        </p:txBody>
      </p:sp>
      <p:sp>
        <p:nvSpPr>
          <p:cNvPr id="11" name="Text 2"/>
          <p:cNvSpPr txBox="1"/>
          <p:nvPr/>
        </p:nvSpPr>
        <p:spPr>
          <a:xfrm>
            <a:off x="3382540" y="3651413"/>
            <a:ext cx="23886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Татары, башкиры и чеченцы: разные регионы — разные традиции
</a:t>
            </a:r>
            <a:pPr algn="ctr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крупных народов России часто называют татар, башкир и чеченцев. Их традиции, языки и обычаи связаны с местом проживания, поэтому на карте расселения их области выглядят по-разному. Это делает географию населения особенно наглядной и интересной.
</a:t>
            </a:r>
            <a:endParaRPr lang="en-US" sz="974" dirty="0"/>
          </a:p>
        </p:txBody>
      </p:sp>
      <p:sp>
        <p:nvSpPr>
          <p:cNvPr id="12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состав России: кто и где живёт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и её значение для населения страны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переезжают из сёл в города, между регионами и из других стран, меняя численность населения и структуру городов. Потоки миграции заметны в периоды экономических перемен.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миграции — работа, учёба, жильё, уровень заработка и качество жизни. Поэтому переезжают чаще молодые люди и семьи, ищущие лучшие условия.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усиливает рост крупных городов и «разгружает» малые территории. В отдельных регионах приток компенсирует дефицит жителей, а отток ускоряет старение населения.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Росстат: статистика рождаемости и смертности (конкретные ряды по годам зависят от выбранного периода; точные значения в макете не приведены).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Рождаемость и смертность в России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периоды, когда смертность растёт, а рождаемость остаётся ниже, население уменьшается за счёт естественной убыли. На графике это видно как смещение соотношения показателей.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показывают: в 1990-е дисбаланс был сильнее, а в 2010-е разрыв сокращался. Однако итог по численности остаётся чувствительным к условиям жизни и возрастной структуре.
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19475"/>
            <a:ext cx="3316200" cy="22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 сельская местность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49925" y="819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продолжается: городское население растёт быстрее, чем сельское. В городах чаще концентрируются рабочие места, образовательные учреждения, больницы и транспорт, поэтому выбор места жизни становится проще.
</a:t>
            </a:r>
            <a:endParaRPr lang="en-US" sz="1056" dirty="0"/>
          </a:p>
        </p:txBody>
      </p:sp>
      <p:sp>
        <p:nvSpPr>
          <p:cNvPr id="9" name="Text 3"/>
          <p:cNvSpPr txBox="1"/>
          <p:nvPr/>
        </p:nvSpPr>
        <p:spPr>
          <a:xfrm>
            <a:off x="4059450" y="2039175"/>
            <a:ext cx="3141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Сельская местность обычно имеет меньшую плотность населения. Там меньше предприятий и ниже частота услуг, а расстояния до школ, больниц и центров обслуживания могут быть значительными.
</a:t>
            </a:r>
            <a:endParaRPr lang="en-US" sz="1175" dirty="0"/>
          </a:p>
        </p:txBody>
      </p:sp>
      <p:sp>
        <p:nvSpPr>
          <p:cNvPr id="10" name="Text 4"/>
          <p:cNvSpPr txBox="1"/>
          <p:nvPr/>
        </p:nvSpPr>
        <p:spPr>
          <a:xfrm>
            <a:off x="5049925" y="3105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молодёжи приходится дольше добираться до нужных услуг или сложнее найти работу, переезд в города становится более вероятным. Это усиливает концентрацию населения и меняет состав жителей сел и городов.
</a:t>
            </a:r>
            <a:endParaRPr lang="en-US" sz="111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619" y="825975"/>
            <a:ext cx="4596613" cy="344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11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по федеральным округам России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766" y="4294387"/>
            <a:ext cx="3902100" cy="1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413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данным распределения населения по федеральным округам (точные цифры зависят от года; в таблице приведены качественные выводы).
</a:t>
            </a:r>
            <a:endParaRPr lang="en-US" sz="413" dirty="0"/>
          </a:p>
        </p:txBody>
      </p:sp>
      <p:sp>
        <p:nvSpPr>
          <p:cNvPr id="6" name="Text 2"/>
          <p:cNvSpPr txBox="1"/>
          <p:nvPr/>
        </p:nvSpPr>
        <p:spPr>
          <a:xfrm>
            <a:off x="5233725" y="825975"/>
            <a:ext cx="3708000" cy="35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по населению округа формируют основной «пояс» расселения в европейской части страны. Восточные территории остаются менее заселёнными, поэтому различия между округами особенно заметны.
</a:t>
            </a:r>
            <a:pPr algn="l" indent="0" marL="0">
              <a:lnSpc>
                <a:spcPct val="150041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половины жителей России сосредоточено в европейской части страны. На востоке плотность существенно ниже, что усиливает территориальные различия в доступности услуг и занятости.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2025" y="1276603"/>
            <a:ext cx="335400" cy="268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2025" y="2994478"/>
            <a:ext cx="335400" cy="2683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72463" y="1249063"/>
            <a:ext cx="242550" cy="32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926038" y="2994478"/>
            <a:ext cx="335400" cy="26832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36875" y="1930500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населения влияет на число работников, покупателей и учащихся. Когда людей больше, растёт спрос на товары и услуги, а работодателям проще формировать стабильные коллективы.
</a:t>
            </a:r>
            <a:endParaRPr lang="en-US" sz="1100" dirty="0"/>
          </a:p>
        </p:txBody>
      </p:sp>
      <p:sp>
        <p:nvSpPr>
          <p:cNvPr id="16" name="Text 1"/>
          <p:cNvSpPr txBox="1"/>
          <p:nvPr/>
        </p:nvSpPr>
        <p:spPr>
          <a:xfrm>
            <a:off x="1136600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работает, кто покупает
</a:t>
            </a:r>
            <a:endParaRPr lang="en-US" sz="1300" dirty="0"/>
          </a:p>
        </p:txBody>
      </p:sp>
      <p:sp>
        <p:nvSpPr>
          <p:cNvPr id="17" name="Text 2"/>
          <p:cNvSpPr txBox="1"/>
          <p:nvPr/>
        </p:nvSpPr>
        <p:spPr>
          <a:xfrm>
            <a:off x="436875" y="3665371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доли детей и рост числа пожилых меняют запросы общества. Учебная система и социальная инфраструктура перестраиваются: важнее становятся одни программы и услуги, другие сокращаются.
</a:t>
            </a:r>
            <a:endParaRPr lang="en-US" sz="1100" dirty="0"/>
          </a:p>
        </p:txBody>
      </p:sp>
      <p:sp>
        <p:nvSpPr>
          <p:cNvPr id="18" name="Text 3"/>
          <p:cNvSpPr txBox="1"/>
          <p:nvPr/>
        </p:nvSpPr>
        <p:spPr>
          <a:xfrm>
            <a:off x="1136600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возрастные потребности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4837650" y="1930500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концентрируют промышленность, транспорт, услуги и науку. Но они требуют больше школ, жилья, дорог и общественного транспорта, чтобы выдерживать ежедневные потоки людей.
</a:t>
            </a:r>
            <a:endParaRPr lang="en-US" sz="1100" dirty="0"/>
          </a:p>
        </p:txBody>
      </p:sp>
      <p:sp>
        <p:nvSpPr>
          <p:cNvPr id="20" name="Text 5"/>
          <p:cNvSpPr txBox="1"/>
          <p:nvPr/>
        </p:nvSpPr>
        <p:spPr>
          <a:xfrm>
            <a:off x="5550724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притягивают производство и услуги
</a:t>
            </a:r>
            <a:endParaRPr lang="en-US" sz="1300" dirty="0"/>
          </a:p>
        </p:txBody>
      </p:sp>
      <p:sp>
        <p:nvSpPr>
          <p:cNvPr id="21" name="Text 6"/>
          <p:cNvSpPr txBox="1"/>
          <p:nvPr/>
        </p:nvSpPr>
        <p:spPr>
          <a:xfrm>
            <a:off x="4837650" y="3665372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Сдвиги в возрастной структуре напрямую влияют на нагрузку на медицину и расходы государства. Уровень жизни и доступность медицинских услуг поддерживают здоровье и устойчивость местных сообществ.
</a:t>
            </a:r>
            <a:endParaRPr lang="en-US" sz="1100" dirty="0"/>
          </a:p>
        </p:txBody>
      </p:sp>
      <p:sp>
        <p:nvSpPr>
          <p:cNvPr id="22" name="Text 7"/>
          <p:cNvSpPr txBox="1"/>
          <p:nvPr/>
        </p:nvSpPr>
        <p:spPr>
          <a:xfrm>
            <a:off x="5550724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Здравоохранение и качество жизни
</a:t>
            </a:r>
            <a:endParaRPr lang="en-US" sz="1300" dirty="0"/>
          </a:p>
        </p:txBody>
      </p:sp>
      <p:sp>
        <p:nvSpPr>
          <p:cNvPr id="23" name="Text 8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24" name="Text 9"/>
          <p:cNvSpPr txBox="1"/>
          <p:nvPr/>
        </p:nvSpPr>
        <p:spPr>
          <a:xfrm>
            <a:off x="436875" y="404025"/>
            <a:ext cx="844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население связано с хозяйством страны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 и/или открытые региональные данные по плотности населения (точная шкала зависит от выбранного года и методики расчёта).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населения по регионам России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регионами по плотности может составлять десятки раз. Это объясняет, почему одни территории обеспечены инфраструктурой чаще, чем другие.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и транспортная освоенность тесно связаны с расселением. Чем проще связь с рынками и меньше барьеры среды, тем выше плотность населения.
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70" y="1200"/>
            <a:ext cx="4644060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0100" y="692876"/>
            <a:ext cx="4099800" cy="3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проблемы современной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ключевым проблемам относят старение населения и низкую рождаемость, а также различия между регионами. Во многих территориях молодёжь уезжает в крупные центры, из‑за чего трудоспособных жителей становится меньше.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изменения отражаются на повседневной жизни: нагрузка на систему здравоохранения растёт, а школа и колледжи сталкиваются с переменами в численности учащихся. Меняется и рынок труда, и темпы развития территорий.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26542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31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 мер для стабилизации численности населения
</a:t>
            </a:r>
            <a:endParaRPr lang="en-US" sz="231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взаимосвязей мер поддержки: рождаемость, снижение смертности, улучшение условий жизни и занятости
</a:t>
            </a:r>
            <a:endParaRPr lang="en-US" sz="151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России: главное — не только сколько, но и где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России велико, но размещено очень неравномерно. Урбанизация, старение, миграция и различия между регионами меняют школы, экономику, транспорт, здравоохранение и развитие территорий.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2026-05-11T22:31:03Z</dcterms:created>
  <dcterms:modified xsi:type="dcterms:W3CDTF">2026-05-11T22:31:03Z</dcterms:modified>
</cp:coreProperties>
</file>