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jpeg"/><Relationship Id="rId4" Type="http://schemas.openxmlformats.org/officeDocument/2006/relationships/image" Target="../media/image-10-4.png"/><Relationship Id="rId5" Type="http://schemas.openxmlformats.org/officeDocument/2006/relationships/image" Target="../media/image-10-5.jpeg"/><Relationship Id="rId6" Type="http://schemas.openxmlformats.org/officeDocument/2006/relationships/image" Target="../media/image-10-6.png"/><Relationship Id="rId7" Type="http://schemas.openxmlformats.org/officeDocument/2006/relationships/image" Target="../media/image-10-7.jpeg"/><Relationship Id="rId8" Type="http://schemas.openxmlformats.org/officeDocument/2006/relationships/image" Target="../media/image-10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image" Target="../media/image-11-8.png"/><Relationship Id="rId9" Type="http://schemas.openxmlformats.org/officeDocument/2006/relationships/image" Target="../media/image-11-9.png"/><Relationship Id="rId10" Type="http://schemas.openxmlformats.org/officeDocument/2006/relationships/image" Target="../media/image-11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jpeg"/><Relationship Id="rId4" Type="http://schemas.openxmlformats.org/officeDocument/2006/relationships/image" Target="../media/image-16-4.png"/><Relationship Id="rId5" Type="http://schemas.openxmlformats.org/officeDocument/2006/relationships/image" Target="../media/image-16-5.jpeg"/><Relationship Id="rId6" Type="http://schemas.openxmlformats.org/officeDocument/2006/relationships/image" Target="../media/image-16-6.png"/><Relationship Id="rId7" Type="http://schemas.openxmlformats.org/officeDocument/2006/relationships/image" Target="../media/image-16-7.jpeg"/><Relationship Id="rId8" Type="http://schemas.openxmlformats.org/officeDocument/2006/relationships/image" Target="../media/image-16-8.png"/><Relationship Id="rId9" Type="http://schemas.openxmlformats.org/officeDocument/2006/relationships/image" Target="../media/image-16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24434" y="2240434"/>
            <a:ext cx="4816995" cy="233156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Международные отношения: от холодной войны к многополярности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холодной войны к многополярности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2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00599" y="1312606"/>
            <a:ext cx="3889948" cy="350627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524541" y="1371600"/>
            <a:ext cx="3884426" cy="33877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период показывает, как мир ушёл от жёсткого противостояния двух сверхдержав к системе с несколькими центрами силы, новыми конфликтами, экономической взаимозависимостью и более заметной ролью права, технологий и негосударственных акторов.
</a:t>
            </a:r>
            <a:endParaRPr lang="en-US" sz="1050" dirty="0"/>
          </a:p>
        </p:txBody>
      </p:sp>
      <p:sp>
        <p:nvSpPr>
          <p:cNvPr id="8" name="Text 2"/>
          <p:cNvSpPr txBox="1"/>
          <p:nvPr/>
        </p:nvSpPr>
        <p:spPr>
          <a:xfrm>
            <a:off x="358775" y="607382"/>
            <a:ext cx="8398271" cy="56143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этот период стал поворотным
</a:t>
            </a:r>
            <a:endParaRPr lang="en-US" sz="2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Исходные условия конца 1970-х — 1980-х
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672781" y="2005017"/>
            <a:ext cx="3541153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6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Биполярная структура
</a:t>
            </a:r>
            <a:pPr algn="l" indent="0" marL="0">
              <a:lnSpc>
                <a:spcPct val="100000"/>
              </a:lnSpc>
              <a:buNone/>
            </a:pPr>
            <a:r>
              <a:rPr lang="en-US" sz="4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9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началу 1980-х международная система оставалась биполярной: США и СССР задавали рамки безопасности, а ядерное сдерживание снижало риск прямой войны, не устраняя напряжённости между блоками.
</a:t>
            </a:r>
            <a:endParaRPr lang="en-US" sz="1262" dirty="0"/>
          </a:p>
        </p:txBody>
      </p:sp>
      <p:sp>
        <p:nvSpPr>
          <p:cNvPr id="12" name="Text 3"/>
          <p:cNvSpPr txBox="1"/>
          <p:nvPr/>
        </p:nvSpPr>
        <p:spPr>
          <a:xfrm>
            <a:off x="4973912" y="2005017"/>
            <a:ext cx="3541153" cy="7904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6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Военное соперничество
</a:t>
            </a:r>
            <a:pPr algn="l" indent="0" marL="0">
              <a:lnSpc>
                <a:spcPct val="100000"/>
              </a:lnSpc>
              <a:buNone/>
            </a:pPr>
            <a:r>
              <a:rPr lang="en-US" sz="4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9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Одновременно нарастала гонка вооружений: обе сверхдержавы вкладывали огромные ресурсы в ракеты, ПРО и военные союзы, пытаясь укрепить позиции без перехода к открытой конфронтации.
</a:t>
            </a:r>
            <a:endParaRPr lang="en-US" sz="1262" dirty="0"/>
          </a:p>
        </p:txBody>
      </p:sp>
      <p:sp>
        <p:nvSpPr>
          <p:cNvPr id="13" name="Text 4"/>
          <p:cNvSpPr txBox="1"/>
          <p:nvPr/>
        </p:nvSpPr>
        <p:spPr>
          <a:xfrm>
            <a:off x="672781" y="3707436"/>
            <a:ext cx="3541153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6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Кризис разрядки
</a:t>
            </a:r>
            <a:pPr algn="l" indent="0" marL="0">
              <a:lnSpc>
                <a:spcPct val="100000"/>
              </a:lnSpc>
              <a:buNone/>
            </a:pPr>
            <a:r>
              <a:rPr lang="en-US" sz="4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9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Разрядка ослабла под давлением новых кризисов. Афганская война, противостояние в Европе и конфликты в странах «третьего мира» вновь сделали международную обстановку более жёсткой и непредсказуемой.
</a:t>
            </a:r>
            <a:endParaRPr lang="en-US" sz="1262" dirty="0"/>
          </a:p>
        </p:txBody>
      </p:sp>
      <p:sp>
        <p:nvSpPr>
          <p:cNvPr id="14" name="Text 5"/>
          <p:cNvSpPr txBox="1"/>
          <p:nvPr/>
        </p:nvSpPr>
        <p:spPr>
          <a:xfrm>
            <a:off x="4973912" y="3707436"/>
            <a:ext cx="3541153" cy="7904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6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Накопление перемен
</a:t>
            </a:r>
            <a:pPr algn="l" indent="0" marL="0">
              <a:lnSpc>
                <a:spcPct val="100000"/>
              </a:lnSpc>
              <a:buNone/>
            </a:pPr>
            <a:r>
              <a:rPr lang="en-US" sz="4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9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Проблемы экономики и внутренние трудности всё заметнее влияли на внешнюю политику. К концу десятилетия стало ясно, что прежняя модель соперничества требует пересмотра.
</a:t>
            </a:r>
            <a:endParaRPr lang="en-US" sz="1262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8027" y="1903232"/>
            <a:ext cx="8402297" cy="3045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5" y="1365192"/>
            <a:ext cx="8383800" cy="44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B1B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Хронологическая логика изменений в международной системе с начала 1980-х до 2000-х годов.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Логика перемен: от биполярности к новому миру
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Перестройка и «новое политическое мышление»
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358774" y="1919627"/>
            <a:ext cx="1801433" cy="200262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Новая линия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 1985 года советское руководство начало пересматривать внешнеполитические приоритеты. В центре оказались снижение конфронтации и поиск решений, которые уменьшали риск войны и облегчали переговоры с Западом.
</a:t>
            </a:r>
            <a:endParaRPr lang="en-US" sz="1400" dirty="0"/>
          </a:p>
        </p:txBody>
      </p:sp>
      <p:sp>
        <p:nvSpPr>
          <p:cNvPr id="12" name="Text 3"/>
          <p:cNvSpPr txBox="1"/>
          <p:nvPr/>
        </p:nvSpPr>
        <p:spPr>
          <a:xfrm>
            <a:off x="2562503" y="1919627"/>
            <a:ext cx="1801433" cy="200262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79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Приоритет безопасности
</a:t>
            </a:r>
            <a:pPr algn="l" indent="0" marL="0">
              <a:lnSpc>
                <a:spcPct val="100000"/>
              </a:lnSpc>
              <a:buNone/>
            </a:pPr>
            <a:r>
              <a:rPr lang="en-US" sz="493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«Новое политическое мышление» ставило общую безопасность выше идеологического соперничества. Это означало готовность учитывать взаимные интересы и признавать, что победа любой ценой становится слишком опасной.
</a:t>
            </a:r>
            <a:endParaRPr lang="en-US" sz="1379" dirty="0"/>
          </a:p>
        </p:txBody>
      </p:sp>
      <p:sp>
        <p:nvSpPr>
          <p:cNvPr id="13" name="Text 4"/>
          <p:cNvSpPr txBox="1"/>
          <p:nvPr/>
        </p:nvSpPr>
        <p:spPr>
          <a:xfrm>
            <a:off x="4766232" y="1919627"/>
            <a:ext cx="1801433" cy="200262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Договоры и уступки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Смена курса ускорила заключение соглашений по вооружениям и уменьшила международную напряжённость. Вместе с тем СССР стал слабее контролировать союзников в Восточной Европе.
</a:t>
            </a:r>
            <a:endParaRPr lang="en-US" sz="1400" dirty="0"/>
          </a:p>
        </p:txBody>
      </p:sp>
      <p:sp>
        <p:nvSpPr>
          <p:cNvPr id="14" name="Text 5"/>
          <p:cNvSpPr txBox="1"/>
          <p:nvPr/>
        </p:nvSpPr>
        <p:spPr>
          <a:xfrm>
            <a:off x="6969963" y="1919627"/>
            <a:ext cx="1801433" cy="200262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Последствия для системы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Перестройка изменила не только дипломатию, но и саму логику советского влияния. Внешняя политика стала менее жёсткой, однако это сопровождалось ослаблением прежней системы союзов.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5" y="1148600"/>
            <a:ext cx="5422625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2 692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ракеты были уничтожены по Договору РСМД.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4572000" y="3064591"/>
            <a:ext cx="3842615" cy="117350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Договор о ликвидации ракет средней и меньшей дальности, 1987 год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373124" y="3064592"/>
            <a:ext cx="3842615" cy="117350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Договор РСМД стал переломным, потому что впервые стороны действительно ликвидировали целый класс вооружений, а не только ограничили его. Это усилило доверие и снизило риск внезапной эскалации в Европе.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8027" y="1903232"/>
            <a:ext cx="8402297" cy="3045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5" y="1365192"/>
            <a:ext cx="8383800" cy="44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B1B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политические события 1989–1991 годов и их влияние на международную систему.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1989–1991: перелом и конец биполярного мира
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Поиск нового мирового порядка в 1990-е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672781" y="2005017"/>
            <a:ext cx="3541153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Институты безопасности
</a:t>
            </a:r>
            <a:pPr algn="l" indent="0" marL="0">
              <a:lnSpc>
                <a:spcPct val="100000"/>
              </a:lnSpc>
              <a:buNone/>
            </a:pPr>
            <a:r>
              <a:rPr lang="en-US" sz="41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1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окончания холодной войны усилилось значение международных организаций. ООН, ОБСЕ, НАТО и Европейский союз стали важными площадками для согласования решений, но их роль часто определялась разными интересами участников.
</a:t>
            </a:r>
            <a:endParaRPr lang="en-US" sz="1158" dirty="0"/>
          </a:p>
        </p:txBody>
      </p:sp>
      <p:sp>
        <p:nvSpPr>
          <p:cNvPr id="11" name="Text 3"/>
          <p:cNvSpPr txBox="1"/>
          <p:nvPr/>
        </p:nvSpPr>
        <p:spPr>
          <a:xfrm>
            <a:off x="4973912" y="2005017"/>
            <a:ext cx="3541153" cy="7904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Доминирование США
</a:t>
            </a:r>
            <a:pPr algn="l" indent="0" marL="0">
              <a:lnSpc>
                <a:spcPct val="100000"/>
              </a:lnSpc>
              <a:buNone/>
            </a:pPr>
            <a:r>
              <a:rPr lang="en-US" sz="42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фоне ослабления СССР закрепилась идея однополярности: США воспринимались как единственная сверхдержава. Это создало ожидания стабильности, но одновременно породило споры о пределах лидерства и ответственности.
</a:t>
            </a:r>
            <a:endParaRPr lang="en-US" sz="1177" dirty="0"/>
          </a:p>
        </p:txBody>
      </p:sp>
      <p:sp>
        <p:nvSpPr>
          <p:cNvPr id="12" name="Text 4"/>
          <p:cNvSpPr txBox="1"/>
          <p:nvPr/>
        </p:nvSpPr>
        <p:spPr>
          <a:xfrm>
            <a:off x="672781" y="3707436"/>
            <a:ext cx="3541153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6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Коллективные решения
</a:t>
            </a:r>
            <a:pPr algn="l" indent="0" marL="0">
              <a:lnSpc>
                <a:spcPct val="100000"/>
              </a:lnSpc>
              <a:buNone/>
            </a:pPr>
            <a:r>
              <a:rPr lang="en-US" sz="4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9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Новый порядок связывали с коллективной безопасностью и более тесным сотрудничеством, однако практические решения нередко упирались в вопрос, кто и на каких основаниях может вмешиваться в конфликт.
</a:t>
            </a:r>
            <a:endParaRPr lang="en-US" sz="1262" dirty="0"/>
          </a:p>
        </p:txBody>
      </p:sp>
      <p:sp>
        <p:nvSpPr>
          <p:cNvPr id="13" name="Text 5"/>
          <p:cNvSpPr txBox="1"/>
          <p:nvPr/>
        </p:nvSpPr>
        <p:spPr>
          <a:xfrm>
            <a:off x="4973912" y="3707436"/>
            <a:ext cx="3541153" cy="7904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6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правила игры
</a:t>
            </a:r>
            <a:pPr algn="l" indent="0" marL="0">
              <a:lnSpc>
                <a:spcPct val="100000"/>
              </a:lnSpc>
              <a:buNone/>
            </a:pPr>
            <a:r>
              <a:rPr lang="en-US" sz="4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9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в 1990-е стало заметно, что международные отношения больше не определяются только военной силой. Право, экономика и дипломатические коалиции начали влиять на исход кризисов не меньше, чем армия.
</a:t>
            </a:r>
            <a:endParaRPr lang="en-US" sz="1262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Кувейтский кризис и первая война в Заливе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4874342" y="1401656"/>
            <a:ext cx="2507456" cy="10793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52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Август 1990: вторжение
</a:t>
            </a:r>
            <a:pPr algn="l" indent="0" marL="0">
              <a:lnSpc>
                <a:spcPct val="100000"/>
              </a:lnSpc>
              <a:buNone/>
            </a:pPr>
            <a:r>
              <a:rPr lang="en-US" sz="106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Ирак вторгся в Кувейт, поставив под угрозу безопасность региона и контроль над ресурсами. Кризис быстро вышел за рамки двустороннего конфликта и потребовал реакции международного сообщества.
</a:t>
            </a:r>
            <a:endParaRPr lang="en-US" sz="1352" dirty="0"/>
          </a:p>
        </p:txBody>
      </p:sp>
      <p:sp>
        <p:nvSpPr>
          <p:cNvPr id="10" name="Text 3"/>
          <p:cNvSpPr txBox="1"/>
          <p:nvPr/>
        </p:nvSpPr>
        <p:spPr>
          <a:xfrm>
            <a:off x="1763124" y="2585319"/>
            <a:ext cx="2507456" cy="10793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399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Конец 1990: коалиция
</a:t>
            </a:r>
            <a:pPr algn="r" indent="0" marL="0">
              <a:lnSpc>
                <a:spcPct val="100000"/>
              </a:lnSpc>
              <a:buNone/>
            </a:pPr>
            <a:r>
              <a:rPr lang="en-US" sz="109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 мандатом ООН сформировалась широкая коалиция США, арабских государств и западных союзников. Дипломатическое давление не остановило Ирак, поэтому был выбран военный вариант.
</a:t>
            </a:r>
            <a:endParaRPr lang="en-US" sz="1399" dirty="0"/>
          </a:p>
        </p:txBody>
      </p:sp>
      <p:sp>
        <p:nvSpPr>
          <p:cNvPr id="11" name="Text 4"/>
          <p:cNvSpPr txBox="1"/>
          <p:nvPr/>
        </p:nvSpPr>
        <p:spPr>
          <a:xfrm>
            <a:off x="4874342" y="3712298"/>
            <a:ext cx="2507456" cy="10793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58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Февраль 1991: исход войны
</a:t>
            </a:r>
            <a:pPr algn="l" indent="0" marL="0">
              <a:lnSpc>
                <a:spcPct val="100000"/>
              </a:lnSpc>
              <a:buNone/>
            </a:pPr>
            <a:r>
              <a:rPr lang="en-US" sz="10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начале 1991 года операция завершилась освобождением Кувейта. Война показала, что коллективные действия могут быть эффективными, но также усилила споры о роли силы в международной политике.
</a:t>
            </a:r>
            <a:endParaRPr lang="en-US" sz="1358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68662" y="2370255"/>
            <a:ext cx="2602145" cy="233532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17512" y="2370255"/>
            <a:ext cx="2602145" cy="233532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19812" y="2370255"/>
            <a:ext cx="2602145" cy="233532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Балканы: войны, гуманитарный кризис и международное вмешательство
</a:t>
            </a:r>
            <a:endParaRPr lang="en-US" sz="2000" dirty="0"/>
          </a:p>
        </p:txBody>
      </p:sp>
      <p:sp>
        <p:nvSpPr>
          <p:cNvPr id="11" name="Text 1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12" name="Text 2"/>
          <p:cNvSpPr txBox="1"/>
          <p:nvPr/>
        </p:nvSpPr>
        <p:spPr>
          <a:xfrm>
            <a:off x="3315438" y="1510467"/>
            <a:ext cx="2520840" cy="80751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76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Босния: цена бездействия
</a:t>
            </a:r>
            <a:pPr algn="l" indent="0" marL="0">
              <a:lnSpc>
                <a:spcPct val="100000"/>
              </a:lnSpc>
              <a:buNone/>
            </a:pPr>
            <a:r>
              <a:rPr lang="en-US" sz="349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Боснии конфликт приобрёл особенно тяжёлый характер: осады городов, этнические чистки и массовые перемещения населения сделали гуманитарный кризис частью европейской повестки. Международное сообщество долго искало баланс между переговорами, санкциями и применением силы.
</a:t>
            </a:r>
            <a:endParaRPr lang="en-US" sz="976" dirty="0"/>
          </a:p>
        </p:txBody>
      </p:sp>
      <p:sp>
        <p:nvSpPr>
          <p:cNvPr id="13" name="Text 3"/>
          <p:cNvSpPr txBox="1"/>
          <p:nvPr/>
        </p:nvSpPr>
        <p:spPr>
          <a:xfrm>
            <a:off x="471214" y="1510467"/>
            <a:ext cx="2520840" cy="80751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78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Хорватия: первый разлом
</a:t>
            </a:r>
            <a:pPr algn="l" indent="0" marL="0">
              <a:lnSpc>
                <a:spcPct val="100000"/>
              </a:lnSpc>
              <a:buNone/>
            </a:pPr>
            <a:r>
              <a:rPr lang="en-US" sz="349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6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Распад Югославии превратил Балканы в пространство затяжного насилия, где спор о границах быстро перерос в борьбу за контроль над территориями и населением. Война в Хорватии показала, насколько хрупкими могут быть новые государства после распада федерации.
</a:t>
            </a:r>
            <a:endParaRPr lang="en-US" sz="978" dirty="0"/>
          </a:p>
        </p:txBody>
      </p:sp>
      <p:sp>
        <p:nvSpPr>
          <p:cNvPr id="14" name="Text 4"/>
          <p:cNvSpPr txBox="1"/>
          <p:nvPr/>
        </p:nvSpPr>
        <p:spPr>
          <a:xfrm>
            <a:off x="6166433" y="1510467"/>
            <a:ext cx="2520840" cy="80751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78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Косово: спор о вмешательстве
</a:t>
            </a:r>
            <a:pPr algn="l" indent="0" marL="0">
              <a:lnSpc>
                <a:spcPct val="100000"/>
              </a:lnSpc>
              <a:buNone/>
            </a:pPr>
            <a:r>
              <a:rPr lang="en-US" sz="349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6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Косово стало испытанием для НАТО и для самой идеи гуманитарного вмешательства. Авиаудары против Югославии вызвали острые споры о законности и эффективности, но также показали, что безопасность Европы больше не ограничивается классической обороной границ.
</a:t>
            </a:r>
            <a:endParaRPr lang="en-US" sz="978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67380" y="1607763"/>
            <a:ext cx="306494" cy="30649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011850" y="1602393"/>
            <a:ext cx="237925" cy="317233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67380" y="3343740"/>
            <a:ext cx="306494" cy="245195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4968511" y="3336497"/>
            <a:ext cx="324602" cy="259682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проявления взаимозависимости
</a:t>
            </a:r>
            <a:endParaRPr lang="en-US" sz="2000" dirty="0"/>
          </a:p>
        </p:txBody>
      </p:sp>
      <p:sp>
        <p:nvSpPr>
          <p:cNvPr id="13" name="Text 1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14" name="Text 2"/>
          <p:cNvSpPr txBox="1"/>
          <p:nvPr/>
        </p:nvSpPr>
        <p:spPr>
          <a:xfrm>
            <a:off x="672781" y="2005017"/>
            <a:ext cx="3541153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1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Связанные рынки
</a:t>
            </a:r>
            <a:pPr algn="l" indent="0" marL="0">
              <a:lnSpc>
                <a:spcPct val="100000"/>
              </a:lnSpc>
              <a:buNone/>
            </a:pPr>
            <a:r>
              <a:rPr lang="en-US" sz="95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Международная торговля связала национальные экономики в общие цепочки поставок. Решения одной страны по тарифам, сырью или санкциям сразу отражаются на ценах, занятости и устойчивости рынков в других регионах.
</a:t>
            </a:r>
            <a:endParaRPr lang="en-US" sz="1211" dirty="0"/>
          </a:p>
        </p:txBody>
      </p:sp>
      <p:sp>
        <p:nvSpPr>
          <p:cNvPr id="15" name="Text 3"/>
          <p:cNvSpPr txBox="1"/>
          <p:nvPr/>
        </p:nvSpPr>
        <p:spPr>
          <a:xfrm>
            <a:off x="4973912" y="2005017"/>
            <a:ext cx="3541153" cy="7904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2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Сила корпораций
</a:t>
            </a:r>
            <a:pPr algn="l" indent="0" marL="0">
              <a:lnSpc>
                <a:spcPct val="100000"/>
              </a:lnSpc>
              <a:buNone/>
            </a:pPr>
            <a:r>
              <a:rPr lang="en-US" sz="10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Транснациональные корпорации стали влиять не только на производство, но и на инвестиции, стандарты труда и технологии. Их решения часто сопоставимы по масштабу с политикой средних государств.
</a:t>
            </a:r>
            <a:endParaRPr lang="en-US" sz="1323" dirty="0"/>
          </a:p>
        </p:txBody>
      </p:sp>
      <p:sp>
        <p:nvSpPr>
          <p:cNvPr id="16" name="Text 4"/>
          <p:cNvSpPr txBox="1"/>
          <p:nvPr/>
        </p:nvSpPr>
        <p:spPr>
          <a:xfrm>
            <a:off x="672781" y="3707436"/>
            <a:ext cx="3541153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3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Скорость коммуникаций
</a:t>
            </a:r>
            <a:pPr algn="l" indent="0" marL="0">
              <a:lnSpc>
                <a:spcPct val="100000"/>
              </a:lnSpc>
              <a:buNone/>
            </a:pPr>
            <a:r>
              <a:rPr lang="en-US" sz="97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Интернет и цифровые сети ускорили передачу информации, сделав новости, финансовые операции и общественные кампании почти мгновенными. Это усилило прозрачность, но и повысило уязвимость к кризисам.
</a:t>
            </a:r>
            <a:endParaRPr lang="en-US" sz="1235" dirty="0"/>
          </a:p>
        </p:txBody>
      </p:sp>
      <p:sp>
        <p:nvSpPr>
          <p:cNvPr id="17" name="Text 5"/>
          <p:cNvSpPr txBox="1"/>
          <p:nvPr/>
        </p:nvSpPr>
        <p:spPr>
          <a:xfrm>
            <a:off x="4973912" y="3707436"/>
            <a:ext cx="3541153" cy="7904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8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Люди в движении
</a:t>
            </a:r>
            <a:pPr algn="l" indent="0" marL="0">
              <a:lnSpc>
                <a:spcPct val="100000"/>
              </a:lnSpc>
              <a:buNone/>
            </a:pPr>
            <a:r>
              <a:rPr lang="en-US" sz="100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Миграция, туризм и учебные обмены расширили контакты между обществами. Люди, а не только правительства, стали постоянными участниками международных связей, что усложнило управление глобальными потоками.
</a:t>
            </a:r>
            <a:endParaRPr lang="en-US" sz="1282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 сентября и новая повестка безопасности
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672781" y="2005017"/>
            <a:ext cx="3541153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6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Глобальная угроза
</a:t>
            </a:r>
            <a:pPr algn="l" indent="0" marL="0">
              <a:lnSpc>
                <a:spcPct val="100000"/>
              </a:lnSpc>
              <a:buNone/>
            </a:pPr>
            <a:r>
              <a:rPr lang="en-US" sz="4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9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Теракты 11 сентября показали, что угроза может исходить не от государства, а от разветвлённой сети боевиков. Это изменило представления о безопасности и срочно расширило повестку международной политики.
</a:t>
            </a:r>
            <a:endParaRPr lang="en-US" sz="1262" dirty="0"/>
          </a:p>
        </p:txBody>
      </p:sp>
      <p:sp>
        <p:nvSpPr>
          <p:cNvPr id="12" name="Text 3"/>
          <p:cNvSpPr txBox="1"/>
          <p:nvPr/>
        </p:nvSpPr>
        <p:spPr>
          <a:xfrm>
            <a:off x="4973912" y="2005017"/>
            <a:ext cx="3541153" cy="7904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6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Новая стратегия
</a:t>
            </a:r>
            <a:pPr algn="l" indent="0" marL="0">
              <a:lnSpc>
                <a:spcPct val="100000"/>
              </a:lnSpc>
              <a:buNone/>
            </a:pPr>
            <a:r>
              <a:rPr lang="en-US" sz="4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9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 США и союзников оформился как «война с терроризмом». Приоритетом стали военные операции, обмен разведданными, усиление пограничного контроля и координация действий внутри союзов.
</a:t>
            </a:r>
            <a:endParaRPr lang="en-US" sz="1262" dirty="0"/>
          </a:p>
        </p:txBody>
      </p:sp>
      <p:sp>
        <p:nvSpPr>
          <p:cNvPr id="13" name="Text 4"/>
          <p:cNvSpPr txBox="1"/>
          <p:nvPr/>
        </p:nvSpPr>
        <p:spPr>
          <a:xfrm>
            <a:off x="672781" y="3707436"/>
            <a:ext cx="3541153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4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Контроль и профилактика
</a:t>
            </a:r>
            <a:pPr algn="l" indent="0" marL="0">
              <a:lnSpc>
                <a:spcPct val="100000"/>
              </a:lnSpc>
              <a:buNone/>
            </a:pPr>
            <a:r>
              <a:rPr lang="en-US" sz="40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9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атак выросло значение профилактики: мониторинга финансовых потоков, контроля за перемещениями людей и международного сотрудничества спецслужб. Безопасность стала включать не только армию, но и цифровую инфраструктуру.
</a:t>
            </a:r>
            <a:endParaRPr lang="en-US" sz="1142" dirty="0"/>
          </a:p>
        </p:txBody>
      </p:sp>
      <p:sp>
        <p:nvSpPr>
          <p:cNvPr id="14" name="Text 5"/>
          <p:cNvSpPr txBox="1"/>
          <p:nvPr/>
        </p:nvSpPr>
        <p:spPr>
          <a:xfrm>
            <a:off x="4973912" y="3707436"/>
            <a:ext cx="3541153" cy="7904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6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Дилемма свободы
</a:t>
            </a:r>
            <a:pPr algn="l" indent="0" marL="0">
              <a:lnSpc>
                <a:spcPct val="100000"/>
              </a:lnSpc>
              <a:buNone/>
            </a:pPr>
            <a:r>
              <a:rPr lang="en-US" sz="4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9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События 2001 года надолго повлияли на политические споры о свободе и безопасности. Многие государства усилили наблюдение, но при этом столкнулись с вопросом о цене таких мер.
</a:t>
            </a:r>
            <a:endParaRPr lang="en-US" sz="1262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Хронология ключевых вмешательств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4859820" y="1752890"/>
            <a:ext cx="2507456" cy="70239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46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2001: Афганистан
</a:t>
            </a:r>
            <a:pPr algn="l" indent="0" marL="0">
              <a:lnSpc>
                <a:spcPct val="100000"/>
              </a:lnSpc>
              <a:buNone/>
            </a:pPr>
            <a:r>
              <a:rPr lang="en-US" sz="8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терактов 11 сентября США начали операцию в Афганистане против «Аль-Каиды» и талибов. Военные действия быстро получили международную поддержку, но сразу вызвали вопросы о длительности миссии.
</a:t>
            </a:r>
            <a:endParaRPr lang="en-US" sz="1046" dirty="0"/>
          </a:p>
        </p:txBody>
      </p:sp>
      <p:sp>
        <p:nvSpPr>
          <p:cNvPr id="10" name="Text 3"/>
          <p:cNvSpPr txBox="1"/>
          <p:nvPr/>
        </p:nvSpPr>
        <p:spPr>
          <a:xfrm>
            <a:off x="1776724" y="2948858"/>
            <a:ext cx="2507456" cy="70239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46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Коалиция и задачи
</a:t>
            </a:r>
            <a:pPr algn="r" indent="0" marL="0">
              <a:lnSpc>
                <a:spcPct val="100000"/>
              </a:lnSpc>
              <a:buNone/>
            </a:pPr>
            <a:r>
              <a:rPr lang="en-US" sz="8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2001–2002 годах мировая коалиция строилась вокруг борьбы с терроризмом и стабилизации региона. Одновременно стало ясно, что победа в бою не означает автоматического установления мира.
</a:t>
            </a:r>
            <a:endParaRPr lang="en-US" sz="1046" dirty="0"/>
          </a:p>
        </p:txBody>
      </p:sp>
      <p:sp>
        <p:nvSpPr>
          <p:cNvPr id="11" name="Text 4"/>
          <p:cNvSpPr txBox="1"/>
          <p:nvPr/>
        </p:nvSpPr>
        <p:spPr>
          <a:xfrm>
            <a:off x="4859820" y="3994440"/>
            <a:ext cx="2507456" cy="70239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2003: спор об Ираке
</a:t>
            </a:r>
            <a:pPr algn="l" indent="0" marL="0">
              <a:lnSpc>
                <a:spcPct val="100000"/>
              </a:lnSpc>
              <a:buNone/>
            </a:pPr>
            <a:r>
              <a:rPr lang="en-US" sz="88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2003 году вторжение в Ирак раскололо союзников и вызвало спор о легитимности применения силы без широкого согласия ООН. Этот кризис усилил недоверие к интервенциям.
</a:t>
            </a:r>
            <a:endParaRPr lang="en-US" sz="112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изменились правила безопасности
</a:t>
            </a:r>
            <a:endParaRPr lang="en-US" sz="2000" dirty="0"/>
          </a:p>
        </p:txBody>
      </p:sp>
      <p:sp>
        <p:nvSpPr>
          <p:cNvPr id="9" name="Text 2"/>
          <p:cNvSpPr txBox="1"/>
          <p:nvPr/>
        </p:nvSpPr>
        <p:spPr>
          <a:xfrm>
            <a:off x="650724" y="1575852"/>
            <a:ext cx="3391789" cy="12253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Самооборона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Право на самооборону стало чаще использоваться как политическое и юридическое обоснование ответных действий. Однако его трактовка вызывала споры, особенно когда речь шла о превентивных ударах.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650724" y="2936937"/>
            <a:ext cx="3391789" cy="12253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Действия НАТО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НАТО вышло за рамки классической обороны территории альянса и стало участвовать в операциях вне зоны ответственности. Это усилило его политический вес, но обострило дискуссии о мандате.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5250040" y="1575852"/>
            <a:ext cx="3391789" cy="12253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ООН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Резолюции Совета Безопасности ООН играли важную роль в легитимации операций и санкций. Но согласие постоянных членов не всегда удавалось получить, что ограничивало единство международной реакции.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5250040" y="2936937"/>
            <a:ext cx="3391789" cy="12253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Проблема вмешательства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Гуманитарное вмешательство рассматривалось как защита населения от массового насилия. При этом граница между помощью и нарушением суверенитета оставалась предметом постоянного международного спора.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механизмы сдерживания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672781" y="2005017"/>
            <a:ext cx="3541153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6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Базовый барьер
</a:t>
            </a:r>
            <a:pPr algn="l" indent="0" marL="0">
              <a:lnSpc>
                <a:spcPct val="100000"/>
              </a:lnSpc>
              <a:buNone/>
            </a:pPr>
            <a:r>
              <a:rPr lang="en-US" sz="4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9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Режим нераспространения ядерного оружия закрепил правило: число ядерных держав должно оставаться ограниченным. Это стало фундаментом послевоенного контроля, хотя полностью устранить риски оно не смогло.
</a:t>
            </a:r>
            <a:endParaRPr lang="en-US" sz="1262" dirty="0"/>
          </a:p>
        </p:txBody>
      </p:sp>
      <p:sp>
        <p:nvSpPr>
          <p:cNvPr id="11" name="Text 3"/>
          <p:cNvSpPr txBox="1"/>
          <p:nvPr/>
        </p:nvSpPr>
        <p:spPr>
          <a:xfrm>
            <a:off x="4973912" y="2005017"/>
            <a:ext cx="3541153" cy="7904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6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Сокращение арсеналов
</a:t>
            </a:r>
            <a:pPr algn="l" indent="0" marL="0">
              <a:lnSpc>
                <a:spcPct val="100000"/>
              </a:lnSpc>
              <a:buNone/>
            </a:pPr>
            <a:r>
              <a:rPr lang="en-US" sz="4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9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Договоры СНВ и форматы START ограничивали стратегические арсеналы США и СССР, а затем России. Они снижали напряжённость, но не отменяли соперничество и проблему модернизации вооружений.
</a:t>
            </a:r>
            <a:endParaRPr lang="en-US" sz="1262" dirty="0"/>
          </a:p>
        </p:txBody>
      </p:sp>
      <p:sp>
        <p:nvSpPr>
          <p:cNvPr id="12" name="Text 4"/>
          <p:cNvSpPr txBox="1"/>
          <p:nvPr/>
        </p:nvSpPr>
        <p:spPr>
          <a:xfrm>
            <a:off x="672781" y="3707436"/>
            <a:ext cx="3541153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5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Средства доставки
</a:t>
            </a:r>
            <a:pPr algn="l" indent="0" marL="0">
              <a:lnSpc>
                <a:spcPct val="100000"/>
              </a:lnSpc>
              <a:buNone/>
            </a:pPr>
            <a:r>
              <a:rPr lang="en-US" sz="44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Контроль над ракетными технологиями был важен не меньше ядерных договоров, потому что именно средства доставки делают ОМУ реальной угрозой. Поэтому особое внимание уделялось экспортным ограничениям.
</a:t>
            </a:r>
            <a:endParaRPr lang="en-US" sz="1252" dirty="0"/>
          </a:p>
        </p:txBody>
      </p:sp>
      <p:sp>
        <p:nvSpPr>
          <p:cNvPr id="13" name="Text 5"/>
          <p:cNvSpPr txBox="1"/>
          <p:nvPr/>
        </p:nvSpPr>
        <p:spPr>
          <a:xfrm>
            <a:off x="4973912" y="3707436"/>
            <a:ext cx="3541153" cy="7904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6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Сохраняющиеся риски
</a:t>
            </a:r>
            <a:pPr algn="l" indent="0" marL="0">
              <a:lnSpc>
                <a:spcPct val="100000"/>
              </a:lnSpc>
              <a:buNone/>
            </a:pPr>
            <a:r>
              <a:rPr lang="en-US" sz="4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9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Северная Корея, иранская ядерная программа и нелегальные каналы поставок показали, что режимы контроля уязвимы. Даже при наличии соглашений государства и сети посредников ищут обходные пути.
</a:t>
            </a:r>
            <a:endParaRPr lang="en-US" sz="1262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2700" y="2219622"/>
            <a:ext cx="2711400" cy="258165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74900" y="2219622"/>
            <a:ext cx="2711400" cy="2581655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216350" y="2219622"/>
            <a:ext cx="2711400" cy="2581655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сюжета ближневосточного конфликта
</a:t>
            </a:r>
            <a:endParaRPr lang="en-US" sz="2000" dirty="0"/>
          </a:p>
        </p:txBody>
      </p:sp>
      <p:sp>
        <p:nvSpPr>
          <p:cNvPr id="12" name="Text 1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13" name="Text 2"/>
          <p:cNvSpPr txBox="1"/>
          <p:nvPr/>
        </p:nvSpPr>
        <p:spPr>
          <a:xfrm>
            <a:off x="471213" y="1493062"/>
            <a:ext cx="2513287" cy="8338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Город, который спорит с миром
</a:t>
            </a:r>
            <a:pPr algn="l" indent="0" marL="0">
              <a:lnSpc>
                <a:spcPct val="100000"/>
              </a:lnSpc>
              <a:buNone/>
            </a:pPr>
            <a:r>
              <a:rPr lang="en-US" sz="36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9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Иерусалим остаётся символом и политическим узлом ближневосточного конфликта: вопрос о его статусе затрагивает религиозную память, суверенитет и дипломатическое признание. Именно поэтому даже небольшие шаги вызывают острую реакцию сторон.
</a:t>
            </a:r>
            <a:endParaRPr lang="en-US" sz="1009" dirty="0"/>
          </a:p>
        </p:txBody>
      </p:sp>
      <p:sp>
        <p:nvSpPr>
          <p:cNvPr id="14" name="Text 3"/>
          <p:cNvSpPr txBox="1"/>
          <p:nvPr/>
        </p:nvSpPr>
        <p:spPr>
          <a:xfrm>
            <a:off x="6173513" y="1493062"/>
            <a:ext cx="2513287" cy="8338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4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политика не успевает
</a:t>
            </a:r>
            <a:pPr algn="l" indent="0" marL="0">
              <a:lnSpc>
                <a:spcPct val="100000"/>
              </a:lnSpc>
              <a:buNone/>
            </a:pPr>
            <a:r>
              <a:rPr lang="en-US" sz="37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США, ЕС и арабские государства неодинаково видели путь к миру, но все сталкивались с одной проблемой: гуманитарные последствия конфликта росли быстрее дипломатических успехов. Это усиливало радикализацию и недоверие.
</a:t>
            </a:r>
            <a:endParaRPr lang="en-US" sz="1046" dirty="0"/>
          </a:p>
        </p:txBody>
      </p:sp>
      <p:sp>
        <p:nvSpPr>
          <p:cNvPr id="15" name="Text 4"/>
          <p:cNvSpPr txBox="1"/>
          <p:nvPr/>
        </p:nvSpPr>
        <p:spPr>
          <a:xfrm>
            <a:off x="3314965" y="1493062"/>
            <a:ext cx="2513287" cy="8338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Незавершённый мирный процесс
</a:t>
            </a:r>
            <a:pPr algn="l" indent="0" marL="0">
              <a:lnSpc>
                <a:spcPct val="100000"/>
              </a:lnSpc>
              <a:buNone/>
            </a:pPr>
            <a:r>
              <a:rPr lang="en-US" sz="36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9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Палестинская государственность обсуждалась на фоне переговоров, интифад и строительства поселений. Каждый новый виток насилия ослаблял доверие и делал компромисс труднее, хотя международные посредники продолжали искать формулу урегулирования.
</a:t>
            </a:r>
            <a:endParaRPr lang="en-US" sz="1009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67380" y="1607763"/>
            <a:ext cx="306494" cy="30649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68511" y="1631169"/>
            <a:ext cx="324602" cy="25968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67380" y="3313091"/>
            <a:ext cx="306494" cy="306494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968511" y="3336497"/>
            <a:ext cx="324602" cy="259682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влияет на мировую политику сегодня
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672781" y="2005017"/>
            <a:ext cx="3541153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8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Сетевой терроризм
</a:t>
            </a:r>
            <a:pPr algn="l" indent="0" marL="0">
              <a:lnSpc>
                <a:spcPct val="100000"/>
              </a:lnSpc>
              <a:buNone/>
            </a:pPr>
            <a:r>
              <a:rPr lang="en-US" sz="10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Террористические сети стали самостоятельным фактором международной политики, потому что действуют через границы и используют слабые места открытого мира. Борьба с ними требует не только силы, но и координации.
</a:t>
            </a:r>
            <a:endParaRPr lang="en-US" sz="1280" dirty="0"/>
          </a:p>
        </p:txBody>
      </p:sp>
      <p:sp>
        <p:nvSpPr>
          <p:cNvPr id="12" name="Text 3"/>
          <p:cNvSpPr txBox="1"/>
          <p:nvPr/>
        </p:nvSpPr>
        <p:spPr>
          <a:xfrm>
            <a:off x="4973912" y="2005017"/>
            <a:ext cx="3541153" cy="7904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6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НПО и права человека
</a:t>
            </a:r>
            <a:pPr algn="l" indent="0" marL="0">
              <a:lnSpc>
                <a:spcPct val="100000"/>
              </a:lnSpc>
              <a:buNone/>
            </a:pPr>
            <a:r>
              <a:rPr lang="en-US" sz="107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Неправительственные организации следят за правами человека, гуманитарной помощью и конфликтами. Их отчёты влияют на репутацию государств и нередко становятся аргументом в международных дебатах.
</a:t>
            </a:r>
            <a:endParaRPr lang="en-US" sz="1363" dirty="0"/>
          </a:p>
        </p:txBody>
      </p:sp>
      <p:sp>
        <p:nvSpPr>
          <p:cNvPr id="13" name="Text 4"/>
          <p:cNvSpPr txBox="1"/>
          <p:nvPr/>
        </p:nvSpPr>
        <p:spPr>
          <a:xfrm>
            <a:off x="672781" y="3707436"/>
            <a:ext cx="3541153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Сила медиа
</a:t>
            </a:r>
            <a:pPr algn="l" indent="0" marL="0">
              <a:lnSpc>
                <a:spcPct val="100000"/>
              </a:lnSpc>
              <a:buNone/>
            </a:pPr>
            <a:r>
              <a:rPr lang="en-US" sz="102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Средства массовой информации формируют повестку быстрее дипломатии. Репортажи и кадры с мест событий способны вызвать давление общества, изменить тон переговоров и повлиять на решения лидеров.
</a:t>
            </a:r>
            <a:endParaRPr lang="en-US" sz="1302" dirty="0"/>
          </a:p>
        </p:txBody>
      </p:sp>
      <p:sp>
        <p:nvSpPr>
          <p:cNvPr id="14" name="Text 5"/>
          <p:cNvSpPr txBox="1"/>
          <p:nvPr/>
        </p:nvSpPr>
        <p:spPr>
          <a:xfrm>
            <a:off x="4973912" y="3707436"/>
            <a:ext cx="3541153" cy="7904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7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Цифровая мобилизация
</a:t>
            </a:r>
            <a:pPr algn="l" indent="0" marL="0">
              <a:lnSpc>
                <a:spcPct val="100000"/>
              </a:lnSpc>
              <a:buNone/>
            </a:pPr>
            <a:r>
              <a:rPr lang="en-US" sz="100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Социальные сети и онлайн-сообщества позволяют быстро мобилизовать поддержку, протест или солидарность. В результате международная политика всё чаще развивается в публичном цифровом пространстве.
</a:t>
            </a:r>
            <a:endParaRPr lang="en-US" sz="1274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8027" y="1903232"/>
            <a:ext cx="8402297" cy="3045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5" y="1365192"/>
            <a:ext cx="8383800" cy="44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B1B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отражает усиление крупных держав и появление альтернативных центров координации в мировой политике начала XXI века.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однополярности к нескольким центрам силы
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40894" y="2493392"/>
            <a:ext cx="3848986" cy="1228279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8775" y="652071"/>
            <a:ext cx="8398271" cy="6663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ключевых характеристик эпох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4717561" y="1455739"/>
            <a:ext cx="3908988" cy="21522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изменилась логика международных отношений: от жёсткого блокового противостояния к более сложной системе взаимозависимости, где важны не только армии, но и экономика, право и информация.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сдвиг — от простой биполярной схемы к многослойной мировой политике, где решения принимаются с учётом экономики, технологий и международных норм.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717561" y="4033286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Синтез материалов по теме «Международные отношения в 1980-е гг. — начале XXI в.»
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24434" y="1405968"/>
            <a:ext cx="4816995" cy="233156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 после холодной войны: новые вопросы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период показал, что мировая политика не стала проще после окончания холодной войны. Для обсуждения важно спросить: кто сегодня определяет безопасность — государства, союзы, право или общество?
</a:t>
            </a:r>
            <a:endParaRPr lang="en-US" sz="2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2026-07-26T06:57:39Z</dcterms:created>
  <dcterms:modified xsi:type="dcterms:W3CDTF">2026-07-26T06:57:39Z</dcterms:modified>
</cp:coreProperties>
</file>