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image" Target="../media/image-1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60525" y="2023001"/>
            <a:ext cx="4837500" cy="29667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198950" y="439796"/>
            <a:ext cx="67461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Критика Базарова в романе И. С. Тургенева «Отцы и дети»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930837" y="4289050"/>
            <a:ext cx="2331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72200" y="2365450"/>
            <a:ext cx="2849100" cy="14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 о Базарове стал спором о времени, ценностях и будущем России.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67300" y="1362014"/>
            <a:ext cx="3932400" cy="29800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1125" y="305321"/>
            <a:ext cx="8061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в эпоху перемен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590300" y="1821175"/>
            <a:ext cx="3958800" cy="27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«Отцы и дети» вышел в 1862 году, когда общество особенно остро обсуждало путь России после отмены крепостного права. Базаров стал символом нового поколения, и потому споры о герое быстро превратились в спор о самой эпохе.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Базаров оказался под критикой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73325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резко отвергает привычные представления о красоте, любви и «принципах», которые считает пустыми словами. Такая позиция делает его заметной и вызывающей фигурой в романе.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089300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уверенность в собственной правоте, прямота и привычка спорить с каждым собеседником воспринимались как сила характера, но одновременно — как признак духовной жесткости и нетерпимости.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89300" y="3305650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видели в Базарове честного человека нового времени, другие — разрушителя, который умеет отрицать старое, но не предлагает убедительной положительной программы.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3716" y="1494481"/>
            <a:ext cx="914550" cy="1045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8391" y="3244681"/>
            <a:ext cx="1045200" cy="1045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470300" y="1494550"/>
            <a:ext cx="3089400" cy="10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Опора на опыт
</a:t>
            </a:r>
            <a:pPr algn="l" indent="0" marL="0">
              <a:lnSpc>
                <a:spcPct val="115000"/>
              </a:lnSpc>
              <a:buNone/>
            </a:pPr>
            <a:r>
              <a:rPr lang="en-US" sz="10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Базаров признает только то, что можно проверить практикой и пользой. Поэтому его мировоззрение кажется одними критикам трезвым и последовательным, а другим — узким и бесчеловечным.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2470300" y="3244750"/>
            <a:ext cx="3089400" cy="10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Отрицание ценностей
</a:t>
            </a:r>
            <a:pPr algn="l" indent="0" marL="0">
              <a:lnSpc>
                <a:spcPct val="115000"/>
              </a:lnSpc>
              <a:buNone/>
            </a:pPr>
            <a:r>
              <a:rPr lang="en-US" sz="10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не доверяет авторитетам, иронизирует над философией и отказывает искусству в самостоятельной ценности. Именно это сделало нигилизм главным пунктом критики героя.
</a:t>
            </a:r>
            <a:endParaRPr lang="en-US" sz="1164" dirty="0"/>
          </a:p>
        </p:txBody>
      </p:sp>
      <p:sp>
        <p:nvSpPr>
          <p:cNvPr id="11" name="Text 3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Нигилизм как главная причина спора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5400" y="1150787"/>
            <a:ext cx="3246000" cy="138842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49600" y="1150810"/>
            <a:ext cx="3238500" cy="138838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Внешний облик Базарова и впечатление от него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1438800" y="2812946"/>
            <a:ext cx="28791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Сильная фигура без светского лоска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Тургенев показывает Базарова человеком крупным, собранным и внешне небрежным. В его одежде и манерах нет изящества, зато чувствуется внутренняя энергия, которая сразу выделяет его среди дворянского круга.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4829300" y="2812934"/>
            <a:ext cx="28791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Речь, которая сразу ставит границу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Простая, резкая и почти грубоватая манера говорить усиливает впечатление жесткости. Такой портрет помогает понять, почему герой воспринимается не только как умный спорщик, но и как человек, которому трудно доверять в общении.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упреки в адрес Базарова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573325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Консервативные критики упрекали Базарова в разрушении моральных основ и в пренебрежении к традициям, без которых, по их мнению, невозможно устойчивое общество.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089300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Либеральная критика видела в нем односторонность: герой умеет отрицать, но не выстраивает ясного положительного идеала и не предлагает образа будущего.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089300" y="3305650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вывод сводился к тому, что Базаров слишком силен в отрицании и слишком неопределенен там, где нужен ответ на вопрос: что строить дальше?
</a:t>
            </a:r>
            <a:endParaRPr lang="en-US" sz="1000" dirty="0"/>
          </a:p>
        </p:txBody>
      </p:sp>
      <p:sp>
        <p:nvSpPr>
          <p:cNvPr id="10" name="Text 5"/>
          <p:cNvSpPr txBox="1"/>
          <p:nvPr/>
        </p:nvSpPr>
        <p:spPr>
          <a:xfrm>
            <a:off x="573250" y="3305650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Демократически настроенные авторы спорили о том, насколько Базаров похож на реальных разночинцев и не слишком ли Тургенев обобщил этот тип.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1826084"/>
            <a:ext cx="3239400" cy="191505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направления критики Базарова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Критика героя затрагивала не одну сторону его личности, а сразу несколько уровней восприятия — от мировоззрения до отношений с людьми.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направления важны в равной мере: споры о Базарове возникали и как спор о морали, и как спор об идеях, и как спор о человеке.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литературно-критических оценок романа И. С. Тургенева «Отцы и дети»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5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Статья М. А. Антоновича и отрицательная оценка героя
</a:t>
            </a:r>
            <a:endParaRPr lang="en-US" sz="2259" dirty="0"/>
          </a:p>
        </p:txBody>
      </p:sp>
      <p:sp>
        <p:nvSpPr>
          <p:cNvPr id="5" name="Text 1"/>
          <p:cNvSpPr txBox="1"/>
          <p:nvPr/>
        </p:nvSpPr>
        <p:spPr>
          <a:xfrm>
            <a:off x="573325" y="1610463"/>
            <a:ext cx="73761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Антонович не увидел в Базарове живого героя времени: ему казалось, что персонаж слишком груб, схематичен и художественно обеднен.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73313" y="2734800"/>
            <a:ext cx="73761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Нигилизм героя он понимал как пустое отрицание, лишенное созидательной силы, поэтому Базаров представлялся ему не убеждающим характером, а спорной фигурой.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73313" y="3859125"/>
            <a:ext cx="73761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Критик упрекал и сам роман в том, что Тургенев, по его мнению, недостаточно ясно и убедительно показал сильные стороны нового поколения.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229050" y="1016650"/>
            <a:ext cx="3239400" cy="233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Писарев прочитал образ Базарова как знак исторической необходимости: для него важны были смелость мысли, независимость и разрыв с ложными авторитетами.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01450" y="1560038"/>
            <a:ext cx="33696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1862
</a:t>
            </a:r>
            <a:endParaRPr lang="en-US" sz="5300" dirty="0"/>
          </a:p>
        </p:txBody>
      </p:sp>
      <p:sp>
        <p:nvSpPr>
          <p:cNvPr id="7" name="Text 3"/>
          <p:cNvSpPr txBox="1"/>
          <p:nvPr/>
        </p:nvSpPr>
        <p:spPr>
          <a:xfrm>
            <a:off x="701449" y="2708663"/>
            <a:ext cx="3369600" cy="60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 публикации романа стал началом особенно острой полемики о герое.
</a:t>
            </a:r>
            <a:endParaRPr lang="en-US" sz="1411" dirty="0"/>
          </a:p>
        </p:txBody>
      </p:sp>
      <p:sp>
        <p:nvSpPr>
          <p:cNvPr id="8" name="Text 4"/>
          <p:cNvSpPr txBox="1"/>
          <p:nvPr/>
        </p:nvSpPr>
        <p:spPr>
          <a:xfrm>
            <a:off x="4833493" y="4531160"/>
            <a:ext cx="4032900" cy="13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И. С. Тургенев, «Отцы и дети»; статьи Д. И. Писарева о романе
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2342959"/>
            <a:ext cx="3239400" cy="88130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оценок Базарова в критике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показывает, что споры о герое зависели от того, что критики считали главным в эпохе.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Антонович и Писарев исходили из разных ожиданий от героя: один ждал созидательности, другой ценил историческую энергию обновления.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Литературно-критические статьи о романе И. С. Тургенева «Отцы и дети»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9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к Одинцовой как испытание мировоззрения
</a:t>
            </a:r>
            <a:endParaRPr lang="en-US" sz="2393" dirty="0"/>
          </a:p>
        </p:txBody>
      </p:sp>
      <p:sp>
        <p:nvSpPr>
          <p:cNvPr id="8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1482875" y="3779475"/>
            <a:ext cx="15867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Знакомство с Одинцовой
</a:t>
            </a:r>
            <a:pPr algn="l" indent="0" marL="0">
              <a:lnSpc>
                <a:spcPct val="115000"/>
              </a:lnSpc>
              <a:buNone/>
            </a:pPr>
            <a:r>
              <a:rPr lang="en-US" sz="7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Встреча с Анной Сергеевной сразу выделяет её среди других героев: она умна, независима и не поддаётся общим правилам, что привлекает Базарова и нарушает его привычную уверенность.
</a:t>
            </a:r>
            <a:endParaRPr lang="en-US" sz="827" dirty="0"/>
          </a:p>
        </p:txBody>
      </p:sp>
      <p:sp>
        <p:nvSpPr>
          <p:cNvPr id="10" name="Text 3"/>
          <p:cNvSpPr txBox="1"/>
          <p:nvPr/>
        </p:nvSpPr>
        <p:spPr>
          <a:xfrm>
            <a:off x="3540650" y="3779475"/>
            <a:ext cx="15867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Возникновение чувства
</a:t>
            </a:r>
            <a:pPr algn="l" indent="0" marL="0">
              <a:lnSpc>
                <a:spcPct val="115000"/>
              </a:lnSpc>
              <a:buNone/>
            </a:pPr>
            <a:r>
              <a:rPr lang="en-US" sz="6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мере общения герой начинает испытывать к Одинцовой чувство, которое нельзя объяснить одной логикой. Его убеждение в «рациональности» любви оказывается недостаточным перед живым переживанием.
</a:t>
            </a:r>
            <a:endParaRPr lang="en-US" sz="736" dirty="0"/>
          </a:p>
        </p:txBody>
      </p:sp>
      <p:sp>
        <p:nvSpPr>
          <p:cNvPr id="11" name="Text 4"/>
          <p:cNvSpPr txBox="1"/>
          <p:nvPr/>
        </p:nvSpPr>
        <p:spPr>
          <a:xfrm>
            <a:off x="5598425" y="3779475"/>
            <a:ext cx="15867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Кризис убеждений
</a:t>
            </a:r>
            <a:pPr algn="l" indent="0" marL="0">
              <a:lnSpc>
                <a:spcPct val="115000"/>
              </a:lnSpc>
              <a:buNone/>
            </a:pPr>
            <a:r>
              <a:rPr lang="en-US" sz="7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сумев совместить теорию и реальность, Базаров теряет внутреннее равновесие. Именно в этой линии критика видит пределы нигилизма: чувства не отменяются даже самым сильным отрицанием.
</a:t>
            </a:r>
            <a:endParaRPr lang="en-US" sz="82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875" y="1469486"/>
            <a:ext cx="8182500" cy="317202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20674"/>
            <a:ext cx="7997400" cy="3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раскрывается внутренний кризис Базарова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573425" y="701043"/>
            <a:ext cx="79974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в линии Базарова и Одинцовой показывает столкновение нигилистической теории с личным чувством.
</a:t>
            </a:r>
            <a:endParaRPr lang="en-US" sz="101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Отношение к родителям и тема душевной сухости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73325" y="1531625"/>
            <a:ext cx="2027700" cy="25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общении с Василием Ивановичем и Ариной Власьевной Базаров выглядит сдержанным и неловким: он не умеет говорить о нежности, хотя привязанность к родителям у него несомненна.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558175" y="1531663"/>
            <a:ext cx="2027700" cy="25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Родители принимают сына почти с благоговением, а его краткие ответы и резкие интонации подчёркивают разрыв между глубиной чувства и бедностью внешнего выражения.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6543025" y="1527325"/>
            <a:ext cx="2027700" cy="25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сцена усиливает критический взгляд на героя: в нём есть человеческое тепло, но внутренняя замкнутость мешает ему стать по-настоящему близким даже самым родным людям.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5975" y="1363358"/>
            <a:ext cx="4365000" cy="34868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Базаров и Аркадий: несостоявшееся ученичество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5368625" y="1660937"/>
            <a:ext cx="32022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Аркадий сначала повторяет язык Базарова и принимает его отрицание как модную и убедительную позицию, однако быстро обнаруживает, что ему ближе мягкость, семейность и внутренняя гармония, а не постоянный конфликт.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368625" y="3476825"/>
            <a:ext cx="32022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 между ними показывает ограниченность влияния Базарова: он умеет заражать решительностью, но не становится для Аркадия устойчивым нравственным ориентиром и не передаёт ему собственной духовной жесткости.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1826084"/>
            <a:ext cx="3239400" cy="191505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Черты Базарова в оценке критиков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какие черты сильнее всего формируют споры вокруг героя и делают его образ одновременно привлекательным и трудным для восприятия.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Доминируют независимость и резкость: именно они дают Базарову силу, но усиливают его отчуждение и конфликтность.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критическим оценкам образа Базарова в романе И. С. Тургенева «Отцы и дети».
</a:t>
            </a:r>
            <a:endParaRPr lang="en-US" sz="737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Трагизм образа и ограниченность отрицания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573325" y="1523375"/>
            <a:ext cx="72507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 романа не подтверждает победу Базарова: болезнь и смерть разрушают его уверенность и показывают, что жизнь не сводится к одному лишь отрицанию.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73325" y="2387038"/>
            <a:ext cx="72507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сильный ум оказывается бессилен, когда ему не хватает созидательной идеи, способной удержать человека внутри целостного мировоззрения и человеческих связей.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73325" y="3250713"/>
            <a:ext cx="72507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Критики, признававшие силу героя, всё равно отмечали его одиночество, внутреннюю усталость и разрыв между теорией и реальным опытом чувств.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573325" y="4114387"/>
            <a:ext cx="72507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Трагизм Базарова состоит в несоответствии: для старого мира он слишком независим, а для нового — слишком внутренне неустроен и замкнут.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5132" y="1266498"/>
            <a:ext cx="983588" cy="1124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51131" y="1266498"/>
            <a:ext cx="1405125" cy="1124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058154" y="1266498"/>
            <a:ext cx="1264613" cy="11241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505690" y="1266498"/>
            <a:ext cx="843075" cy="11241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3" name="Text 1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критика через художественные детали
</a:t>
            </a:r>
            <a:endParaRPr lang="en-US" sz="2400" dirty="0"/>
          </a:p>
        </p:txBody>
      </p:sp>
      <p:sp>
        <p:nvSpPr>
          <p:cNvPr id="14" name="Text 2"/>
          <p:cNvSpPr txBox="1"/>
          <p:nvPr/>
        </p:nvSpPr>
        <p:spPr>
          <a:xfrm>
            <a:off x="337626" y="2949172"/>
            <a:ext cx="1758600" cy="156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Мотив холода
</a:t>
            </a:r>
            <a:pPr algn="l" indent="0" marL="0">
              <a:lnSpc>
                <a:spcPct val="115000"/>
              </a:lnSpc>
              <a:buNone/>
            </a:pPr>
            <a:r>
              <a:rPr lang="en-US" sz="9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Повторяющиеся образы холодности и сухости создают ощущение эмоциональной дистанции, через которую Тургенев показывает не только характер героя, но и его внутреннюю незащищённость.
</a:t>
            </a:r>
            <a:endParaRPr lang="en-US" sz="1075" dirty="0"/>
          </a:p>
        </p:txBody>
      </p:sp>
      <p:sp>
        <p:nvSpPr>
          <p:cNvPr id="15" name="Text 3"/>
          <p:cNvSpPr txBox="1"/>
          <p:nvPr/>
        </p:nvSpPr>
        <p:spPr>
          <a:xfrm>
            <a:off x="2574393" y="2949172"/>
            <a:ext cx="1758600" cy="156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Ирония диалога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Споры Базарова с другими персонажами строятся так, что его уверенность часто оттеняется авторской иронией; читатель видит не только силу, но и ограниченность его позиции.
</a:t>
            </a:r>
            <a:endParaRPr lang="en-US" sz="1100" dirty="0"/>
          </a:p>
        </p:txBody>
      </p:sp>
      <p:sp>
        <p:nvSpPr>
          <p:cNvPr id="16" name="Text 4"/>
          <p:cNvSpPr txBox="1"/>
          <p:nvPr/>
        </p:nvSpPr>
        <p:spPr>
          <a:xfrm>
            <a:off x="4811160" y="2949172"/>
            <a:ext cx="1758600" cy="156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 деталей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внешней простоты, напряжённой речи и внутренних переживаний делает образ объёмным: разум героя не отменяет его человеческой уязвимости.
</a:t>
            </a:r>
            <a:endParaRPr lang="en-US" sz="1100" dirty="0"/>
          </a:p>
        </p:txBody>
      </p:sp>
      <p:sp>
        <p:nvSpPr>
          <p:cNvPr id="17" name="Text 5"/>
          <p:cNvSpPr txBox="1"/>
          <p:nvPr/>
        </p:nvSpPr>
        <p:spPr>
          <a:xfrm>
            <a:off x="7047927" y="2949172"/>
            <a:ext cx="1758600" cy="156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Сюжетное завершение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Болезнь и смерть Базарова превращают художественную характеристику в оценку: человек, живущий одним отрицанием, оказывается бессилен перед временем и пределами жизни.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Базаров остается интересным для современного читателя
</a:t>
            </a:r>
            <a:endParaRPr lang="en-US" sz="1877" dirty="0"/>
          </a:p>
        </p:txBody>
      </p:sp>
      <p:sp>
        <p:nvSpPr>
          <p:cNvPr id="5" name="Text 1"/>
          <p:cNvSpPr txBox="1"/>
          <p:nvPr/>
        </p:nvSpPr>
        <p:spPr>
          <a:xfrm>
            <a:off x="573325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Базаров привлекает самостоятельностью мышления и готовностью проверять любые идеи практикой, поэтому его образ понятен читателю, ценящему личную свободу и критическое отношение к авторитетам.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089300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Одновременно он вызывает спор из-за максимализма и эмоциональной закрытости: герой не просто думает иначе, но часто отталкивает людей своей категоричностью и резкостью.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89300" y="3305650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поэтому Базаров остаётся современным: в нём по-прежнему узнаётся конфликт между разумом и чувством, критикой и созиданием, свободой и ответственностью.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38113" y="2195280"/>
            <a:ext cx="3239400" cy="117666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 спора о Базарове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942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почему оценки героя расходятся: в нём одновременно видят силу обновления и опасную внутреннюю ограниченность.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942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 возникает потому, что в герое соединены историческая новизна и противоречивость; одна и та же черта может восприниматься как достоинство или как недостаток.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656575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критических оценок образа Базарова в литературной традиции XIX века.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98950" y="439796"/>
            <a:ext cx="67461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Базаров: герой спора, а не готового ответа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1198950" y="2552900"/>
            <a:ext cx="6746100" cy="19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Тургенев создал образ, который нельзя свести ни к похвале, ни к осуждению: Базаров выражает силу обновления, но одновременно показывает опасность полного отрицания духовных и человеческих ценностей.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2026-05-23T12:05:20Z</dcterms:created>
  <dcterms:modified xsi:type="dcterms:W3CDTF">2026-05-23T12:05:20Z</dcterms:modified>
</cp:coreProperties>
</file>