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image" Target="../media/image-3-9.png"/><Relationship Id="rId10" Type="http://schemas.openxmlformats.org/officeDocument/2006/relationships/image" Target="../media/image-3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jpe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image" Target="../media/image-10-8.png"/><Relationship Id="rId9" Type="http://schemas.openxmlformats.org/officeDocument/2006/relationships/image" Target="../media/image-10-9.jpeg"/><Relationship Id="rId10" Type="http://schemas.openxmlformats.org/officeDocument/2006/relationships/image" Target="../media/image-10-10.png"/><Relationship Id="rId11" Type="http://schemas.openxmlformats.org/officeDocument/2006/relationships/image" Target="../media/image-10-11.png"/><Relationship Id="rId12" Type="http://schemas.openxmlformats.org/officeDocument/2006/relationships/image" Target="../media/image-10-12.jpe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jpe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jpe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image" Target="../media/image-14-8.png"/><Relationship Id="rId9" Type="http://schemas.openxmlformats.org/officeDocument/2006/relationships/image" Target="../media/image-14-9.png"/><Relationship Id="rId10" Type="http://schemas.openxmlformats.org/officeDocument/2006/relationships/image" Target="../media/image-14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image" Target="../media/image-20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375" y="72513"/>
            <a:ext cx="8947200" cy="186982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97000" y="2220598"/>
            <a:ext cx="7350000" cy="105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«Сыновья» В. Осеевой: рассказ о доброте и заботе
</a:t>
            </a:r>
            <a:endParaRPr lang="en-US" sz="3600" dirty="0"/>
          </a:p>
        </p:txBody>
      </p:sp>
      <p:sp>
        <p:nvSpPr>
          <p:cNvPr id="5" name="Text 1"/>
          <p:cNvSpPr txBox="1"/>
          <p:nvPr/>
        </p:nvSpPr>
        <p:spPr>
          <a:xfrm>
            <a:off x="1479600" y="3447098"/>
            <a:ext cx="6184800" cy="64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о том, как слова проверяются делом.
</a:t>
            </a:r>
            <a:endParaRPr lang="en-US" sz="1800" dirty="0"/>
          </a:p>
        </p:txBody>
      </p:sp>
      <p:sp>
        <p:nvSpPr>
          <p:cNvPr id="6" name="Text 2"/>
          <p:cNvSpPr txBox="1"/>
          <p:nvPr/>
        </p:nvSpPr>
        <p:spPr>
          <a:xfrm>
            <a:off x="2773250" y="4390824"/>
            <a:ext cx="3597600" cy="39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1480430"/>
            <a:ext cx="5571000" cy="3302341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60000"/>
            <a:ext cx="78093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Валентина Осеева и её рассказы для детей
</a:t>
            </a:r>
            <a:endParaRPr lang="en-US" sz="3100" dirty="0"/>
          </a:p>
        </p:txBody>
      </p:sp>
      <p:sp>
        <p:nvSpPr>
          <p:cNvPr id="6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6267825" y="1584950"/>
            <a:ext cx="2426100" cy="305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Валентина Осеева писала короткие, понятные детям рассказы о семье, школе и дружбе. В её книгах обычные ситуации помогают увидеть характер человека: доброту, честность и умение поступать правильно.
</a:t>
            </a:r>
            <a:endParaRPr lang="en-US" sz="15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17249" y="3280863"/>
            <a:ext cx="440100" cy="391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187874" y="3300423"/>
            <a:ext cx="440100" cy="35208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101749" y="1429640"/>
            <a:ext cx="346050" cy="4614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360000" y="360000"/>
            <a:ext cx="79347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происходит действие рассказа
</a:t>
            </a:r>
            <a:endParaRPr lang="en-US" sz="3000" dirty="0"/>
          </a:p>
        </p:txBody>
      </p:sp>
      <p:sp>
        <p:nvSpPr>
          <p:cNvPr id="13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  <p:sp>
        <p:nvSpPr>
          <p:cNvPr id="14" name="Text 2"/>
          <p:cNvSpPr txBox="1"/>
          <p:nvPr/>
        </p:nvSpPr>
        <p:spPr>
          <a:xfrm>
            <a:off x="524224" y="3200438"/>
            <a:ext cx="31821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Знакомая обстановка
</a:t>
            </a:r>
            <a:endParaRPr lang="en-US" sz="1500" dirty="0"/>
          </a:p>
        </p:txBody>
      </p:sp>
      <p:sp>
        <p:nvSpPr>
          <p:cNvPr id="15" name="Text 3"/>
          <p:cNvSpPr txBox="1"/>
          <p:nvPr/>
        </p:nvSpPr>
        <p:spPr>
          <a:xfrm>
            <a:off x="524224" y="3867863"/>
            <a:ext cx="37368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Действие происходит не в сказке, а в обычной жизни. Герои разговаривают там, где дети легко могут представить соседей, двор и повседневные дела взрослых.
</a:t>
            </a:r>
            <a:endParaRPr lang="en-US" sz="1200" dirty="0"/>
          </a:p>
        </p:txBody>
      </p:sp>
      <p:sp>
        <p:nvSpPr>
          <p:cNvPr id="16" name="Text 4"/>
          <p:cNvSpPr txBox="1"/>
          <p:nvPr/>
        </p:nvSpPr>
        <p:spPr>
          <a:xfrm>
            <a:off x="4794849" y="3200438"/>
            <a:ext cx="31821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Жизненная сцена
</a:t>
            </a:r>
            <a:endParaRPr lang="en-US" sz="1500" dirty="0"/>
          </a:p>
        </p:txBody>
      </p:sp>
      <p:sp>
        <p:nvSpPr>
          <p:cNvPr id="17" name="Text 5"/>
          <p:cNvSpPr txBox="1"/>
          <p:nvPr/>
        </p:nvSpPr>
        <p:spPr>
          <a:xfrm>
            <a:off x="4794849" y="3867863"/>
            <a:ext cx="37368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Простая обстановка помогает сразу сосредоточиться на поступках героев. Здесь особенно заметно, кто говорит много, а кто действительно помогает без лишнего шума.
</a:t>
            </a:r>
            <a:endParaRPr lang="en-US" sz="1200" dirty="0"/>
          </a:p>
        </p:txBody>
      </p:sp>
      <p:sp>
        <p:nvSpPr>
          <p:cNvPr id="18" name="Text 6"/>
          <p:cNvSpPr txBox="1"/>
          <p:nvPr/>
        </p:nvSpPr>
        <p:spPr>
          <a:xfrm>
            <a:off x="2661699" y="1384315"/>
            <a:ext cx="31821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Близко к читателю
</a:t>
            </a:r>
            <a:endParaRPr lang="en-US" sz="1500" dirty="0"/>
          </a:p>
        </p:txBody>
      </p:sp>
      <p:sp>
        <p:nvSpPr>
          <p:cNvPr id="19" name="Text 7"/>
          <p:cNvSpPr txBox="1"/>
          <p:nvPr/>
        </p:nvSpPr>
        <p:spPr>
          <a:xfrm>
            <a:off x="2661699" y="2051740"/>
            <a:ext cx="37368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Такое место действия кажется знакомым и понятным. Младшим школьникам нетрудно увидеть, что похожая ситуация может случиться рядом с домом или во дворе.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26300" y="1298876"/>
            <a:ext cx="4157700" cy="3483698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79347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сына — два разных поведения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471450" y="1384325"/>
            <a:ext cx="3934800" cy="39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говорит громче
</a:t>
            </a:r>
            <a:endParaRPr lang="en-US" sz="1500" dirty="0"/>
          </a:p>
        </p:txBody>
      </p:sp>
      <p:sp>
        <p:nvSpPr>
          <p:cNvPr id="9" name="Text 3"/>
          <p:cNvSpPr txBox="1"/>
          <p:nvPr/>
        </p:nvSpPr>
        <p:spPr>
          <a:xfrm>
            <a:off x="471450" y="1875500"/>
            <a:ext cx="3934800" cy="99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из сыновей старается выглядеть сильным и важным. Он любит говорить о себе уверенно, но его слова не подкреплены делом.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471450" y="3193100"/>
            <a:ext cx="3934800" cy="39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помогает тише
</a:t>
            </a:r>
            <a:endParaRPr lang="en-US" sz="1500" dirty="0"/>
          </a:p>
        </p:txBody>
      </p:sp>
      <p:sp>
        <p:nvSpPr>
          <p:cNvPr id="11" name="Text 5"/>
          <p:cNvSpPr txBox="1"/>
          <p:nvPr/>
        </p:nvSpPr>
        <p:spPr>
          <a:xfrm>
            <a:off x="471450" y="3684275"/>
            <a:ext cx="3934800" cy="99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Другой сын не привлекает внимания. Он спокойно делает нужное, и именно это показывает его внимательность, скромность и доброту.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73500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 чём говорят мамы
</a:t>
            </a:r>
            <a:endParaRPr lang="en-US" sz="3100" dirty="0"/>
          </a:p>
        </p:txBody>
      </p:sp>
      <p:sp>
        <p:nvSpPr>
          <p:cNvPr id="7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1299575" y="1584950"/>
            <a:ext cx="72483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Мамы обсуждают своих сыновей спокойно и внимательно. Они надеются увидеть в детях не гордость, а заботу, уважение и готовность прийти на помощь в нужный момент.
</a:t>
            </a:r>
            <a:endParaRPr lang="en-US" sz="1500" dirty="0"/>
          </a:p>
        </p:txBody>
      </p:sp>
      <p:sp>
        <p:nvSpPr>
          <p:cNvPr id="9" name="Text 3"/>
          <p:cNvSpPr txBox="1"/>
          <p:nvPr/>
        </p:nvSpPr>
        <p:spPr>
          <a:xfrm>
            <a:off x="610275" y="2700475"/>
            <a:ext cx="72483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их разговоре важно не то, кто громче хвалит себя. Взрослые смотрят на реальные поступки и понимают, что именно они показывают настоящий характер.
</a:t>
            </a:r>
            <a:endParaRPr lang="en-US" sz="1500" dirty="0"/>
          </a:p>
        </p:txBody>
      </p:sp>
      <p:sp>
        <p:nvSpPr>
          <p:cNvPr id="10" name="Text 4"/>
          <p:cNvSpPr txBox="1"/>
          <p:nvPr/>
        </p:nvSpPr>
        <p:spPr>
          <a:xfrm>
            <a:off x="1299575" y="3816000"/>
            <a:ext cx="72483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разговор подводит читателя к сравнению двух мальчиков. Сразу становится ясно: слова могут звучать красиво, но решающим остаётся то, что человек делает.
</a:t>
            </a:r>
            <a:endParaRPr lang="en-US" sz="15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60000"/>
            <a:ext cx="3013500" cy="271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раскрывается первый сын
</a:t>
            </a:r>
            <a:endParaRPr lang="en-US" sz="3100" dirty="0"/>
          </a:p>
        </p:txBody>
      </p:sp>
      <p:sp>
        <p:nvSpPr>
          <p:cNvPr id="8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4695795" y="817747"/>
            <a:ext cx="3354900" cy="37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— громкие слова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4695795" y="1241072"/>
            <a:ext cx="3504300" cy="61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говорит о себе уверенно и хочет казаться очень значительным. Сразу слышно, что ему важно произвести впечатление.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048770" y="2213672"/>
            <a:ext cx="3354900" cy="37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— отсутствие помощи
</a:t>
            </a:r>
            <a:endParaRPr lang="en-US" sz="1500" dirty="0"/>
          </a:p>
        </p:txBody>
      </p:sp>
      <p:sp>
        <p:nvSpPr>
          <p:cNvPr id="12" name="Text 5"/>
          <p:cNvSpPr txBox="1"/>
          <p:nvPr/>
        </p:nvSpPr>
        <p:spPr>
          <a:xfrm>
            <a:off x="4048770" y="2636997"/>
            <a:ext cx="3504300" cy="61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появляется возможность сделать доброе дело, он не спешит действовать. За красивыми словами не следует нужный поступок.
</a:t>
            </a:r>
            <a:endParaRPr lang="en-US" sz="1200" dirty="0"/>
          </a:p>
        </p:txBody>
      </p:sp>
      <p:sp>
        <p:nvSpPr>
          <p:cNvPr id="13" name="Text 6"/>
          <p:cNvSpPr txBox="1"/>
          <p:nvPr/>
        </p:nvSpPr>
        <p:spPr>
          <a:xfrm>
            <a:off x="4695795" y="3609597"/>
            <a:ext cx="3354900" cy="37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 — пустое хвастовство
</a:t>
            </a:r>
            <a:endParaRPr lang="en-US" sz="1500" dirty="0"/>
          </a:p>
        </p:txBody>
      </p:sp>
      <p:sp>
        <p:nvSpPr>
          <p:cNvPr id="14" name="Text 7"/>
          <p:cNvSpPr txBox="1"/>
          <p:nvPr/>
        </p:nvSpPr>
        <p:spPr>
          <a:xfrm>
            <a:off x="4695795" y="4032922"/>
            <a:ext cx="3504300" cy="61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Читатель понимает: громкие речи не делают человека хорошим. Без доброго дела они остаются только самоуверенными словами.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3" y="1839225"/>
            <a:ext cx="552000" cy="4416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74353" y="1784025"/>
            <a:ext cx="534750" cy="552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212865" y="1784025"/>
            <a:ext cx="552000" cy="552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60000" y="360000"/>
            <a:ext cx="79347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Второй сын: тихая помощь
</a:t>
            </a:r>
            <a:endParaRPr lang="en-US" sz="3000" dirty="0"/>
          </a:p>
        </p:txBody>
      </p:sp>
      <p:sp>
        <p:nvSpPr>
          <p:cNvPr id="11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  <p:sp>
        <p:nvSpPr>
          <p:cNvPr id="12" name="Text 2"/>
          <p:cNvSpPr txBox="1"/>
          <p:nvPr/>
        </p:nvSpPr>
        <p:spPr>
          <a:xfrm>
            <a:off x="998975" y="1784025"/>
            <a:ext cx="20793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Делает, а не обещает
</a:t>
            </a:r>
            <a:endParaRPr lang="en-US" sz="1500" dirty="0"/>
          </a:p>
        </p:txBody>
      </p:sp>
      <p:sp>
        <p:nvSpPr>
          <p:cNvPr id="13" name="Text 3"/>
          <p:cNvSpPr txBox="1"/>
          <p:nvPr/>
        </p:nvSpPr>
        <p:spPr>
          <a:xfrm>
            <a:off x="360000" y="2447500"/>
            <a:ext cx="2718000" cy="149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не говорит о себе слишком много и не ждёт похвалы. Вместо разговоров выбирает полезное дело и помогает тому, кому трудно.
</a:t>
            </a:r>
            <a:endParaRPr lang="en-US" sz="1300" dirty="0"/>
          </a:p>
        </p:txBody>
      </p:sp>
      <p:sp>
        <p:nvSpPr>
          <p:cNvPr id="14" name="Text 4"/>
          <p:cNvSpPr txBox="1"/>
          <p:nvPr/>
        </p:nvSpPr>
        <p:spPr>
          <a:xfrm>
            <a:off x="6704700" y="1784025"/>
            <a:ext cx="20793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для читателя
</a:t>
            </a:r>
            <a:endParaRPr lang="en-US" sz="1500" dirty="0"/>
          </a:p>
        </p:txBody>
      </p:sp>
      <p:sp>
        <p:nvSpPr>
          <p:cNvPr id="15" name="Text 5"/>
          <p:cNvSpPr txBox="1"/>
          <p:nvPr/>
        </p:nvSpPr>
        <p:spPr>
          <a:xfrm>
            <a:off x="6065725" y="2447500"/>
            <a:ext cx="2718000" cy="149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герой показывает, что скромность и забота важнее хвастовства. Его поведение легко запомнить как пример настоящей человеческой отзывчивости.
</a:t>
            </a:r>
            <a:endParaRPr lang="en-US" sz="1300" dirty="0"/>
          </a:p>
        </p:txBody>
      </p:sp>
      <p:sp>
        <p:nvSpPr>
          <p:cNvPr id="16" name="Text 6"/>
          <p:cNvSpPr txBox="1"/>
          <p:nvPr/>
        </p:nvSpPr>
        <p:spPr>
          <a:xfrm>
            <a:off x="3851837" y="1784025"/>
            <a:ext cx="20793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Доброе сердце
</a:t>
            </a:r>
            <a:endParaRPr lang="en-US" sz="1500" dirty="0"/>
          </a:p>
        </p:txBody>
      </p:sp>
      <p:sp>
        <p:nvSpPr>
          <p:cNvPr id="17" name="Text 7"/>
          <p:cNvSpPr txBox="1"/>
          <p:nvPr/>
        </p:nvSpPr>
        <p:spPr>
          <a:xfrm>
            <a:off x="3212863" y="2447500"/>
            <a:ext cx="2718000" cy="149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поступок выглядит простым, но именно в нём видно настоящее участие. Он замечает чужую нужду и отвечает на неё спокойно и по-доброму.
</a:t>
            </a:r>
            <a:endParaRPr lang="en-US" sz="13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1438213"/>
            <a:ext cx="8424000" cy="334482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60000" y="360000"/>
            <a:ext cx="77313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95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 рассказе меняется оценка сыновей
</a:t>
            </a:r>
            <a:endParaRPr lang="en-US" sz="2959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974125"/>
            <a:ext cx="8424000" cy="34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5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наблюдений, которая помогает понять главную мысль рассказа.
</a:t>
            </a:r>
            <a:endParaRPr lang="en-US" sz="1658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000" y="360000"/>
            <a:ext cx="79347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рассказ легко читать и запоминать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524224" y="2051740"/>
            <a:ext cx="37368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небольшой, поэтому ребёнок не устаёт и легко следит за событиями. Всё происходит быстро и понятно, без длинных описаний и лишних деталей.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524224" y="3860515"/>
            <a:ext cx="37368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Реплики короткие и звучат как обычный разговор. Из-за этого рассказ удобно читать вслух, а смысл сразу становится ясным.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4794849" y="2051740"/>
            <a:ext cx="37368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Героев немного, а значит, запомнить их несложно. Каждый персонаж выполняет свою роль, и читателю легко сравнить их поведение.
</a:t>
            </a:r>
            <a:endParaRPr lang="en-US" sz="1300" dirty="0"/>
          </a:p>
        </p:txBody>
      </p:sp>
      <p:sp>
        <p:nvSpPr>
          <p:cNvPr id="13" name="Text 5"/>
          <p:cNvSpPr txBox="1"/>
          <p:nvPr/>
        </p:nvSpPr>
        <p:spPr>
          <a:xfrm>
            <a:off x="4794849" y="3860515"/>
            <a:ext cx="37368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мысль выражена очень чётко: добрые дела важнее красивых слов. Поэтому рассказ хорошо подходит для обсуждения на уроке.
</a:t>
            </a:r>
            <a:endParaRPr lang="en-US" sz="13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0000" y="1311016"/>
            <a:ext cx="2715900" cy="2206669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211813" y="1310163"/>
            <a:ext cx="2718000" cy="2208375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065728" y="1310163"/>
            <a:ext cx="2718000" cy="2208375"/>
          </a:xfrm>
          <a:prstGeom prst="rect">
            <a:avLst/>
          </a:prstGeom>
        </p:spPr>
      </p:pic>
      <p:sp>
        <p:nvSpPr>
          <p:cNvPr id="14" name="Text 0"/>
          <p:cNvSpPr txBox="1"/>
          <p:nvPr/>
        </p:nvSpPr>
        <p:spPr>
          <a:xfrm>
            <a:off x="360000" y="360000"/>
            <a:ext cx="73500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мам в рассказе
</a:t>
            </a:r>
            <a:endParaRPr lang="en-US" sz="3000" dirty="0"/>
          </a:p>
        </p:txBody>
      </p:sp>
      <p:sp>
        <p:nvSpPr>
          <p:cNvPr id="15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  <p:sp>
        <p:nvSpPr>
          <p:cNvPr id="16" name="Text 2"/>
          <p:cNvSpPr txBox="1"/>
          <p:nvPr/>
        </p:nvSpPr>
        <p:spPr>
          <a:xfrm>
            <a:off x="450325" y="3633500"/>
            <a:ext cx="22794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Спокойные и внимательные
</a:t>
            </a:r>
            <a:endParaRPr lang="en-US" sz="1100" dirty="0"/>
          </a:p>
        </p:txBody>
      </p:sp>
      <p:sp>
        <p:nvSpPr>
          <p:cNvPr id="17" name="Text 3"/>
          <p:cNvSpPr txBox="1"/>
          <p:nvPr/>
        </p:nvSpPr>
        <p:spPr>
          <a:xfrm>
            <a:off x="450325" y="4116800"/>
            <a:ext cx="25746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2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Мамы в рассказе не повышают голос и не торопятся с выводами. Они внимательно наблюдают за детьми и понимают, что настоящий характер видно по поступкам, а не по громким словам. Такой образ создаёт дома тихую, доверительную атмосферу.
</a:t>
            </a:r>
            <a:endParaRPr lang="en-US" sz="824" dirty="0"/>
          </a:p>
        </p:txBody>
      </p:sp>
      <p:sp>
        <p:nvSpPr>
          <p:cNvPr id="18" name="Text 4"/>
          <p:cNvSpPr txBox="1"/>
          <p:nvPr/>
        </p:nvSpPr>
        <p:spPr>
          <a:xfrm>
            <a:off x="3300505" y="3633500"/>
            <a:ext cx="22794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Забота без лишних слов
</a:t>
            </a:r>
            <a:endParaRPr lang="en-US" sz="1100" dirty="0"/>
          </a:p>
        </p:txBody>
      </p:sp>
      <p:sp>
        <p:nvSpPr>
          <p:cNvPr id="19" name="Text 5"/>
          <p:cNvSpPr txBox="1"/>
          <p:nvPr/>
        </p:nvSpPr>
        <p:spPr>
          <a:xfrm>
            <a:off x="3300504" y="4116800"/>
            <a:ext cx="25746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их поведении чувствуется терпение и доброта. Они не спорят и не устраивают ссору, а ждут, как сыновья проявят себя в деле. Это делает сцену очень жизненной и близкой каждому ребёнку.
</a:t>
            </a:r>
            <a:endParaRPr lang="en-US" sz="900" dirty="0"/>
          </a:p>
        </p:txBody>
      </p:sp>
      <p:sp>
        <p:nvSpPr>
          <p:cNvPr id="20" name="Text 6"/>
          <p:cNvSpPr txBox="1"/>
          <p:nvPr/>
        </p:nvSpPr>
        <p:spPr>
          <a:xfrm>
            <a:off x="6154404" y="3633500"/>
            <a:ext cx="22794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Домашний уют и уважение
</a:t>
            </a:r>
            <a:endParaRPr lang="en-US" sz="1100" dirty="0"/>
          </a:p>
        </p:txBody>
      </p:sp>
      <p:sp>
        <p:nvSpPr>
          <p:cNvPr id="21" name="Text 7"/>
          <p:cNvSpPr txBox="1"/>
          <p:nvPr/>
        </p:nvSpPr>
        <p:spPr>
          <a:xfrm>
            <a:off x="6154404" y="4116800"/>
            <a:ext cx="25746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мам связан с семейным теплом и ожиданием уважения к старшим. Для иллюстрации хорошо подойдёт спокойная домашняя сцена: мамы рядом с детьми, мягкий свет, тихий разговор и ощущение заботы в каждом жесте.
</a:t>
            </a:r>
            <a:endParaRPr lang="en-US" sz="845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8424000" cy="117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7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рассказе один реальный шаг героя оказывается важнее долгих речей и хвастовства: именно помощь старшему человеку раскрывает его воспитанность.
</a:t>
            </a:r>
            <a:endParaRPr lang="en-US" sz="2570" dirty="0"/>
          </a:p>
        </p:txBody>
      </p:sp>
      <p:sp>
        <p:nvSpPr>
          <p:cNvPr id="5" name="Text 1"/>
          <p:cNvSpPr txBox="1"/>
          <p:nvPr/>
        </p:nvSpPr>
        <p:spPr>
          <a:xfrm>
            <a:off x="3197475" y="1816012"/>
            <a:ext cx="4467000" cy="109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
</a:t>
            </a:r>
            <a:endParaRPr lang="en-US" sz="8300" dirty="0"/>
          </a:p>
        </p:txBody>
      </p:sp>
      <p:sp>
        <p:nvSpPr>
          <p:cNvPr id="6" name="Text 2"/>
          <p:cNvSpPr txBox="1"/>
          <p:nvPr/>
        </p:nvSpPr>
        <p:spPr>
          <a:xfrm>
            <a:off x="3197475" y="3195212"/>
            <a:ext cx="4467000" cy="51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добрый поступок показывает уважение лучше любых слов.
</a:t>
            </a:r>
            <a:endParaRPr lang="en-US" sz="1800" dirty="0"/>
          </a:p>
        </p:txBody>
      </p:sp>
      <p:sp>
        <p:nvSpPr>
          <p:cNvPr id="7" name="Text 3"/>
          <p:cNvSpPr txBox="1"/>
          <p:nvPr/>
        </p:nvSpPr>
        <p:spPr>
          <a:xfrm>
            <a:off x="3197475" y="3836237"/>
            <a:ext cx="4467000" cy="45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рассказа В. Осеевой «Сыновья»
</a:t>
            </a:r>
            <a:endParaRPr lang="en-US" sz="1500" dirty="0"/>
          </a:p>
        </p:txBody>
      </p:sp>
      <p:sp>
        <p:nvSpPr>
          <p:cNvPr id="8" name="Text 4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60000"/>
            <a:ext cx="73500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Ответственность за близких
</a:t>
            </a:r>
            <a:endParaRPr lang="en-US" sz="3100" dirty="0"/>
          </a:p>
        </p:txBody>
      </p:sp>
      <p:sp>
        <p:nvSpPr>
          <p:cNvPr id="8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35900" y="1584950"/>
            <a:ext cx="2451900" cy="249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Ответственный человек замечает, что рядом кому-то трудно, и не ждёт просьбы. Он действует сразу: поддерживает, помогает и делает это спокойно, без лишнего шума.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6241900" y="1584950"/>
            <a:ext cx="2451900" cy="249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младших школьников это важный урок: забота начинается с простого поступка. Иногда достаточно подать руку, помочь донести вещь или уступить место.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3388900" y="1584950"/>
            <a:ext cx="2451900" cy="249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рассказе два сына ведут себя по-разному: один любит говорить о себе, а другой выбирает полезное дело. Так видно, кто действительно думает о близких.
</a:t>
            </a:r>
            <a:endParaRPr lang="en-US" sz="15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9506" y="2681465"/>
            <a:ext cx="3947100" cy="207376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37756" y="2681465"/>
            <a:ext cx="3947100" cy="2073769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60000" y="360000"/>
            <a:ext cx="73500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показать пожилого человека в сюжете
</a:t>
            </a:r>
            <a:endParaRPr lang="en-US" sz="3000" dirty="0"/>
          </a:p>
        </p:txBody>
      </p:sp>
      <p:sp>
        <p:nvSpPr>
          <p:cNvPr id="10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  <p:sp>
        <p:nvSpPr>
          <p:cNvPr id="11" name="Text 2"/>
          <p:cNvSpPr txBox="1"/>
          <p:nvPr/>
        </p:nvSpPr>
        <p:spPr>
          <a:xfrm>
            <a:off x="459500" y="1475425"/>
            <a:ext cx="36156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Седой прохожий с тяжёлой ношей
</a:t>
            </a:r>
            <a:endParaRPr lang="en-US" sz="1300" dirty="0"/>
          </a:p>
        </p:txBody>
      </p:sp>
      <p:sp>
        <p:nvSpPr>
          <p:cNvPr id="12" name="Text 3"/>
          <p:cNvSpPr txBox="1"/>
          <p:nvPr/>
        </p:nvSpPr>
        <p:spPr>
          <a:xfrm>
            <a:off x="459500" y="1958724"/>
            <a:ext cx="39471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Пожилой человек может идти медленно, опираясь на палочку и удерживая тяжёлую сумку. Такая деталь сразу объясняет, почему ему нужна помощь, и делает поступок героя особенно понятным.
</a:t>
            </a:r>
            <a:endParaRPr lang="en-US" sz="1000" dirty="0"/>
          </a:p>
        </p:txBody>
      </p:sp>
      <p:sp>
        <p:nvSpPr>
          <p:cNvPr id="13" name="Text 4"/>
          <p:cNvSpPr txBox="1"/>
          <p:nvPr/>
        </p:nvSpPr>
        <p:spPr>
          <a:xfrm>
            <a:off x="4737750" y="1475425"/>
            <a:ext cx="36156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Тихая трудность на обычной улице
</a:t>
            </a:r>
            <a:endParaRPr lang="en-US" sz="1300" dirty="0"/>
          </a:p>
        </p:txBody>
      </p:sp>
      <p:sp>
        <p:nvSpPr>
          <p:cNvPr id="14" name="Text 5"/>
          <p:cNvSpPr txBox="1"/>
          <p:nvPr/>
        </p:nvSpPr>
        <p:spPr>
          <a:xfrm>
            <a:off x="4737750" y="1958724"/>
            <a:ext cx="39471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Можно показать старшего человека во дворе или у дома, когда ему нелегко нести корзину или подняться по ступенькам. Простая бытовая сцена помогает увидеть заботу без лишних слов.
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17249" y="3256413"/>
            <a:ext cx="440100" cy="4401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187874" y="3300423"/>
            <a:ext cx="440100" cy="35208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054724" y="1484300"/>
            <a:ext cx="440100" cy="35208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360000" y="360000"/>
            <a:ext cx="79347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противопоставляет рассказ
</a:t>
            </a:r>
            <a:endParaRPr lang="en-US" sz="3000" dirty="0"/>
          </a:p>
        </p:txBody>
      </p:sp>
      <p:sp>
        <p:nvSpPr>
          <p:cNvPr id="13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  <p:sp>
        <p:nvSpPr>
          <p:cNvPr id="14" name="Text 2"/>
          <p:cNvSpPr txBox="1"/>
          <p:nvPr/>
        </p:nvSpPr>
        <p:spPr>
          <a:xfrm>
            <a:off x="524224" y="3200438"/>
            <a:ext cx="31821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Громкие слова
</a:t>
            </a:r>
            <a:endParaRPr lang="en-US" sz="1500" dirty="0"/>
          </a:p>
        </p:txBody>
      </p:sp>
      <p:sp>
        <p:nvSpPr>
          <p:cNvPr id="15" name="Text 3"/>
          <p:cNvSpPr txBox="1"/>
          <p:nvPr/>
        </p:nvSpPr>
        <p:spPr>
          <a:xfrm>
            <a:off x="524224" y="3867863"/>
            <a:ext cx="37368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Первый сын старается произвести впечатление и говорит о себе так, будто уже всё доказал. Но одних слов недостаточно: они быстро забываются, если за ними ничего не стоит.
</a:t>
            </a:r>
            <a:endParaRPr lang="en-US" sz="1200" dirty="0"/>
          </a:p>
        </p:txBody>
      </p:sp>
      <p:sp>
        <p:nvSpPr>
          <p:cNvPr id="16" name="Text 4"/>
          <p:cNvSpPr txBox="1"/>
          <p:nvPr/>
        </p:nvSpPr>
        <p:spPr>
          <a:xfrm>
            <a:off x="4794849" y="3200438"/>
            <a:ext cx="31821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характера
</a:t>
            </a:r>
            <a:endParaRPr lang="en-US" sz="1500" dirty="0"/>
          </a:p>
        </p:txBody>
      </p:sp>
      <p:sp>
        <p:nvSpPr>
          <p:cNvPr id="17" name="Text 5"/>
          <p:cNvSpPr txBox="1"/>
          <p:nvPr/>
        </p:nvSpPr>
        <p:spPr>
          <a:xfrm>
            <a:off x="4794849" y="3867863"/>
            <a:ext cx="37368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Рассказ показывает простое правило: человека оценивают по делам. Именно поступок, а не громкое заявление, помогает понять, кто действительно добрый и внимательный.
</a:t>
            </a:r>
            <a:endParaRPr lang="en-US" sz="1200" dirty="0"/>
          </a:p>
        </p:txBody>
      </p:sp>
      <p:sp>
        <p:nvSpPr>
          <p:cNvPr id="18" name="Text 6"/>
          <p:cNvSpPr txBox="1"/>
          <p:nvPr/>
        </p:nvSpPr>
        <p:spPr>
          <a:xfrm>
            <a:off x="2661699" y="1384315"/>
            <a:ext cx="31821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Настоящая помощь
</a:t>
            </a:r>
            <a:endParaRPr lang="en-US" sz="1500" dirty="0"/>
          </a:p>
        </p:txBody>
      </p:sp>
      <p:sp>
        <p:nvSpPr>
          <p:cNvPr id="19" name="Text 7"/>
          <p:cNvSpPr txBox="1"/>
          <p:nvPr/>
        </p:nvSpPr>
        <p:spPr>
          <a:xfrm>
            <a:off x="2661699" y="2051740"/>
            <a:ext cx="37368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Второй сын не спорит и не хвастается. Он просто делает нужное дело, поэтому его поступок выглядит убедительнее любых обещаний и красивых речей.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1438213"/>
            <a:ext cx="8424000" cy="334482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60000" y="360000"/>
            <a:ext cx="77313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39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поступок второго сына раскрывает его характер
</a:t>
            </a:r>
            <a:endParaRPr lang="en-US" sz="2394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974125"/>
            <a:ext cx="8424000" cy="34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1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событий в рассказе показывает, как тихая помощь становится признаком настоящей доброты.
</a:t>
            </a:r>
            <a:endParaRPr lang="en-US" sz="1517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000" y="360000"/>
            <a:ext cx="73500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рассказа
</a:t>
            </a:r>
            <a:endParaRPr lang="en-US" sz="3100" dirty="0"/>
          </a:p>
        </p:txBody>
      </p:sp>
      <p:sp>
        <p:nvSpPr>
          <p:cNvPr id="9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535900" y="1963875"/>
            <a:ext cx="2451900" cy="21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Осеева пишет просто и ясно, поэтому текст легко читается во 2 классе. Короткие фразы помогают сразу понять, кто что делает и почему это важно.
</a:t>
            </a:r>
            <a:endParaRPr lang="en-US" sz="1500" dirty="0"/>
          </a:p>
        </p:txBody>
      </p:sp>
      <p:sp>
        <p:nvSpPr>
          <p:cNvPr id="11" name="Text 3"/>
          <p:cNvSpPr txBox="1"/>
          <p:nvPr/>
        </p:nvSpPr>
        <p:spPr>
          <a:xfrm>
            <a:off x="6241900" y="1963875"/>
            <a:ext cx="2451900" cy="21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Диалоги звучат как обычный разговор. Это делает историю живой и понятной: ученикам легко представить сцену и пересказать её своими словами.
</a:t>
            </a:r>
            <a:endParaRPr lang="en-US" sz="1500" dirty="0"/>
          </a:p>
        </p:txBody>
      </p:sp>
      <p:sp>
        <p:nvSpPr>
          <p:cNvPr id="12" name="Text 4"/>
          <p:cNvSpPr txBox="1"/>
          <p:nvPr/>
        </p:nvSpPr>
        <p:spPr>
          <a:xfrm>
            <a:off x="3388900" y="1963875"/>
            <a:ext cx="2451900" cy="21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рассказе нет длинных описаний и сложных слов. Благодаря этому внимание не рассеивается, а остаётся на поступках героев и их поведении.
</a:t>
            </a:r>
            <a:endParaRPr lang="en-US" sz="15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0000" y="2584604"/>
            <a:ext cx="8424000" cy="2196492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79347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мысль рассказа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496550" y="1409800"/>
            <a:ext cx="3876000" cy="9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мысль рассказа проста: доброта видна не в похвалах самому себе, а в готовности помочь старшему человеку. Именно такой поступок показывает настоящую заботу и воспитанность.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4767150" y="1409800"/>
            <a:ext cx="3876000" cy="9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Осеева напоминает, что хороший сын думает не только о себе, но и о маме, пожилых людях, людях рядом. Делать добро нужно тихо и вовремя.
</a:t>
            </a:r>
            <a:endParaRPr lang="en-US" sz="13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000" y="360000"/>
            <a:ext cx="73500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Чему учит рассказ
</a:t>
            </a:r>
            <a:endParaRPr lang="en-US" sz="3100" dirty="0"/>
          </a:p>
        </p:txBody>
      </p:sp>
      <p:sp>
        <p:nvSpPr>
          <p:cNvPr id="9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360000" y="1789371"/>
            <a:ext cx="1953600" cy="21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Рассказ учит помогать родным каждый день: не откладывать дело на потом, замечать, где нужна поддержка, и делать полезное без напоминаний.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6830400" y="1789371"/>
            <a:ext cx="1953600" cy="21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показывает, что доброта живёт в простых поступках: подать руку, помочь донести вещь, уступить место, поддержать близкого дома.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4673600" y="1789371"/>
            <a:ext cx="1953600" cy="21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Ещё одно важное правило — не хвастаться. Скромность украшает человека гораздо больше, чем громкие слова без настоящего дела.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2516800" y="1789371"/>
            <a:ext cx="1953600" cy="21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напоминает, что уважение к старшим выражается в вежливости, внимании и готовности прийти на помощь, когда взрослому трудно.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60000"/>
            <a:ext cx="79347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Вопросы по рассказу «Сыновья»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1648722" y="3284250"/>
            <a:ext cx="2500959" cy="43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чтения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1648740" y="3765775"/>
            <a:ext cx="2743177" cy="97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предложите назвать героя, который понравился больше, и объяснить почему. Это помогает внимательно вспомнить поступки, а не только слова персонажей.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745099" y="3284250"/>
            <a:ext cx="2501100" cy="43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Вывод
</a:t>
            </a:r>
            <a:endParaRPr lang="en-US" sz="1100" dirty="0"/>
          </a:p>
        </p:txBody>
      </p:sp>
      <p:sp>
        <p:nvSpPr>
          <p:cNvPr id="12" name="Text 5"/>
          <p:cNvSpPr txBox="1"/>
          <p:nvPr/>
        </p:nvSpPr>
        <p:spPr>
          <a:xfrm>
            <a:off x="4745117" y="3765775"/>
            <a:ext cx="2743200" cy="97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конце полезно ответить, почему помощь пожилому человеку оказалась важнее разговоров о себе. Такой вопрос помогает понять главную мысль произведения.
</a:t>
            </a:r>
            <a:endParaRPr lang="en-US" sz="1000" dirty="0"/>
          </a:p>
        </p:txBody>
      </p:sp>
      <p:sp>
        <p:nvSpPr>
          <p:cNvPr id="13" name="Text 6"/>
          <p:cNvSpPr txBox="1"/>
          <p:nvPr/>
        </p:nvSpPr>
        <p:spPr>
          <a:xfrm>
            <a:off x="3196876" y="1319800"/>
            <a:ext cx="2501100" cy="43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Разговор о поступках
</a:t>
            </a:r>
            <a:endParaRPr lang="en-US" sz="1100" dirty="0"/>
          </a:p>
        </p:txBody>
      </p:sp>
      <p:sp>
        <p:nvSpPr>
          <p:cNvPr id="14" name="Text 7"/>
          <p:cNvSpPr txBox="1"/>
          <p:nvPr/>
        </p:nvSpPr>
        <p:spPr>
          <a:xfrm>
            <a:off x="3196894" y="1801325"/>
            <a:ext cx="2743200" cy="97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можно обсудить, какие слова в рассказе оказались пустыми, а какой поступок действительно показал характер. Так дети видят разницу между хвастовством и заботой.
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0000" y="382524"/>
            <a:ext cx="3982500" cy="2349053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2838025"/>
            <a:ext cx="3982500" cy="1945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Итог: почему рассказ важен для младших школьников
</a:t>
            </a:r>
            <a:endParaRPr lang="en-US" sz="3200" dirty="0"/>
          </a:p>
        </p:txBody>
      </p:sp>
      <p:sp>
        <p:nvSpPr>
          <p:cNvPr id="7" name="Text 1"/>
          <p:cNvSpPr txBox="1"/>
          <p:nvPr/>
        </p:nvSpPr>
        <p:spPr>
          <a:xfrm>
            <a:off x="4711950" y="825750"/>
            <a:ext cx="3867600" cy="16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Рассказ «Сыновья» учит детей самому важному: быть внимательными к старшим, помогать без напоминания и помнить, что доброта всегда заметнее в делах, чем в громких словах.
</a:t>
            </a:r>
            <a:endParaRPr lang="en-US" sz="1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2026-05-24T03:37:35Z</dcterms:created>
  <dcterms:modified xsi:type="dcterms:W3CDTF">2026-05-24T03:37:35Z</dcterms:modified>
</cp:coreProperties>
</file>