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jpe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jpeg"/><Relationship Id="rId9" Type="http://schemas.openxmlformats.org/officeDocument/2006/relationships/image" Target="../media/image-8-9.png"/><Relationship Id="rId10" Type="http://schemas.openxmlformats.org/officeDocument/2006/relationships/image" Target="../media/image-8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image" Target="../media/image-10-10.png"/><Relationship Id="rId11" Type="http://schemas.openxmlformats.org/officeDocument/2006/relationships/image" Target="../media/image-10-11.png"/><Relationship Id="rId12" Type="http://schemas.openxmlformats.org/officeDocument/2006/relationships/image" Target="../media/image-10-12.png"/><Relationship Id="rId13" Type="http://schemas.openxmlformats.org/officeDocument/2006/relationships/image" Target="../media/image-10-13.png"/><Relationship Id="rId14" Type="http://schemas.openxmlformats.org/officeDocument/2006/relationships/image" Target="../media/image-10-14.png"/><Relationship Id="rId15" Type="http://schemas.openxmlformats.org/officeDocument/2006/relationships/slideLayout" Target="../slideLayouts/slideLayout1.xml"/><Relationship Id="rId1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image" Target="../media/image-17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8488" y="238187"/>
            <a:ext cx="4274529" cy="470657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290602" y="1394505"/>
            <a:ext cx="3141289" cy="11772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17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в Средние века: Европа, города, дороги и моря
</a:t>
            </a:r>
            <a:endParaRPr lang="en-US" sz="2317" dirty="0"/>
          </a:p>
        </p:txBody>
      </p:sp>
      <p:sp>
        <p:nvSpPr>
          <p:cNvPr id="7" name="Text 1"/>
          <p:cNvSpPr txBox="1"/>
          <p:nvPr/>
        </p:nvSpPr>
        <p:spPr>
          <a:xfrm>
            <a:off x="1290602" y="2914262"/>
            <a:ext cx="3141289" cy="699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V–XV века: реки торговали, горы защищали, моря связывали, климат задавал занятия и города.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1290602" y="3767116"/>
            <a:ext cx="3141289" cy="4447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4439" y="194425"/>
            <a:ext cx="4302673" cy="4727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98337" y="358714"/>
            <a:ext cx="4024563" cy="13078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география особенно важна для Средневековой Европы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398337" y="1872267"/>
            <a:ext cx="4024563" cy="21568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476 года Европа стала множеством королевств, а старые римские дороги работали хуже. Поэтому люди активнее ходили по рекам и морю. Поселения росли там, где было удобно жить, обороняться и обмениваться товарами — у вод, мостов и перевалов.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условия Европы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619125" y="2157525"/>
            <a:ext cx="2219400" cy="21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 Европы был холоднее: там больше лесов и длинных морских берегов. Это влияло на быт, занятия и способы заготовки ресурсов, а также на развитие рыболовства и морских маршрутов.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486150" y="2157525"/>
            <a:ext cx="2219400" cy="21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центре континента преобладали равнины, реки и смешанные леса. Такие условия поддерживали земледелие и делали передвижение людей и грузов более удобным, чем в горных районах.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400800" y="2157525"/>
            <a:ext cx="2219400" cy="21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юге климат мягче, поэтому лучше росли теплолюбивые культуры — виноград и оливки. Разные природные зоны помогали формировать «особые» занятия областей и их хозяйственные связи.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5720" y="1415989"/>
            <a:ext cx="2424613" cy="336879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8337" y="358714"/>
            <a:ext cx="7087621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реки Европы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858685" y="1422797"/>
            <a:ext cx="4572000" cy="15231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Рейн, Дунай, Сена, Темза и По были основными путями сообщения. По ним перевозили зерно, дерево, ткани, соль и другие нужные товары, а рядом появлялись рынки, причалы и города.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858685" y="3171582"/>
            <a:ext cx="4572000" cy="15231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река становилась «дорогой», удобные берега превращались в оживлённые места. Мосты связывали районы, а суда облегчали путешествия, поэтому торговля и ремёсла часто концентрировались у воды.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38730" y="1611696"/>
            <a:ext cx="4274185" cy="253308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67916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реки и их значение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98336" y="1611697"/>
            <a:ext cx="2669329" cy="25330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речные маршруты связывали внутренние районы Европы с морскими портами.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98337" y="4297794"/>
            <a:ext cx="2669328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работали как «коридоры»: они усиливали города и помогали доставлять товары к морю и на большие рынки.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3605981" y="4297794"/>
            <a:ext cx="5139684" cy="4154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карты Европы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5979" y="1424662"/>
            <a:ext cx="5139684" cy="25293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природные условия влияли на жизнь людей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98336" y="1611697"/>
            <a:ext cx="2669329" cy="23603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«выгодные» места для больших городов обычно находились у рек, морей и перекрёстков путей, где сходились люди и товары.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98337" y="4297793"/>
            <a:ext cx="2669328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сводят связь просто: равнины поддерживали хозяйство, воды — обмен, а горы и леса — защиту и сдерживание движения.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3605981" y="4297793"/>
            <a:ext cx="5139684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природным зонам Европы (данные не количественные).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Горы, перевалы и границы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98336" y="1971674"/>
            <a:ext cx="2219325" cy="24675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Альпы, Пиренеи и Карпаты служили естественными границами. Из-за рельефа людям было сложнее двигаться быстро, а значит, отдельные области легче защищались.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248693" y="1971674"/>
            <a:ext cx="2219400" cy="246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горные перевалы проходили дороги между странами. Контроль над перевалом означал контроль над важными торговыми и военными маршрутами.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127624" y="1971674"/>
            <a:ext cx="2219325" cy="24675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Горы влияли и на характер поселений: в защищённых местах возникали укрепления, а торговые пути «собирались» в определённых точках, где было легче переходить высоты.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6774" y="1290793"/>
            <a:ext cx="2689325" cy="14024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68562" y="1290793"/>
            <a:ext cx="2689325" cy="140244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133205" y="1290793"/>
            <a:ext cx="2689325" cy="1402441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670223" y="2680097"/>
            <a:ext cx="21600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Порт, где товары превращались в богатство
</a:t>
            </a:r>
            <a:endParaRPr lang="en-US" sz="1200" dirty="0"/>
          </a:p>
        </p:txBody>
      </p:sp>
      <p:sp>
        <p:nvSpPr>
          <p:cNvPr id="13" name="Text 1"/>
          <p:cNvSpPr txBox="1"/>
          <p:nvPr/>
        </p:nvSpPr>
        <p:spPr>
          <a:xfrm>
            <a:off x="670225" y="3327800"/>
            <a:ext cx="2160000" cy="114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побережье Средиземного, Северного и Балтийского морей корабли ежедневно приносили новости и грузы. Соль, вино, рыба и металлы сгружали на причалах, а дальше торговцы развозили товар по городам и ярмаркам. Так порт становился центром быстрых перемен.
</a:t>
            </a:r>
            <a:endParaRPr lang="en-US" sz="1001" dirty="0"/>
          </a:p>
        </p:txBody>
      </p:sp>
      <p:sp>
        <p:nvSpPr>
          <p:cNvPr id="14" name="Text 2"/>
          <p:cNvSpPr txBox="1"/>
          <p:nvPr/>
        </p:nvSpPr>
        <p:spPr>
          <a:xfrm>
            <a:off x="3539343" y="2680097"/>
            <a:ext cx="21600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Маршруты, по которым шли солёные и тёплые товары
</a:t>
            </a:r>
            <a:endParaRPr lang="en-US" sz="1200" dirty="0"/>
          </a:p>
        </p:txBody>
      </p:sp>
      <p:sp>
        <p:nvSpPr>
          <p:cNvPr id="15" name="Text 3"/>
          <p:cNvSpPr txBox="1"/>
          <p:nvPr/>
        </p:nvSpPr>
        <p:spPr>
          <a:xfrm>
            <a:off x="3539343" y="3327797"/>
            <a:ext cx="2160000" cy="10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пути помогали доставлять то, что трудно перевозить по суше. По воде перевозили зерно, ткани и вино, а также ремесленные материалы и сырьё. Благодаря регулярным рейсам города на берегах накапливали товары и деньги для новых сделок.
</a:t>
            </a:r>
            <a:endParaRPr lang="en-US" sz="1027" dirty="0"/>
          </a:p>
        </p:txBody>
      </p:sp>
      <p:sp>
        <p:nvSpPr>
          <p:cNvPr id="16" name="Text 4"/>
          <p:cNvSpPr txBox="1"/>
          <p:nvPr/>
        </p:nvSpPr>
        <p:spPr>
          <a:xfrm>
            <a:off x="6407595" y="2680097"/>
            <a:ext cx="21600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Суда, склады и рабочие места у воды
</a:t>
            </a:r>
            <a:endParaRPr lang="en-US" sz="1200" dirty="0"/>
          </a:p>
        </p:txBody>
      </p:sp>
      <p:sp>
        <p:nvSpPr>
          <p:cNvPr id="17" name="Text 5"/>
          <p:cNvSpPr txBox="1"/>
          <p:nvPr/>
        </p:nvSpPr>
        <p:spPr>
          <a:xfrm>
            <a:off x="6407595" y="3327797"/>
            <a:ext cx="2160000" cy="10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Морская торговля требовала целой «цепочки» у берега: парусные суда, склады, пристани и портовые сооружения. Там происходила сортировка и хранение грузов до следующей отправки. В результате портовые районы росли быстрее многих других поселений.
</a:t>
            </a:r>
            <a:endParaRPr lang="en-US" sz="1021" dirty="0"/>
          </a:p>
        </p:txBody>
      </p:sp>
      <p:sp>
        <p:nvSpPr>
          <p:cNvPr id="18" name="Text 6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Моря, которые соединяли Европу
</a:t>
            </a:r>
            <a:endParaRPr lang="en-US" sz="2400" dirty="0"/>
          </a:p>
        </p:txBody>
      </p:sp>
      <p:sp>
        <p:nvSpPr>
          <p:cNvPr id="19" name="Text 7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336" y="1731637"/>
            <a:ext cx="8347328" cy="27729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567745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товар путешествовал в Средние века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типичную торговую цепочку: от производства к купцу, затем — к доставке и продаже, где взимались пошлины.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4948" y="1940220"/>
            <a:ext cx="720000" cy="640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49779" y="1940220"/>
            <a:ext cx="720000" cy="640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4948" y="3550989"/>
            <a:ext cx="720000" cy="576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849779" y="3465336"/>
            <a:ext cx="720000" cy="7200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6" name="Text 0"/>
          <p:cNvSpPr txBox="1"/>
          <p:nvPr/>
        </p:nvSpPr>
        <p:spPr>
          <a:xfrm>
            <a:off x="398337" y="358714"/>
            <a:ext cx="7087621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Ярмарки и торговые центры
</a:t>
            </a:r>
            <a:endParaRPr lang="en-US" sz="2400" dirty="0"/>
          </a:p>
        </p:txBody>
      </p:sp>
      <p:sp>
        <p:nvSpPr>
          <p:cNvPr id="17" name="Text 1"/>
          <p:cNvSpPr txBox="1"/>
          <p:nvPr/>
        </p:nvSpPr>
        <p:spPr>
          <a:xfrm>
            <a:off x="1569812" y="1883268"/>
            <a:ext cx="2520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Большие ярмарки
</a:t>
            </a:r>
            <a:pPr algn="l" indent="0" marL="0">
              <a:lnSpc>
                <a:spcPct val="100000"/>
              </a:lnSpc>
              <a:buNone/>
            </a:pPr>
            <a:r>
              <a:rPr lang="en-US" sz="8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Шампани, Брюгге и Любеке проходили крупные ярмарки, где встречались торговцы из разных частей Европы. Там продавали товары, которые трудно было быстро найти в одном городе.
</a:t>
            </a:r>
            <a:endParaRPr lang="en-US" sz="858" dirty="0"/>
          </a:p>
        </p:txBody>
      </p:sp>
      <p:sp>
        <p:nvSpPr>
          <p:cNvPr id="18" name="Text 2"/>
          <p:cNvSpPr txBox="1"/>
          <p:nvPr/>
        </p:nvSpPr>
        <p:spPr>
          <a:xfrm>
            <a:off x="5932626" y="1883268"/>
            <a:ext cx="2520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Товары со многих регионов
</a:t>
            </a:r>
            <a:pPr algn="l" indent="0" marL="0">
              <a:lnSpc>
                <a:spcPct val="100000"/>
              </a:lnSpc>
              <a:buNone/>
            </a:pPr>
            <a:r>
              <a:rPr lang="en-US" sz="8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ярмарках расходились шерсть, ткани, соль, металл, зерно и пряности. Разнообразие товаров показывало, что торговые связи соединяли северные и южные области континента.
</a:t>
            </a:r>
            <a:endParaRPr lang="en-US" sz="858" dirty="0"/>
          </a:p>
        </p:txBody>
      </p:sp>
      <p:sp>
        <p:nvSpPr>
          <p:cNvPr id="19" name="Text 3"/>
          <p:cNvSpPr txBox="1"/>
          <p:nvPr/>
        </p:nvSpPr>
        <p:spPr>
          <a:xfrm>
            <a:off x="1569812" y="3505474"/>
            <a:ext cx="2520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3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Склады и мастерские рядом
</a:t>
            </a:r>
            <a:pPr algn="l" indent="0" marL="0">
              <a:lnSpc>
                <a:spcPct val="100000"/>
              </a:lnSpc>
              <a:buNone/>
            </a:pPr>
            <a:r>
              <a:rPr lang="en-US" sz="93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Поблизости от ярмарок быстро росли города: появлялись склады, мастерские и новые рабочие места. Это ускоряло обработку товаров и облегчало дальнейшие перевозки.
</a:t>
            </a:r>
            <a:endParaRPr lang="en-US" sz="931" dirty="0"/>
          </a:p>
        </p:txBody>
      </p:sp>
      <p:sp>
        <p:nvSpPr>
          <p:cNvPr id="20" name="Text 4"/>
          <p:cNvSpPr txBox="1"/>
          <p:nvPr/>
        </p:nvSpPr>
        <p:spPr>
          <a:xfrm>
            <a:off x="5932626" y="3465336"/>
            <a:ext cx="2520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дороги и маршруты
</a:t>
            </a:r>
            <a:pPr algn="l" indent="0" marL="0">
              <a:lnSpc>
                <a:spcPct val="100000"/>
              </a:lnSpc>
              <a:buNone/>
            </a:pPr>
            <a:r>
              <a:rPr lang="en-US" sz="8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Ярмарки становились «узлами» на карте торговли: вокруг них укреплялись сухопутные и речные маршруты. Чем больше гостей приезжало, тем важнее становились дороги в регионе.
</a:t>
            </a:r>
            <a:endParaRPr lang="en-US" sz="837" dirty="0"/>
          </a:p>
        </p:txBody>
      </p:sp>
      <p:sp>
        <p:nvSpPr>
          <p:cNvPr id="21" name="Text 5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336" y="1662046"/>
            <a:ext cx="5139684" cy="286461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торговые города Европы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6002723" y="1611697"/>
            <a:ext cx="2669329" cy="19389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росли там, где было удобно перевозить товары и быстро заключать сделки: у портов, на речных путях и на торговых магистралях.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002724" y="3670988"/>
            <a:ext cx="2669328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70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город занимал «своё» место в сети обмена: от северных морских маршрутов до средиземноморских связей и ярмарочной торговли.
</a:t>
            </a:r>
            <a:endParaRPr lang="en-US" sz="870" dirty="0"/>
          </a:p>
        </p:txBody>
      </p:sp>
      <p:sp>
        <p:nvSpPr>
          <p:cNvPr id="8" name="Text 3"/>
          <p:cNvSpPr txBox="1"/>
          <p:nvPr/>
        </p:nvSpPr>
        <p:spPr>
          <a:xfrm>
            <a:off x="6002723" y="4196141"/>
            <a:ext cx="2742941" cy="3808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сведения о городах Европы (обобщение).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5979" y="1424662"/>
            <a:ext cx="5139684" cy="25293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города росли быстрее других поселений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98336" y="1611697"/>
            <a:ext cx="2669329" cy="23603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Переезд в город означал больше шансов: ремесленникам и торговцам нужны клиенты, а спрос быстрее растёт там, где есть река, море или дорога.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98337" y="4297793"/>
            <a:ext cx="2669328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53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лучше транспортное положение, тем быстрее накапливаются люди и занятия: рынки, склады, мастерские и деньги формируют «ускорение роста».
</a:t>
            </a:r>
            <a:endParaRPr lang="en-US" sz="853" dirty="0"/>
          </a:p>
        </p:txBody>
      </p:sp>
      <p:sp>
        <p:nvSpPr>
          <p:cNvPr id="8" name="Text 3"/>
          <p:cNvSpPr txBox="1"/>
          <p:nvPr/>
        </p:nvSpPr>
        <p:spPr>
          <a:xfrm>
            <a:off x="3605981" y="4297793"/>
            <a:ext cx="5139684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(обобщённое сравнение по описанным признакам: реки, моря, дороги).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Путешествия, карты и новые знания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380342" y="2939621"/>
            <a:ext cx="1716300" cy="134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6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Торговля и обмен сведениями
</a:t>
            </a:r>
            <a:pPr algn="ctr" indent="0" marL="0">
              <a:lnSpc>
                <a:spcPct val="100000"/>
              </a:lnSpc>
              <a:buNone/>
            </a:pPr>
            <a:r>
              <a:rPr lang="en-US" sz="960" b="1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Купцы, паломники и послы перевозили не только товары, но и новости. Вместе с сообщениями путешествовали карты и описания дальних мест, которые помогали людям ориентироваться.
</a:t>
            </a:r>
            <a:endParaRPr lang="en-US" sz="960" dirty="0"/>
          </a:p>
        </p:txBody>
      </p:sp>
      <p:sp>
        <p:nvSpPr>
          <p:cNvPr id="8" name="Text 2"/>
          <p:cNvSpPr txBox="1"/>
          <p:nvPr/>
        </p:nvSpPr>
        <p:spPr>
          <a:xfrm>
            <a:off x="3212990" y="2939621"/>
            <a:ext cx="1716300" cy="134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Маршруты в Рим, Иерусалим, Константинополь
</a:t>
            </a:r>
            <a:pPr algn="ctr" indent="0" marL="0">
              <a:lnSpc>
                <a:spcPct val="100000"/>
              </a:lnSpc>
              <a:buNone/>
            </a:pPr>
            <a:r>
              <a:rPr lang="en-US" sz="912" b="1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12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Потоки путешественников связывали Европу с важными центрами. Возвращаясь домой, они расширяли представления о мире: какие земли существуют, как устроены пути и что там производят.
</a:t>
            </a:r>
            <a:endParaRPr lang="en-US" sz="912" dirty="0"/>
          </a:p>
        </p:txBody>
      </p:sp>
      <p:sp>
        <p:nvSpPr>
          <p:cNvPr id="9" name="Text 3"/>
          <p:cNvSpPr txBox="1"/>
          <p:nvPr/>
        </p:nvSpPr>
        <p:spPr>
          <a:xfrm>
            <a:off x="6203406" y="2939621"/>
            <a:ext cx="1716300" cy="134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Карты с неточностями
</a:t>
            </a:r>
            <a:pPr algn="ctr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Точные измерения были редкостью, поэтому на многих картах встречались ошибки и приблизительные расстояния. Тем не менее сами карты оставались опорой для дальнейших поездок.
</a:t>
            </a:r>
            <a:endParaRPr lang="en-US" sz="1050" dirty="0"/>
          </a:p>
        </p:txBody>
      </p:sp>
      <p:sp>
        <p:nvSpPr>
          <p:cNvPr id="10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5720" y="1415989"/>
            <a:ext cx="2424613" cy="336879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8337" y="358714"/>
            <a:ext cx="7087621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выглядели средневековые карты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858685" y="1422797"/>
            <a:ext cx="4572000" cy="15231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Средневековые карты часто отличались от современных: важные города и места религиозного значения могли быть показаны крупнее и заметнее. Такой выбор подсказывал, что ценили больше всего — путь и «сакральный» центр.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858685" y="3171582"/>
            <a:ext cx="4572000" cy="15231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Иерусалим нередко изображали в центре мира, а форма территорий могла быть условной. Визуальные подсказки, подписи и декоративные элементы делали карту похожей на рукопись и одновременно на учебный материал.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336" y="1731637"/>
            <a:ext cx="8347328" cy="27729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567745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монастырских книг к университетам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знания о путешествиях и описаниях мира переходили от хранения к обучению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5979" y="1424662"/>
            <a:ext cx="5139684" cy="25293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Северная, центральная и южная Европа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98336" y="1611697"/>
            <a:ext cx="2669329" cy="23603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севере холод и большое количество лесов поддерживали занятия, связанные с деревом и морем. В центре же много рек и равнин делали земледелие и рост городов более устойчивыми.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98337" y="4297793"/>
            <a:ext cx="2669328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50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природные условия «задавали» разные направления: север чаще опирался на леса и морскую торговлю, юг — на мягкий климат и средиземноморские связи.
</a:t>
            </a:r>
            <a:endParaRPr lang="en-US" sz="750" dirty="0"/>
          </a:p>
        </p:txBody>
      </p:sp>
      <p:sp>
        <p:nvSpPr>
          <p:cNvPr id="8" name="Text 3"/>
          <p:cNvSpPr txBox="1"/>
          <p:nvPr/>
        </p:nvSpPr>
        <p:spPr>
          <a:xfrm>
            <a:off x="3605981" y="4297793"/>
            <a:ext cx="5139684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природных особенностей и описанного типа торговли (обобщение, без точных числовых измерений).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4948" y="1916387"/>
            <a:ext cx="720000" cy="720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49779" y="1956387"/>
            <a:ext cx="720000" cy="640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4948" y="3688244"/>
            <a:ext cx="720000" cy="640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50471" y="3688243"/>
            <a:ext cx="720000" cy="640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98337" y="358714"/>
            <a:ext cx="7087621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и войны
</a:t>
            </a:r>
            <a:endParaRPr lang="en-US" sz="2400" dirty="0"/>
          </a:p>
        </p:txBody>
      </p:sp>
      <p:sp>
        <p:nvSpPr>
          <p:cNvPr id="13" name="Text 1"/>
          <p:cNvSpPr txBox="1"/>
          <p:nvPr/>
        </p:nvSpPr>
        <p:spPr>
          <a:xfrm>
            <a:off x="1589717" y="1906254"/>
            <a:ext cx="2520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Горные преграды
</a:t>
            </a:r>
            <a:pPr algn="l" indent="0" marL="0">
              <a:lnSpc>
                <a:spcPct val="100000"/>
              </a:lnSpc>
              <a:buNone/>
            </a:pPr>
            <a:r>
              <a:rPr lang="en-US" sz="8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Альпы, Карпаты и другие горы усложняли продвижение больших войск. Через перевалы проходили ключевые пути, поэтому контроль над ними давал преимущество в передвижении и снабжении.
</a:t>
            </a:r>
            <a:endParaRPr lang="en-US" sz="809" dirty="0"/>
          </a:p>
        </p:txBody>
      </p:sp>
      <p:sp>
        <p:nvSpPr>
          <p:cNvPr id="14" name="Text 2"/>
          <p:cNvSpPr txBox="1"/>
          <p:nvPr/>
        </p:nvSpPr>
        <p:spPr>
          <a:xfrm>
            <a:off x="5960449" y="1916386"/>
            <a:ext cx="2520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3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Равнины и скорость манёвра
</a:t>
            </a:r>
            <a:pPr algn="l" indent="0" marL="0">
              <a:lnSpc>
                <a:spcPct val="100000"/>
              </a:lnSpc>
              <a:buNone/>
            </a:pPr>
            <a:r>
              <a:rPr lang="en-US" sz="93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равнинах армии могли быстрее двигаться и разворачивать силы. Болота, леса и гористая местность затрудняли наступление, замедляли колонны и повышали потери.
</a:t>
            </a:r>
            <a:endParaRPr lang="en-US" sz="936" dirty="0"/>
          </a:p>
        </p:txBody>
      </p:sp>
      <p:sp>
        <p:nvSpPr>
          <p:cNvPr id="15" name="Text 3"/>
          <p:cNvSpPr txBox="1"/>
          <p:nvPr/>
        </p:nvSpPr>
        <p:spPr>
          <a:xfrm>
            <a:off x="1589717" y="3648244"/>
            <a:ext cx="2520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Мосты как точки контроля
</a:t>
            </a:r>
            <a:pPr algn="l" indent="0" marL="0">
              <a:lnSpc>
                <a:spcPct val="100000"/>
              </a:lnSpc>
              <a:buNone/>
            </a:pPr>
            <a:r>
              <a:rPr lang="en-US" sz="8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Мосты и переправы становились «узкими местами» войны: их защищали, разрушали или перекрывали. От того, кто держит мост, зависело перемещение людей, телег и вооружения.
</a:t>
            </a:r>
            <a:endParaRPr lang="en-US" sz="862" dirty="0"/>
          </a:p>
        </p:txBody>
      </p:sp>
      <p:sp>
        <p:nvSpPr>
          <p:cNvPr id="16" name="Text 4"/>
          <p:cNvSpPr txBox="1"/>
          <p:nvPr/>
        </p:nvSpPr>
        <p:spPr>
          <a:xfrm>
            <a:off x="5960449" y="3648243"/>
            <a:ext cx="2520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Порты, города и снабжение
</a:t>
            </a:r>
            <a:pPr algn="l" indent="0" marL="0">
              <a:lnSpc>
                <a:spcPct val="100000"/>
              </a:lnSpc>
              <a:buNone/>
            </a:pPr>
            <a:r>
              <a:rPr lang="en-US" sz="8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Порты и прибрежные города влияли на исход кампаний, потому что там разгружали товары и подвозили припасы. Контроль над портами усиливал логистику и мешал противнику действовать.
</a:t>
            </a:r>
            <a:endParaRPr lang="en-US" sz="809" dirty="0"/>
          </a:p>
        </p:txBody>
      </p:sp>
      <p:sp>
        <p:nvSpPr>
          <p:cNvPr id="17" name="Text 5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Ганза и север Европы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619125" y="1963072"/>
            <a:ext cx="2219325" cy="23582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Ганзейский союз объединял города Балтийского и Северного морей. Это позволяло согласовывать торговлю на дальних маршрутах и снижать риски при перевозках.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43441" y="1963072"/>
            <a:ext cx="2219325" cy="23582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Любек, Гамбург, Рига и Новгород участвовали в обмене зерном, мехами, воском, рыбой и древесиной. Общий интерес укреплял экономические связи и поддерживал стабильный спрос на товары.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6275131" y="1963072"/>
            <a:ext cx="2219325" cy="23582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действовали общие морские маршруты и правила торговли, север Европы становился более «связанным» районом. Ганза усиливала значение портов и морских путей как основы экономики региона.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5720" y="1415989"/>
            <a:ext cx="2424613" cy="336879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8337" y="358714"/>
            <a:ext cx="7087621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Следы средневековой географии в современных городах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858685" y="1422797"/>
            <a:ext cx="4572000" cy="15231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современные европейские города развивались на местах старых торговых путей, речных переправ и портов. Поэтому план улиц и расположение центров часто повторяют логику средневековой торговли и движения.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858685" y="3171582"/>
            <a:ext cx="4572000" cy="15231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Старые мосты, крепости и набережные нередко сохранялись, даже когда менялась власть и техника. По этим «остаткам» можно понять, какие места раньше были ключевыми для перевозок и безопасности.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274061" y="1394505"/>
            <a:ext cx="6595879" cy="117724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477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определяла жизнь средневековой Европы
</a:t>
            </a:r>
            <a:endParaRPr lang="en-US" sz="3477" dirty="0"/>
          </a:p>
        </p:txBody>
      </p:sp>
      <p:sp>
        <p:nvSpPr>
          <p:cNvPr id="6" name="Text 1"/>
          <p:cNvSpPr txBox="1"/>
          <p:nvPr/>
        </p:nvSpPr>
        <p:spPr>
          <a:xfrm>
            <a:off x="1282111" y="2914262"/>
            <a:ext cx="6579779" cy="699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Средние века география влияла на всё: где появлялись города, как шла торговля, где строили замки и как вели войны. Реки, моря, горы, климат и леса связывали занятия людей с возможностями региона.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2026-05-11T16:28:14Z</dcterms:created>
  <dcterms:modified xsi:type="dcterms:W3CDTF">2026-05-11T16:28:14Z</dcterms:modified>
</cp:coreProperties>
</file>