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image" Target="../media/image-13-8.png"/><Relationship Id="rId9" Type="http://schemas.openxmlformats.org/officeDocument/2006/relationships/image" Target="../media/image-13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914325" y="562650"/>
            <a:ext cx="10363500" cy="573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Страдательные причастия: что это и как они образуются
</a:t>
            </a:r>
            <a:pPr algn="ctr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Разберём значение, суффиксы и способы образования на понятных примерах.
</a:t>
            </a:r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8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4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530588" y="177200"/>
            <a:ext cx="5483073" cy="652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7475" y="3429000"/>
            <a:ext cx="5835600" cy="26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Страдательные причастия часто встречаются в учебных текстах и помогают точнее выражать мысль. Они учат замечать связь слова с действием, правильно выбирать суффиксы и лучше понимать смысл предложения.
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277475" y="552175"/>
            <a:ext cx="5835600" cy="2081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эта тема важна в 5 классе
</a:t>
            </a:r>
            <a:endParaRPr lang="en-US" sz="3200" dirty="0"/>
          </a:p>
        </p:txBody>
      </p:sp>
      <p:sp>
        <p:nvSpPr>
          <p:cNvPr id="8" name="Text 2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3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97250" y="642800"/>
            <a:ext cx="11197500" cy="107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обозначают страдательные причастия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779925" y="3173450"/>
            <a:ext cx="2784600" cy="155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Страдательные причастия называют признак предмета по действию, которое направлено на него. Поэтому они отвечают на вопросы какой? какая? какое? какие?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4496799" y="3173450"/>
            <a:ext cx="2784600" cy="155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формы обычно указывают, что предмет не сам выполняет действие, а испытывает его со стороны другого лица, предмета или явления: написанный текст, срубленное дерево.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8213675" y="3173450"/>
            <a:ext cx="2784600" cy="155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значению страдательные причастия близки к глаголу, потому что сохраняют связь с действием и временем. Именно поэтому их важно рассматривать не только как описание, но и как форму от глагола.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11558958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5335" y="2511713"/>
            <a:ext cx="424462" cy="485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94121" y="2511713"/>
            <a:ext cx="363825" cy="4851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5334" y="4753825"/>
            <a:ext cx="424462" cy="4851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24933" y="4795495"/>
            <a:ext cx="502200" cy="40176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379075" y="2600375"/>
            <a:ext cx="42141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Переходные глаголы
</a:t>
            </a:r>
            <a:endParaRPr lang="en-US" sz="1800" dirty="0"/>
          </a:p>
        </p:txBody>
      </p:sp>
      <p:sp>
        <p:nvSpPr>
          <p:cNvPr id="9" name="Text 1"/>
          <p:cNvSpPr txBox="1"/>
          <p:nvPr/>
        </p:nvSpPr>
        <p:spPr>
          <a:xfrm>
            <a:off x="693425" y="3223228"/>
            <a:ext cx="4899600" cy="94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причастия образуются от глаголов, которые могут иметь зависимое слово без предлога: читать книгу, строить дом, решать задачу.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7017525" y="2600375"/>
            <a:ext cx="42141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Настоящее время
</a:t>
            </a:r>
            <a:endParaRPr lang="en-US" sz="1800" dirty="0"/>
          </a:p>
        </p:txBody>
      </p:sp>
      <p:sp>
        <p:nvSpPr>
          <p:cNvPr id="11" name="Text 3"/>
          <p:cNvSpPr txBox="1"/>
          <p:nvPr/>
        </p:nvSpPr>
        <p:spPr>
          <a:xfrm>
            <a:off x="6331900" y="3223228"/>
            <a:ext cx="4899600" cy="94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форм настоящего времени берут глаголы несовершенного вида, потому что действие мыслится как происходящее сейчас или регулярно.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1379075" y="4842475"/>
            <a:ext cx="42141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Прошедшее время
</a:t>
            </a:r>
            <a:endParaRPr lang="en-US" sz="1800" dirty="0"/>
          </a:p>
        </p:txBody>
      </p:sp>
      <p:sp>
        <p:nvSpPr>
          <p:cNvPr id="13" name="Text 5"/>
          <p:cNvSpPr txBox="1"/>
          <p:nvPr/>
        </p:nvSpPr>
        <p:spPr>
          <a:xfrm>
            <a:off x="693425" y="5469794"/>
            <a:ext cx="4899600" cy="88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прошедшего времени подходят глаголы и совершенного, и несовершенного вида, если нужно назвать уже завершённое действие.
</a:t>
            </a:r>
            <a:endParaRPr lang="en-US" sz="1400" dirty="0"/>
          </a:p>
        </p:txBody>
      </p:sp>
      <p:sp>
        <p:nvSpPr>
          <p:cNvPr id="14" name="Text 6"/>
          <p:cNvSpPr txBox="1"/>
          <p:nvPr/>
        </p:nvSpPr>
        <p:spPr>
          <a:xfrm>
            <a:off x="7017525" y="4842475"/>
            <a:ext cx="42141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 зависимым словом
</a:t>
            </a:r>
            <a:endParaRPr lang="en-US" sz="1800" dirty="0"/>
          </a:p>
        </p:txBody>
      </p:sp>
      <p:sp>
        <p:nvSpPr>
          <p:cNvPr id="15" name="Text 7"/>
          <p:cNvSpPr txBox="1"/>
          <p:nvPr/>
        </p:nvSpPr>
        <p:spPr>
          <a:xfrm>
            <a:off x="6331900" y="5469794"/>
            <a:ext cx="4899600" cy="94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переходности помогает понять, можно ли образовать причастие от нужного глагола и правильно связать его с объектом действия.
</a:t>
            </a:r>
            <a:endParaRPr lang="en-US" sz="1400" dirty="0"/>
          </a:p>
        </p:txBody>
      </p:sp>
      <p:sp>
        <p:nvSpPr>
          <p:cNvPr id="16" name="Text 8"/>
          <p:cNvSpPr txBox="1"/>
          <p:nvPr/>
        </p:nvSpPr>
        <p:spPr>
          <a:xfrm>
            <a:off x="11558958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300" dirty="0"/>
          </a:p>
        </p:txBody>
      </p:sp>
      <p:sp>
        <p:nvSpPr>
          <p:cNvPr id="17" name="Text 9"/>
          <p:cNvSpPr txBox="1"/>
          <p:nvPr/>
        </p:nvSpPr>
        <p:spPr>
          <a:xfrm>
            <a:off x="565500" y="564225"/>
            <a:ext cx="11061000" cy="6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041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каких глаголов образуются страдательные причастия
</a:t>
            </a:r>
            <a:endParaRPr lang="en-US" sz="3041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1191" y="2754450"/>
            <a:ext cx="10689419" cy="29127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9050" y="428000"/>
            <a:ext cx="11153700" cy="186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1C33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образуется страдательное причастие
</a:t>
            </a:r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шагов помогает выбрать правильную форму и суффикс.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3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39775" y="5020200"/>
            <a:ext cx="45909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причастия часто встречаются в учебных текстах, потому что удобно описывают предмет через действие: книга читаемая, тетрадь проверяемая, звук слышимый.
</a:t>
            </a:r>
            <a:endParaRPr lang="en-US" sz="1600" dirty="0"/>
          </a:p>
        </p:txBody>
      </p:sp>
      <p:sp>
        <p:nvSpPr>
          <p:cNvPr id="5" name="Text 1"/>
          <p:cNvSpPr txBox="1"/>
          <p:nvPr/>
        </p:nvSpPr>
        <p:spPr>
          <a:xfrm>
            <a:off x="791025" y="2916124"/>
            <a:ext cx="45909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причастия образуются от глаголов несовершенного вида и называют признак предмета по действию, которое происходит сейчас или повторяется регулярно.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6788825" y="2916124"/>
            <a:ext cx="45909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суффиксы настоящего времени — -ем- и -им-. Они помогают построить формы вроде читаемый, решаемый, видимый, слышимый.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300" dirty="0"/>
          </a:p>
        </p:txBody>
      </p:sp>
      <p:sp>
        <p:nvSpPr>
          <p:cNvPr id="8" name="Text 4"/>
          <p:cNvSpPr txBox="1"/>
          <p:nvPr/>
        </p:nvSpPr>
        <p:spPr>
          <a:xfrm>
            <a:off x="497250" y="417600"/>
            <a:ext cx="11197500" cy="107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Страдательные причастия настоящего времени
</a:t>
            </a:r>
            <a:endParaRPr lang="en-US" sz="3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300" dirty="0"/>
          </a:p>
        </p:txBody>
      </p:sp>
      <p:sp>
        <p:nvSpPr>
          <p:cNvPr id="4" name="Text 1"/>
          <p:cNvSpPr txBox="1"/>
          <p:nvPr/>
        </p:nvSpPr>
        <p:spPr>
          <a:xfrm>
            <a:off x="6420400" y="1621807"/>
            <a:ext cx="5122800" cy="31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школьном правиле для настоящего времени обычно выделяют два основных варианта, а выбор зависит от спряжения глагола.
</a:t>
            </a:r>
            <a:endParaRPr lang="en-US" sz="1600" dirty="0"/>
          </a:p>
        </p:txBody>
      </p:sp>
      <p:sp>
        <p:nvSpPr>
          <p:cNvPr id="5" name="Text 2"/>
          <p:cNvSpPr txBox="1"/>
          <p:nvPr/>
        </p:nvSpPr>
        <p:spPr>
          <a:xfrm>
            <a:off x="886700" y="1832400"/>
            <a:ext cx="4647000" cy="269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основных суффикса помогают образовать страдательные причастия настоящего времени.
</a:t>
            </a:r>
            <a:endParaRPr lang="en-US" sz="3000" dirty="0"/>
          </a:p>
        </p:txBody>
      </p:sp>
      <p:sp>
        <p:nvSpPr>
          <p:cNvPr id="6" name="Text 3"/>
          <p:cNvSpPr txBox="1"/>
          <p:nvPr/>
        </p:nvSpPr>
        <p:spPr>
          <a:xfrm>
            <a:off x="648800" y="4818000"/>
            <a:ext cx="5122800" cy="60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Школьное правило по русскому языку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0F0F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8191" y="150225"/>
            <a:ext cx="5090717" cy="6557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155920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300" dirty="0"/>
          </a:p>
        </p:txBody>
      </p:sp>
      <p:sp>
        <p:nvSpPr>
          <p:cNvPr id="7" name="Text 1"/>
          <p:cNvSpPr txBox="1"/>
          <p:nvPr/>
        </p:nvSpPr>
        <p:spPr>
          <a:xfrm>
            <a:off x="5733275" y="621200"/>
            <a:ext cx="6140100" cy="553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Читаемый текст и другие учебные примеры
</a:t>
            </a:r>
            <a:pPr algn="l" indent="0" marL="0">
              <a:lnSpc>
                <a:spcPct val="100000"/>
              </a:lnSpc>
              <a:buNone/>
            </a:pPr>
            <a:r>
              <a:rPr lang="en-US" sz="48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классе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учебных заданиях легко увидеть форму причастия в словосочетаниях: проверяемая тетрадь, слышимый звук, видимый след. Они показывают действие, которое происходит сейчас.
</a:t>
            </a:r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странице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читаемый текст помогает понять связь с глаголом читать. Такие формы удобно находить в упражнениях, потому что они сразу уточняют, какой предмет и какое действие связаны между собой.
</a:t>
            </a:r>
            <a:endParaRPr lang="en-US" sz="3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41998" y="1834950"/>
            <a:ext cx="6486754" cy="4248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300" dirty="0"/>
          </a:p>
        </p:txBody>
      </p:sp>
      <p:sp>
        <p:nvSpPr>
          <p:cNvPr id="5" name="Text 1"/>
          <p:cNvSpPr txBox="1"/>
          <p:nvPr/>
        </p:nvSpPr>
        <p:spPr>
          <a:xfrm>
            <a:off x="367550" y="2004739"/>
            <a:ext cx="4634100" cy="384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какие суффиксы встречаются в типичных школьных примерах и как они распределяются по времени.
</a:t>
            </a:r>
            <a:pPr algn="l" indent="0" marL="0">
              <a:lnSpc>
                <a:spcPct val="150041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настоящем и прошедшем времени используются разные модели, но в школьных примерах чаще встречаются формы прошедшего времени.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5541167" y="6358508"/>
            <a:ext cx="6488400" cy="18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из темы «Образование страдательных причастий»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367550" y="290525"/>
            <a:ext cx="11456700" cy="92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Суффиксы страдательных причастий: сравнение моделей
</a:t>
            </a:r>
            <a:endParaRPr lang="en-US" sz="3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914450" y="2568825"/>
            <a:ext cx="4998600" cy="13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Страдательные причастия прошедшего времени образуются от основы глагола и называют признак предмета по уже завершённому действию: написанный, решённый, прочитанный.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6872300" y="5295675"/>
            <a:ext cx="4998600" cy="13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 помнить, что форма прошедшего времени не зависит от того, когда мы говорим, а от того, что действие уже совершилось по отношению к предмету.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278825" y="3904750"/>
            <a:ext cx="4998600" cy="13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таких форм характерны суффиксы -енн-, -нн- и -т-. Они помогают образовать слова, которые часто встречаются в рассказах, правилах и школьных заданиях.
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300" dirty="0"/>
          </a:p>
        </p:txBody>
      </p:sp>
      <p:sp>
        <p:nvSpPr>
          <p:cNvPr id="9" name="Text 4"/>
          <p:cNvSpPr txBox="1"/>
          <p:nvPr/>
        </p:nvSpPr>
        <p:spPr>
          <a:xfrm>
            <a:off x="497250" y="417600"/>
            <a:ext cx="11197500" cy="107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Страдательные причастия прошедшего времени
</a:t>
            </a:r>
            <a:endParaRPr lang="en-US" sz="3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040475" y="2606225"/>
            <a:ext cx="4730400" cy="129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по форме слова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нужно выбрать написание, сначала определяют форму причастия: полную или краткую. Это простое правило помогает не путать написанный и написан.
</a:t>
            </a:r>
            <a:endParaRPr lang="en-US" sz="1900" dirty="0"/>
          </a:p>
        </p:txBody>
      </p:sp>
      <p:sp>
        <p:nvSpPr>
          <p:cNvPr id="7" name="Text 1"/>
          <p:cNvSpPr txBox="1"/>
          <p:nvPr/>
        </p:nvSpPr>
        <p:spPr>
          <a:xfrm>
            <a:off x="1322400" y="2606225"/>
            <a:ext cx="4730400" cy="129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Полная форма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полных страдательных причастиях прошедшего времени чаще пишется -нн-: написанный, построенный, сделанный. Двойная н помогает увидеть, что слово отвечает на вопрос какой?
</a:t>
            </a:r>
            <a:endParaRPr lang="en-US" sz="1900" dirty="0"/>
          </a:p>
        </p:txBody>
      </p:sp>
      <p:sp>
        <p:nvSpPr>
          <p:cNvPr id="8" name="Text 2"/>
          <p:cNvSpPr txBox="1"/>
          <p:nvPr/>
        </p:nvSpPr>
        <p:spPr>
          <a:xfrm>
            <a:off x="4191600" y="4872250"/>
            <a:ext cx="4730400" cy="129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Краткая форма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краткой форме обычно остается одна буква н: текст написан, задача решена, дом построен. Здесь важен не признак, а результат действия.
</a:t>
            </a:r>
            <a:endParaRPr lang="en-US" sz="1900" dirty="0"/>
          </a:p>
        </p:txBody>
      </p:sp>
      <p:sp>
        <p:nvSpPr>
          <p:cNvPr id="9" name="Text 3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300" dirty="0"/>
          </a:p>
        </p:txBody>
      </p:sp>
      <p:sp>
        <p:nvSpPr>
          <p:cNvPr id="10" name="Text 4"/>
          <p:cNvSpPr txBox="1"/>
          <p:nvPr/>
        </p:nvSpPr>
        <p:spPr>
          <a:xfrm>
            <a:off x="497250" y="296675"/>
            <a:ext cx="11197500" cy="107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пишется -нн-, а когда -н-
</a:t>
            </a:r>
            <a:endParaRPr lang="en-US" sz="3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07275" y="2134057"/>
            <a:ext cx="7101300" cy="258988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96850" y="778500"/>
            <a:ext cx="3979500" cy="530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модели образования страдательных причастий
</a:t>
            </a:r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 вид глагола и время помогают выбрать нужный суффикс страдательного причастия.
</a:t>
            </a:r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настоящем времени выбор зависит от несовершенного вида, а в прошедшем — от основы и суффикса. Вид и время определяют модель образования.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300" dirty="0"/>
          </a:p>
        </p:txBody>
      </p:sp>
      <p:sp>
        <p:nvSpPr>
          <p:cNvPr id="6" name="Text 2"/>
          <p:cNvSpPr txBox="1"/>
          <p:nvPr/>
        </p:nvSpPr>
        <p:spPr>
          <a:xfrm>
            <a:off x="5320167" y="6420933"/>
            <a:ext cx="6488400" cy="18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правил образования страдательных причастий в школьной грамматике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42093" y="2003550"/>
            <a:ext cx="367763" cy="4203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935899" y="2003550"/>
            <a:ext cx="420300" cy="4203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415824" y="4185750"/>
            <a:ext cx="420300" cy="4203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0931699" y="4224420"/>
            <a:ext cx="428700" cy="34296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11558958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300" dirty="0"/>
          </a:p>
        </p:txBody>
      </p:sp>
      <p:sp>
        <p:nvSpPr>
          <p:cNvPr id="12" name="Text 1"/>
          <p:cNvSpPr txBox="1"/>
          <p:nvPr/>
        </p:nvSpPr>
        <p:spPr>
          <a:xfrm>
            <a:off x="594450" y="558982"/>
            <a:ext cx="11003100" cy="6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причастия на -т- нужно запоминать
</a:t>
            </a:r>
            <a:endParaRPr lang="en-US" sz="3200" dirty="0"/>
          </a:p>
        </p:txBody>
      </p:sp>
      <p:sp>
        <p:nvSpPr>
          <p:cNvPr id="13" name="Text 2"/>
          <p:cNvSpPr txBox="1"/>
          <p:nvPr/>
        </p:nvSpPr>
        <p:spPr>
          <a:xfrm>
            <a:off x="893550" y="1935225"/>
            <a:ext cx="4262400" cy="181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Частые в речи
</a:t>
            </a:r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Формы на -т- встречаются в обычных фразах: закрытый, одетый, разбитый. Они нужны и в разговоре, и в книгах, поэтому быстро узнаются на слух.
</a:t>
            </a:r>
            <a:endParaRPr lang="en-US" sz="1700" dirty="0"/>
          </a:p>
        </p:txBody>
      </p:sp>
      <p:sp>
        <p:nvSpPr>
          <p:cNvPr id="14" name="Text 3"/>
          <p:cNvSpPr txBox="1"/>
          <p:nvPr/>
        </p:nvSpPr>
        <p:spPr>
          <a:xfrm>
            <a:off x="6342000" y="1942563"/>
            <a:ext cx="4262400" cy="181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одна модель
</a:t>
            </a:r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причастия образуются не по одному простому образцу. Из-за этого их удобнее не выводить по схеме, а запоминать вместе с примером и вопросом.
</a:t>
            </a:r>
            <a:endParaRPr lang="en-US" sz="1700" dirty="0"/>
          </a:p>
        </p:txBody>
      </p:sp>
      <p:sp>
        <p:nvSpPr>
          <p:cNvPr id="15" name="Text 4"/>
          <p:cNvSpPr txBox="1"/>
          <p:nvPr/>
        </p:nvSpPr>
        <p:spPr>
          <a:xfrm>
            <a:off x="893550" y="4124775"/>
            <a:ext cx="4262400" cy="181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 на письме
</a:t>
            </a:r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слова помогают точно описывать предмет: взятый мяч, закрытая дверь, разбитая чашка. В текстах они делают описание короче и выразительнее.
</a:t>
            </a:r>
            <a:endParaRPr lang="en-US" sz="1700" dirty="0"/>
          </a:p>
        </p:txBody>
      </p:sp>
      <p:sp>
        <p:nvSpPr>
          <p:cNvPr id="16" name="Text 5"/>
          <p:cNvSpPr txBox="1"/>
          <p:nvPr/>
        </p:nvSpPr>
        <p:spPr>
          <a:xfrm>
            <a:off x="6342000" y="4117425"/>
            <a:ext cx="4262400" cy="181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Встречаются повсюду
</a:t>
            </a:r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Причастия на -т- легко встретить в устной и письменной речи. Они часто используются в сообщениях, заданиях и описаниях предметов, действий и состояний.
</a:t>
            </a:r>
            <a:endParaRPr lang="en-US" sz="17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300" dirty="0"/>
          </a:p>
        </p:txBody>
      </p:sp>
      <p:sp>
        <p:nvSpPr>
          <p:cNvPr id="7" name="Text 1"/>
          <p:cNvSpPr txBox="1"/>
          <p:nvPr/>
        </p:nvSpPr>
        <p:spPr>
          <a:xfrm>
            <a:off x="538113" y="2051600"/>
            <a:ext cx="3644400" cy="12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Зависимые слова уточняют, кто выполнил действие или когда оно произошло: прочитанная учеником книга сразу показывает связь с действием.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013971" y="2647875"/>
            <a:ext cx="3644400" cy="12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 зависимых слов причастие звучит более обобщённо, а с ними смысл становится точнее: построенный дом и построенный в прошлом году дом — не одно и то же.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538113" y="4377975"/>
            <a:ext cx="3644400" cy="12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слова помогают не путать причастие с прилагательным. Если есть указание на исполнителя, время или место действия, перед нами форма по действию.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8013971" y="4993575"/>
            <a:ext cx="3644400" cy="12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найти зависимое слово, задайте вопрос от причастия: кем? когда? где? Так легко увидеть, как именно оно связано с главным словом.
</a:t>
            </a:r>
            <a:endParaRPr lang="en-US" sz="1400" dirty="0"/>
          </a:p>
        </p:txBody>
      </p:sp>
      <p:sp>
        <p:nvSpPr>
          <p:cNvPr id="11" name="Text 5"/>
          <p:cNvSpPr txBox="1"/>
          <p:nvPr/>
        </p:nvSpPr>
        <p:spPr>
          <a:xfrm>
            <a:off x="404425" y="365213"/>
            <a:ext cx="11394900" cy="100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Зависимые слова при страдательных причастиях
</a:t>
            </a:r>
            <a:endParaRPr lang="en-US" sz="3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41998" y="1834950"/>
            <a:ext cx="6486754" cy="4248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300" dirty="0"/>
          </a:p>
        </p:txBody>
      </p:sp>
      <p:sp>
        <p:nvSpPr>
          <p:cNvPr id="5" name="Text 1"/>
          <p:cNvSpPr txBox="1"/>
          <p:nvPr/>
        </p:nvSpPr>
        <p:spPr>
          <a:xfrm>
            <a:off x="367550" y="2004739"/>
            <a:ext cx="4634100" cy="384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графике показаны парные примеры, чтобы сравнить смысл причастия в разных условиях употребления.
</a:t>
            </a:r>
            <a:pPr algn="l" indent="0" marL="0">
              <a:lnSpc>
                <a:spcPct val="150041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Зависимое слово не меняет саму форму причастия, но делает описание точнее и яснее для читателя.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5541167" y="6358508"/>
            <a:ext cx="6488400" cy="18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из школьной темы по страдательным причастиям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367550" y="290525"/>
            <a:ext cx="11456700" cy="92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Причастие с зависимыми словами и без них
</a:t>
            </a:r>
            <a:endParaRPr lang="en-US" sz="3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54975" y="4345975"/>
            <a:ext cx="45366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Ошибка №3 — смешение разных форм. Слово читающий обозначает действующее лицо, а читаемый — предмет, над которым совершается действие. Это разные причастия.
</a:t>
            </a:r>
            <a:endParaRPr lang="en-US" sz="1500" dirty="0"/>
          </a:p>
        </p:txBody>
      </p:sp>
      <p:sp>
        <p:nvSpPr>
          <p:cNvPr id="5" name="Text 1"/>
          <p:cNvSpPr txBox="1"/>
          <p:nvPr/>
        </p:nvSpPr>
        <p:spPr>
          <a:xfrm>
            <a:off x="954975" y="2152375"/>
            <a:ext cx="45366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Ошибка №1 — неверный суффикс. Например, пишут видемый вместо видимый. Чтобы избежать ошибки, нужно помнить связь суффикса со спряжением и временем глагола.
</a:t>
            </a:r>
            <a:endParaRPr lang="en-US" sz="1500" dirty="0"/>
          </a:p>
        </p:txBody>
      </p:sp>
      <p:sp>
        <p:nvSpPr>
          <p:cNvPr id="6" name="Text 2"/>
          <p:cNvSpPr txBox="1"/>
          <p:nvPr/>
        </p:nvSpPr>
        <p:spPr>
          <a:xfrm>
            <a:off x="6928200" y="2152375"/>
            <a:ext cx="45366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Ошибка №2 — пропуск одной буквы н. В слове написанный важно не забыть двойную н в полной форме. Это помогает отличить полное причастие от краткого.
</a:t>
            </a:r>
            <a:endParaRPr lang="en-US" sz="1500" dirty="0"/>
          </a:p>
        </p:txBody>
      </p:sp>
      <p:sp>
        <p:nvSpPr>
          <p:cNvPr id="7" name="Text 3"/>
          <p:cNvSpPr txBox="1"/>
          <p:nvPr/>
        </p:nvSpPr>
        <p:spPr>
          <a:xfrm>
            <a:off x="6928200" y="4345975"/>
            <a:ext cx="45366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Ошибка №4 — неправильный выбор формы по смыслу. Перед записью полезно спросить себя: есть ли действие, кто его выполняет и к какому времени оно относится?
</a:t>
            </a:r>
            <a:endParaRPr lang="en-US" sz="1500" dirty="0"/>
          </a:p>
        </p:txBody>
      </p:sp>
      <p:sp>
        <p:nvSpPr>
          <p:cNvPr id="8" name="Text 4"/>
          <p:cNvSpPr txBox="1"/>
          <p:nvPr/>
        </p:nvSpPr>
        <p:spPr>
          <a:xfrm>
            <a:off x="347775" y="493925"/>
            <a:ext cx="11299500" cy="105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Частые ошибки в образовании страдательных причастий
</a:t>
            </a:r>
            <a:endParaRPr lang="en-US" sz="3200" dirty="0"/>
          </a:p>
        </p:txBody>
      </p:sp>
      <p:sp>
        <p:nvSpPr>
          <p:cNvPr id="9" name="Text 5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3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97250" y="642800"/>
            <a:ext cx="11197500" cy="107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Краткие страдательные причастия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779925" y="3173450"/>
            <a:ext cx="2784600" cy="155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Краткая форма показывает результат действия: написан, решена, построено, проверены. Она отвечает не на вопрос какой?, а на вопрос что сделано?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4496799" y="3173450"/>
            <a:ext cx="2784600" cy="155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Краткие причастия изменяются по числам, а в единственном числе — по родам: решён, решена, решено. Это нужно помнить при согласовании с существительным.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8213675" y="3173450"/>
            <a:ext cx="2784600" cy="155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формы часто встречаются в коротких сообщениях и ответах: дверь закрыта, задача решена. Они помогают сообщить главное быстро и точно.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11558958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3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1191" y="2754450"/>
            <a:ext cx="10689419" cy="29127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9050" y="428000"/>
            <a:ext cx="11153700" cy="186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1C33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отличить причастие от прилагательного
</a:t>
            </a:r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помогает определить, связано ли слово с действием и есть ли у него зависимые слова.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3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8250" y="3205860"/>
            <a:ext cx="6463500" cy="157785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558958" y="635508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300" dirty="0"/>
          </a:p>
        </p:txBody>
      </p:sp>
      <p:sp>
        <p:nvSpPr>
          <p:cNvPr id="5" name="Text 1"/>
          <p:cNvSpPr txBox="1"/>
          <p:nvPr/>
        </p:nvSpPr>
        <p:spPr>
          <a:xfrm>
            <a:off x="6958475" y="1928850"/>
            <a:ext cx="5025000" cy="413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Краткая таблица помогает быстро вспомнить, какой суффикс выбрать и как связаны время, вид и форма причастия.
</a:t>
            </a:r>
            <a:pPr algn="l" indent="0" marL="0">
              <a:lnSpc>
                <a:spcPct val="150041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определяют вид и время глагола, затем подбирают суффикс. Для краткой формы нужно помнить, что она выражает результат действия.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367549" y="6492325"/>
            <a:ext cx="5649300" cy="18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правил школьного курса русского языка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367550" y="290525"/>
            <a:ext cx="11456700" cy="92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Памятка по образованию страдательных причастий
</a:t>
            </a:r>
            <a:endParaRPr lang="en-US" sz="3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59595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40400" y="932250"/>
            <a:ext cx="9940500" cy="499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о страдательных причастиях
</a:t>
            </a:r>
            <a:pPr algn="l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Страдательные причастия помогают назвать предмет через действие, которое над ним совершается. Чтобы образовать их правильно, нужно определить вид, время и форму глагола, а затем выбрать подходящий суффикс.
</a:t>
            </a:r>
            <a:endParaRPr lang="en-US" sz="4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2026-05-22T17:09:34Z</dcterms:created>
  <dcterms:modified xsi:type="dcterms:W3CDTF">2026-05-22T17:09:34Z</dcterms:modified>
</cp:coreProperties>
</file>