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Индустрия преобразила технологии, экономику и повседневную жизнь людей по всему миру.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победа индустрии: ключевые достижения и влияние
</a:t>
            </a:r>
            <a:endParaRPr lang="en-US" sz="3127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индустрии и её развитие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Индустрия объединяет производства и сферы, снабжающие общество товарами и услугами. Её рост тесно связан с техническим прогрессом начиная с паровой машины, через массовое производство до цифровой эпохи.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Паровая машина: движущая сила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паровой машины Джеймсом Уаттом в 1769 году стало ключевым моментом промышленной революции, позволив заменить ручной труд машинным и изменить производство навсегда.
</a:t>
            </a:r>
            <a:endParaRPr lang="en-US" sz="1322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Механический ткацкий станок и текстиль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Механизация ткачества ускорила выпуск тканей, сделав одежду доступнее. Эти инновации значительно повысили производительность и способствовали развитию фабрик.
</a:t>
            </a:r>
            <a:endParaRPr lang="en-US" sz="1322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Железнодорожный транспорт: начало скоростей
</a:t>
            </a:r>
            <a:pPr algn="l" indent="0" marL="0">
              <a:lnSpc>
                <a:spcPct val="100000"/>
              </a:lnSpc>
              <a:buNone/>
            </a:pPr>
            <a:r>
              <a:rPr lang="en-US" sz="14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первой железной дороги способствовало быстрому перемещению грузов и людей, связав города и расширив рынок товаров.
</a:t>
            </a:r>
            <a:endParaRPr lang="en-US" sz="1455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революция: шаг к современному миру
</a:t>
            </a:r>
            <a:endParaRPr lang="en-US" sz="201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73868"/>
            <a:ext cx="2684700" cy="18798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9025" y="973868"/>
            <a:ext cx="2684700" cy="18798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3050" y="986104"/>
            <a:ext cx="2672700" cy="18792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6250" y="3059300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Лампа накаливания Эдисона
</a:t>
            </a:r>
            <a:pPr algn="ctr" indent="0" marL="0">
              <a:lnSpc>
                <a:spcPct val="100000"/>
              </a:lnSpc>
              <a:buNone/>
            </a:pPr>
            <a:r>
              <a:rPr lang="en-US" sz="13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лампы накаливания в 1879 году изменило освещение, обеспечивая дома и предприятия стабильным светом, что продлило рабочее и досуговое время.
</a:t>
            </a:r>
            <a:endParaRPr lang="en-US" sz="1311" dirty="0"/>
          </a:p>
        </p:txBody>
      </p:sp>
      <p:sp>
        <p:nvSpPr>
          <p:cNvPr id="10" name="Text 1"/>
          <p:cNvSpPr txBox="1"/>
          <p:nvPr/>
        </p:nvSpPr>
        <p:spPr>
          <a:xfrm>
            <a:off x="33736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автомобиля Карла Бенца
</a:t>
            </a:r>
            <a:pPr algn="ctr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1886 году был создан первый автомобиль с бензиновым двигателем, открыв новый этап в развитии транспорта и мобильности людей.
</a:t>
            </a:r>
            <a:endParaRPr lang="en-US" sz="1408" dirty="0"/>
          </a:p>
        </p:txBody>
      </p:sp>
      <p:sp>
        <p:nvSpPr>
          <p:cNvPr id="11" name="Text 2"/>
          <p:cNvSpPr txBox="1"/>
          <p:nvPr/>
        </p:nvSpPr>
        <p:spPr>
          <a:xfrm>
            <a:off x="62467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Конвейер Форд и массовое производство
</a:t>
            </a:r>
            <a:pPr algn="ctr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конвейерного производства Генри Фордом значительно снизило стоимость автомобилей и ускорило их выпуск, сделав транспорт шире доступным.
</a:t>
            </a:r>
            <a:endParaRPr lang="en-US" sz="1408" dirty="0"/>
          </a:p>
        </p:txBody>
      </p:sp>
      <p:sp>
        <p:nvSpPr>
          <p:cNvPr id="12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3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промышленная революция: электричество и транспорт
</a:t>
            </a:r>
            <a:endParaRPr lang="en-US" sz="190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XIX века индустриализация ускорила миграцию в города, формируя новые социальные и экономические условия.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европейцев к 1900 году проживали в городах, что отражает быстрый рост городской жизни и индустриализации.
</a:t>
            </a:r>
            <a:endParaRPr lang="en-US" sz="1520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41%
</a:t>
            </a:r>
            <a:endParaRPr lang="en-US" sz="7500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демографические данные Европы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448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профессий благодаря индустрии
</a:t>
            </a:r>
            <a:endParaRPr lang="en-US" sz="2575" dirty="0"/>
          </a:p>
        </p:txBody>
      </p:sp>
      <p:sp>
        <p:nvSpPr>
          <p:cNvPr id="9" name="Text 2"/>
          <p:cNvSpPr txBox="1"/>
          <p:nvPr/>
        </p:nvSpPr>
        <p:spPr>
          <a:xfrm>
            <a:off x="9144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 — Инженерное дело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машин и фабрик потребовало специалистов по созданию и обслуживанию оборудования.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8432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 — Профессия химика
</a:t>
            </a:r>
            <a:pPr algn="l" indent="0" marL="0">
              <a:lnSpc>
                <a:spcPct val="100000"/>
              </a:lnSpc>
              <a:buNone/>
            </a:pPr>
            <a:r>
              <a:rPr lang="en-US" sz="1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химической промышленности привёл к появлению новых специалистов для разработки производственных процессов и материалов.
</a:t>
            </a:r>
            <a:endParaRPr lang="en-US" sz="1439" dirty="0"/>
          </a:p>
        </p:txBody>
      </p:sp>
      <p:sp>
        <p:nvSpPr>
          <p:cNvPr id="11" name="Text 4"/>
          <p:cNvSpPr txBox="1"/>
          <p:nvPr/>
        </p:nvSpPr>
        <p:spPr>
          <a:xfrm>
            <a:off x="47720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 — Информационные 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вычислительной техники вызвал массовый спрос на программистов и IT-специалистов.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734213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XXI век — Специалисты по цифровым технологиям
</a:t>
            </a:r>
            <a:pPr algn="l" indent="0" marL="0">
              <a:lnSpc>
                <a:spcPct val="100000"/>
              </a:lnSpc>
              <a:buNone/>
            </a:pPr>
            <a:r>
              <a:rPr lang="en-US" sz="1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расширением интернета профессия IT продолжила становиться одной из наиболее востребованных во всём мире.
</a:t>
            </a:r>
            <a:endParaRPr lang="en-US" sz="143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трансформация коммуникаций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форм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технологии изменили коммуникацию, появилось электронное письмо, чаты и социальные сети, что упростило обмен информацией на большие расстояния.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технологических гигантов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компании, такие как Microsoft, Apple и ВКонтакте, сыграли ключевую роль в развитии цифровых платформ и расширении доступа к интернету.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Мобильная индустрия в нашей жизни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телефоны и смартфоны стали неотъемлемой частью жизни XXI века, позволяя людям всегда оставаться на связи и получать доступ к информации.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сенсорных экранов и мобильного интернета способствовали массовому распространению приложений и цифровых сервисов, изменяя повседневные привычки пользователей.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17048" y="948750"/>
            <a:ext cx="3261354" cy="3933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505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транспортной индустрии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84325" y="1180850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Массовое производство автомобилей сделало личный транспорт доступным, что увеличило мобильность и изменило инфраструктуру городов.
2. Развитие авиации расширило возможности путешествий и ускорило международные связи.
</a:t>
            </a:r>
            <a:endParaRPr lang="en-US" sz="1553" dirty="0"/>
          </a:p>
        </p:txBody>
      </p:sp>
      <p:sp>
        <p:nvSpPr>
          <p:cNvPr id="7" name="Text 3"/>
          <p:cNvSpPr txBox="1"/>
          <p:nvPr/>
        </p:nvSpPr>
        <p:spPr>
          <a:xfrm>
            <a:off x="884325" y="3277425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Внедрение скоростных поездов улучшило транспортные коммуникации внутри стран и между регионами.
2. Строительство транспортной инфраструктуры создаёт миллионы рабочих мест и способствует экономическому росту.
</a:t>
            </a:r>
            <a:endParaRPr lang="en-US" sz="156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157" y="1038650"/>
            <a:ext cx="2949087" cy="37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 индустрия: переход на чистую энергию
</a:t>
            </a:r>
            <a:endParaRPr lang="en-US" sz="2596" dirty="0"/>
          </a:p>
        </p:txBody>
      </p:sp>
      <p:sp>
        <p:nvSpPr>
          <p:cNvPr id="6" name="Text 2"/>
          <p:cNvSpPr txBox="1"/>
          <p:nvPr/>
        </p:nvSpPr>
        <p:spPr>
          <a:xfrm>
            <a:off x="354575" y="1748375"/>
            <a:ext cx="2382600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предприятия постепенно переходят на солнечную и ветровую энергию для снижения загрязнений и снижения выбросов парниковых газов.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116137" y="1748375"/>
            <a:ext cx="2382600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 Индия строят крупнейшие солнечные электростанции, в то время как Дания занимает лидирующие позиции по использованию ветровой энергии в своей стране.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47125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использования возобновляемых источников
</a:t>
            </a:r>
            <a:endParaRPr lang="en-US" sz="1170" dirty="0"/>
          </a:p>
        </p:txBody>
      </p:sp>
      <p:sp>
        <p:nvSpPr>
          <p:cNvPr id="9" name="Text 5"/>
          <p:cNvSpPr txBox="1"/>
          <p:nvPr/>
        </p:nvSpPr>
        <p:spPr>
          <a:xfrm>
            <a:off x="3208687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в зелёной энергетике
</a:t>
            </a:r>
            <a:endParaRPr lang="en-US" sz="117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Робототехника: изменяя производство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роботы значительно увеличили производительность, позволяя выполнять сложные операции быстро и точно. Это снижает затраты и повышает качество продукции на современных заводах.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2023 году действует свыше 3,5 миллиона роботов, особенно активно применяемых в Японии и Южной Корее. Роботы уменьшают риск несчастных случаев, заменяя человека в опасных процессах.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как новые образовательные платформы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Видеоигры способствуют развитию логики и креативности у подростков. Образовательные игры помогают усваивать новые знания в интерактивной форме, что делает обучение более увлекательным.
</a:t>
            </a:r>
            <a:endParaRPr lang="en-US" sz="1322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индустрии и её экономическое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13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Видеоигры стали одним из крупнейших секторов развлечений с оборотом 184 миллиарда долларов в 2022 году. Крупные компании инвестируют в новые технологии для создания захватывающего опыта игроков.
</a:t>
            </a:r>
            <a:endParaRPr lang="en-US" sz="1306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взаимодействие через игры
</a:t>
            </a:r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Онлайн-игры формируют сообщества по всему миру. Игровые платформы дают возможность общаться, сотрудничать и соревноваться с людьми из разных стран, что развивает навыки командной работы.
</a:t>
            </a:r>
            <a:endParaRPr lang="en-US" sz="1206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Индустрия видеоигр: глобальный феномен
</a:t>
            </a:r>
            <a:endParaRPr lang="en-US" sz="252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61355" y="1038650"/>
            <a:ext cx="2966990" cy="3802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в индустрии моды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29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Современная мода стала более доступной благодаря развитию логистики и притоку информации через интернет. Быстрая смена тенденций поддерживается эффективным производством и распространением одежды.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29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Компании Zara и H&amp;M завоевали рынок благодаря системе быстрой моды — они выпускают новые коллекции за несколько недель, что стимулирует постоянный интерес потребителей к обновлению гардероба.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000" y="976396"/>
            <a:ext cx="4144200" cy="185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9400" y="981115"/>
            <a:ext cx="4118700" cy="18542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850" y="3064275"/>
            <a:ext cx="38181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возможности частных космических компаний
</a:t>
            </a:r>
            <a:pPr algn="ctr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Falcon Heavy компанией SpaceX в 2018 году показал потенциал частного сектора в освоении космоса. Это ускоряет разработку технологий и снижает стоимость полётов в космос.
</a:t>
            </a:r>
            <a:endParaRPr lang="en-US" sz="1584" dirty="0"/>
          </a:p>
        </p:txBody>
      </p:sp>
      <p:sp>
        <p:nvSpPr>
          <p:cNvPr id="9" name="Text 1"/>
          <p:cNvSpPr txBox="1"/>
          <p:nvPr/>
        </p:nvSpPr>
        <p:spPr>
          <a:xfrm>
            <a:off x="4831350" y="3068900"/>
            <a:ext cx="38181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в космосе
</a:t>
            </a:r>
            <a:pPr algn="ctr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Роскосмос и Европейское космическое агентство совместно работают над проектами спутниковой связи и навигации, расширяя научные знания и обеспечивая глобальные коммуникации.
</a:t>
            </a:r>
            <a:endParaRPr lang="en-US" sz="1469" dirty="0"/>
          </a:p>
        </p:txBody>
      </p:sp>
      <p:sp>
        <p:nvSpPr>
          <p:cNvPr id="10" name="Text 2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11" name="Text 3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Победы космической индустрии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индустрия и современные технологии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хранения и переработки позволяют поставлять свежие продукты круглый год, улучшая доступность питания в различных регионах. Это способствует стабильности продовольственного обеспечения.
</a:t>
            </a:r>
            <a:endParaRPr lang="en-US" sz="1598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альтернативных продуктов, таких как растительные заменители мяса и молочных продуктов, помогает решать проблему нехватки белка и снижать нагрузку индустрии на окружающую среду.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002875"/>
            <a:ext cx="4088700" cy="18207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5350" y="1002343"/>
            <a:ext cx="4076400" cy="18272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025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как источник занятости и дохода
</a:t>
            </a:r>
            <a:pPr algn="l" indent="0" marL="0">
              <a:lnSpc>
                <a:spcPct val="100000"/>
              </a:lnSpc>
              <a:buNone/>
            </a:pPr>
            <a:r>
              <a:rPr lang="en-US" sz="15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Индустрия туризма обеспечивает рабочие места для более 330 миллионов человек по всему миру, что существенно поддерживает экономику многих стран и регионов, особенно в странах с развитой туристической инфраструктурой.
</a:t>
            </a:r>
            <a:endParaRPr lang="en-US" sz="1578" dirty="0"/>
          </a:p>
        </p:txBody>
      </p:sp>
      <p:sp>
        <p:nvSpPr>
          <p:cNvPr id="7" name="Text 1"/>
          <p:cNvSpPr txBox="1"/>
          <p:nvPr/>
        </p:nvSpPr>
        <p:spPr>
          <a:xfrm>
            <a:off x="4730550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онлайн-сервисов в доступности путешествий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Платформы Booking.com и Airbnb изменили способ планирования поездок, позволяя легко и быстро бронировать жильё и услуги. Это сделало путешествия более удобными и доступными для всех.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9" name="Text 3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Индустрия туризма: влияние и масштабы
</a:t>
            </a:r>
            <a:endParaRPr lang="en-US" sz="264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73868"/>
            <a:ext cx="2684700" cy="18798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9025" y="973868"/>
            <a:ext cx="2684700" cy="18798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3050" y="986104"/>
            <a:ext cx="2672700" cy="18792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6250" y="3059300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меняет продолжительность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вакцины значительно сократили распространение опасных болезней, продлив среднюю жизнь человека на десятки лет. Это одно из важнейших достижений медицины за последние столетия.
</a:t>
            </a:r>
            <a:endParaRPr lang="en-US" sz="1158" dirty="0"/>
          </a:p>
        </p:txBody>
      </p:sp>
      <p:sp>
        <p:nvSpPr>
          <p:cNvPr id="10" name="Text 1"/>
          <p:cNvSpPr txBox="1"/>
          <p:nvPr/>
        </p:nvSpPr>
        <p:spPr>
          <a:xfrm>
            <a:off x="33736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и лекарства
</a:t>
            </a:r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инсулина и антибиотиков спасла миллионы жизней. Биотехнологические компании продолжают создавать инновационные лекарства для лечения хронических и редких заболеваний.
</a:t>
            </a:r>
            <a:endParaRPr lang="en-US" sz="1267" dirty="0"/>
          </a:p>
        </p:txBody>
      </p:sp>
      <p:sp>
        <p:nvSpPr>
          <p:cNvPr id="11" name="Text 2"/>
          <p:cNvSpPr txBox="1"/>
          <p:nvPr/>
        </p:nvSpPr>
        <p:spPr>
          <a:xfrm>
            <a:off x="62467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вакцины против COVID-19
</a:t>
            </a:r>
            <a:pPr algn="ctr" indent="0" marL="0">
              <a:lnSpc>
                <a:spcPct val="100000"/>
              </a:lnSpc>
              <a:buNone/>
            </a:pPr>
            <a:r>
              <a:rPr lang="en-US" sz="11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Компании Pfizer, Moderna и BioNTech разработали эффективные вакцины, которые помогли контролировать пандемию. Эти разработки ускорили применение новых методов в фармацевтике и иммунологии.
</a:t>
            </a:r>
            <a:endParaRPr lang="en-US" sz="1152" dirty="0"/>
          </a:p>
        </p:txBody>
      </p:sp>
      <p:sp>
        <p:nvSpPr>
          <p:cNvPr id="12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13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Индустрия здоровья и биотехнологии
</a:t>
            </a:r>
            <a:endParaRPr lang="en-US" sz="289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17048" y="948750"/>
            <a:ext cx="3261354" cy="3933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505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знаний в индустриальном мире
</a:t>
            </a:r>
            <a:endParaRPr lang="en-US" sz="2689" dirty="0"/>
          </a:p>
        </p:txBody>
      </p:sp>
      <p:sp>
        <p:nvSpPr>
          <p:cNvPr id="6" name="Text 2"/>
          <p:cNvSpPr txBox="1"/>
          <p:nvPr/>
        </p:nvSpPr>
        <p:spPr>
          <a:xfrm>
            <a:off x="884325" y="1180850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Онлайн-образование предоставляет доступ к учебным материалам в более чем 150 странах. Платформы Coursera, Khan Academy и Яндекс.Учебник активно помогают школьникам и взрослым повышать квалификацию.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84325" y="3277425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Развитие дистанционного обучения уменьшает географические барьеры и способствует равному доступу к знаниям. Это расширяет возможности для самообразования и профессионального роста.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Международная космическая станция объединяет усилия России, США, ЕС и Японии, создавая уникальную платформу для научных исследований и обмена опытом в космической сфере.
</a:t>
            </a:r>
            <a:endParaRPr lang="en-US" sz="1517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Глобальные климатические инициативы помогают координировать усилия по сохранению окружающей среды и развитию устойчивой энергетики в разных странах.
</a:t>
            </a:r>
            <a:endParaRPr lang="en-US" sz="1517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IT-компании из разных стран сотрудничают в создании новых технологий, ускоряя инновационный процесс и улучшая качество цифровых продуктов.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Технологические институты обмениваются знаниями и проводят совместные исследования, что способствует прогрессу в высокотехнологичных отраслях и промышленности.
</a:t>
            </a:r>
            <a:endParaRPr lang="en-US" sz="1517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в индустрии
</a:t>
            </a:r>
            <a:endParaRPr lang="en-US" sz="290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14850" y="818700"/>
            <a:ext cx="4068600" cy="3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индустриального прогресса
</a:t>
            </a:r>
            <a:pPr algn="l" indent="0" marL="0">
              <a:lnSpc>
                <a:spcPct val="100000"/>
              </a:lnSpc>
              <a:buNone/>
            </a:pPr>
            <a:r>
              <a:rPr lang="en-US" sz="22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Победы индустрии продолжают формировать будущее, объединяя технологии и экологически ответственные решения. Это способствует развитию общества и делает прогресс доступным для всех поколений и стран.
</a:t>
            </a:r>
            <a:endParaRPr lang="en-US" sz="451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2026-05-10T23:21:03Z</dcterms:created>
  <dcterms:modified xsi:type="dcterms:W3CDTF">2026-05-10T23:21:03Z</dcterms:modified>
</cp:coreProperties>
</file>