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image" Target="../media/image-9-15.png"/><Relationship Id="rId16" Type="http://schemas.openxmlformats.org/officeDocument/2006/relationships/image" Target="../media/image-9-16.png"/><Relationship Id="rId17" Type="http://schemas.openxmlformats.org/officeDocument/2006/relationships/image" Target="../media/image-9-17.png"/><Relationship Id="rId18" Type="http://schemas.openxmlformats.org/officeDocument/2006/relationships/image" Target="../media/image-9-18.png"/><Relationship Id="rId19" Type="http://schemas.openxmlformats.org/officeDocument/2006/relationships/slideLayout" Target="../slideLayouts/slideLayout1.xml"/><Relationship Id="rId2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jpe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image" Target="../media/image-12-14.png"/><Relationship Id="rId15" Type="http://schemas.openxmlformats.org/officeDocument/2006/relationships/image" Target="../media/image-12-15.png"/><Relationship Id="rId16" Type="http://schemas.openxmlformats.org/officeDocument/2006/relationships/slideLayout" Target="../slideLayouts/slideLayout1.xml"/><Relationship Id="rId1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jpeg"/><Relationship Id="rId6" Type="http://schemas.openxmlformats.org/officeDocument/2006/relationships/image" Target="../media/image-18-6.jpeg"/><Relationship Id="rId7" Type="http://schemas.openxmlformats.org/officeDocument/2006/relationships/image" Target="../media/image-18-7.jpe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4425" y="161"/>
            <a:ext cx="8549700" cy="5143179"/>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180013"/>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7" name="Text 1"/>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Free Time Activities: hobbies, routines, and speaking about leisure in English
</a:t>
            </a:r>
            <a:endParaRPr lang="en-US" sz="2223" dirty="0"/>
          </a:p>
        </p:txBody>
      </p:sp>
      <p:sp>
        <p:nvSpPr>
          <p:cNvPr id="8" name="Text 2"/>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Лексика, хобби, привычки и короткие ответы о свободном времени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670" y="0"/>
            <a:ext cx="5732859"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
        <p:nvSpPr>
          <p:cNvPr id="7"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Почему тема свободного времени важна на уроках английского
</a:t>
            </a:r>
            <a:endParaRPr lang="en-US" sz="2223" dirty="0"/>
          </a:p>
        </p:txBody>
      </p:sp>
      <p:sp>
        <p:nvSpPr>
          <p:cNvPr id="8" name="Text 2"/>
          <p:cNvSpPr txBox="1"/>
          <p:nvPr/>
        </p:nvSpPr>
        <p:spPr>
          <a:xfrm>
            <a:off x="180000" y="4080300"/>
            <a:ext cx="3363000" cy="8832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Эта тема помогает говорить о привычной жизни подростка: о кружках, выходных, встречах с друзьями и домашних делах. На её основе легко тренировать короткие фразы, частотные слова и Present Simple в реальных ситуациях.
</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Vocabulary: common free time activities
</a:t>
            </a:r>
            <a:endParaRPr lang="en-US" sz="22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11" name="Text 2"/>
          <p:cNvSpPr txBox="1"/>
          <p:nvPr/>
        </p:nvSpPr>
        <p:spPr>
          <a:xfrm>
            <a:off x="322300" y="1686504"/>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Активности и хобби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К теме относятся reading, listening to music, playing computer games, watching videos, cycling, playing football, drawing, dancing, swimming, skating, cooking and going for a walk.
</a:t>
            </a:r>
            <a:endParaRPr lang="en-US" sz="1003" dirty="0"/>
          </a:p>
        </p:txBody>
      </p:sp>
      <p:sp>
        <p:nvSpPr>
          <p:cNvPr id="12" name="Text 3"/>
          <p:cNvSpPr txBox="1"/>
          <p:nvPr/>
        </p:nvSpPr>
        <p:spPr>
          <a:xfrm>
            <a:off x="3193656" y="1686485"/>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Глагольные сочетания with go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Отдельно запоминаются выражения with go: go to the park, go swimming, go skating, go cycling. Они помогают говорить о действиях естественно и без длинных объяснений.
</a:t>
            </a:r>
            <a:endParaRPr lang="en-US" sz="1003" dirty="0"/>
          </a:p>
        </p:txBody>
      </p:sp>
      <p:sp>
        <p:nvSpPr>
          <p:cNvPr id="13" name="Text 4"/>
          <p:cNvSpPr txBox="1"/>
          <p:nvPr/>
        </p:nvSpPr>
        <p:spPr>
          <a:xfrm>
            <a:off x="322275" y="342504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Слова частоты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Для описания привычек часто нужны always, usually, often, sometimes, seldom and never. Они показывают, как часто человек занимается любимым делом или отдыхает.
</a:t>
            </a:r>
            <a:endParaRPr lang="en-US" sz="1003" dirty="0"/>
          </a:p>
        </p:txBody>
      </p:sp>
      <p:sp>
        <p:nvSpPr>
          <p:cNvPr id="14" name="Text 5"/>
          <p:cNvSpPr txBox="1"/>
          <p:nvPr/>
        </p:nvSpPr>
        <p:spPr>
          <a:xfrm>
            <a:off x="3193625" y="34249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Лексика для школьника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Удобнее всего учить слова группами: движение, творчество, спокойные занятия и экранные развлечения. Так легче строить простые предложения о своём времени после школы.
</a:t>
            </a:r>
            <a:endParaRPr lang="en-US" sz="1003" dirty="0"/>
          </a:p>
        </p:txBody>
      </p:sp>
      <p:sp>
        <p:nvSpPr>
          <p:cNvPr id="15" name="Text 6"/>
          <p:cNvSpPr txBox="1"/>
          <p:nvPr/>
        </p:nvSpPr>
        <p:spPr>
          <a:xfrm>
            <a:off x="6065000" y="16864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Разные типы досуга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Важно различать hobby, sport, pastime and entertainment. Эти слова не совпадают по значению полностью, поэтому их нужно учить в контексте, а не отдельно.
</a:t>
            </a:r>
            <a:endParaRPr lang="en-US" sz="100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Most popular free time activities among teenagers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Диаграмма показывает, какие группы занятий чаще всего выбирают подростки, и помогает сравнивать предпочтения с помощью слов most, less и least.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Экранные занятия лидируют, а чтение и спокойный отдых занимают меньшую долю. Это подчёркивает баланс между активным и тихим досугом.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Иллюстративные данные для учебной диаграммы, 2025
</a:t>
            </a:r>
            <a:endParaRPr lang="en-US" sz="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410150" y="1574"/>
            <a:ext cx="5733900" cy="51403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Outdoor activities after school
</a:t>
            </a:r>
            <a:endParaRPr lang="en-US" sz="2223" dirty="0"/>
          </a:p>
        </p:txBody>
      </p:sp>
      <p:sp>
        <p:nvSpPr>
          <p:cNvPr id="11"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
        <p:nvSpPr>
          <p:cNvPr id="12" name="Text 2"/>
          <p:cNvSpPr txBox="1"/>
          <p:nvPr/>
        </p:nvSpPr>
        <p:spPr>
          <a:xfrm>
            <a:off x="261000" y="1619622"/>
            <a:ext cx="4227900" cy="538500"/>
          </a:xfrm>
          <a:prstGeom prst="rect">
            <a:avLst/>
          </a:prstGeom>
          <a:noFill/>
          <a:ln/>
        </p:spPr>
        <p:txBody>
          <a:bodyPr wrap="square" lIns="0" tIns="0" rIns="0" bIns="0" rtlCol="0" anchor="ctr"/>
          <a:lstStyle/>
          <a:p>
            <a:pPr algn="l" indent="0" marL="0">
              <a:lnSpc>
                <a:spcPct val="115000"/>
              </a:lnSpc>
              <a:buNone/>
            </a:pPr>
            <a:r>
              <a:rPr lang="en-US" sz="985" b="1" dirty="0">
                <a:solidFill>
                  <a:srgbClr val="FFFFFF"/>
                </a:solidFill>
                <a:latin typeface="Arial" pitchFamily="34" charset="0"/>
                <a:ea typeface="Arial" pitchFamily="34" charset="-122"/>
                <a:cs typeface="Arial" pitchFamily="34" charset="-120"/>
              </a:rPr>
              <a:t>Движение на свежем воздухе
</a:t>
            </a:r>
            <a:pPr algn="l" indent="0" marL="0">
              <a:lnSpc>
                <a:spcPct val="115000"/>
              </a:lnSpc>
              <a:buNone/>
            </a:pPr>
            <a:r>
              <a:rPr lang="en-US" sz="44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6" dirty="0">
                <a:solidFill>
                  <a:srgbClr val="FFFFFF"/>
                </a:solidFill>
                <a:latin typeface="Arial" pitchFamily="34" charset="0"/>
                <a:ea typeface="Arial" pitchFamily="34" charset="-122"/>
                <a:cs typeface="Arial" pitchFamily="34" charset="-120"/>
              </a:rPr>
              <a:t>Outdoor activities помогают двигаться и отдыхать после уроков. Сюда относятся football, basketball, cycling, skating, running and walking in the park with friends.
</a:t>
            </a:r>
            <a:endParaRPr lang="en-US" sz="985" dirty="0"/>
          </a:p>
        </p:txBody>
      </p:sp>
      <p:sp>
        <p:nvSpPr>
          <p:cNvPr id="13" name="Text 3"/>
          <p:cNvSpPr txBox="1"/>
          <p:nvPr/>
        </p:nvSpPr>
        <p:spPr>
          <a:xfrm>
            <a:off x="261000" y="2308226"/>
            <a:ext cx="4227900" cy="538500"/>
          </a:xfrm>
          <a:prstGeom prst="rect">
            <a:avLst/>
          </a:prstGeom>
          <a:noFill/>
          <a:ln/>
        </p:spPr>
        <p:txBody>
          <a:bodyPr wrap="square" lIns="0" tIns="0" rIns="0" bIns="0" rtlCol="0" anchor="ctr"/>
          <a:lstStyle/>
          <a:p>
            <a:pPr algn="l" indent="0" marL="0">
              <a:lnSpc>
                <a:spcPct val="115000"/>
              </a:lnSpc>
              <a:buNone/>
            </a:pPr>
            <a:r>
              <a:rPr lang="en-US" sz="1029" b="1" dirty="0">
                <a:solidFill>
                  <a:srgbClr val="FFFFFF"/>
                </a:solidFill>
                <a:latin typeface="Arial" pitchFamily="34" charset="0"/>
                <a:ea typeface="Arial" pitchFamily="34" charset="-122"/>
                <a:cs typeface="Arial" pitchFamily="34" charset="-120"/>
              </a:rPr>
              <a:t>Игры и команда
</a:t>
            </a:r>
            <a:pPr algn="l" indent="0" marL="0">
              <a:lnSpc>
                <a:spcPct val="115000"/>
              </a:lnSpc>
              <a:buNone/>
            </a:pPr>
            <a:r>
              <a:rPr lang="en-US" sz="46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6" dirty="0">
                <a:solidFill>
                  <a:srgbClr val="FFFFFF"/>
                </a:solidFill>
                <a:latin typeface="Arial" pitchFamily="34" charset="0"/>
                <a:ea typeface="Arial" pitchFamily="34" charset="-122"/>
                <a:cs typeface="Arial" pitchFamily="34" charset="-120"/>
              </a:rPr>
              <a:t>Многие такие занятия связаны с team play. Ребята учатся договариваться, соблюдать правила и поддерживать друг друга во время игры или прогулки.
</a:t>
            </a:r>
            <a:endParaRPr lang="en-US" sz="1029" dirty="0"/>
          </a:p>
        </p:txBody>
      </p:sp>
      <p:sp>
        <p:nvSpPr>
          <p:cNvPr id="14" name="Text 4"/>
          <p:cNvSpPr txBox="1"/>
          <p:nvPr/>
        </p:nvSpPr>
        <p:spPr>
          <a:xfrm>
            <a:off x="258450" y="2996828"/>
            <a:ext cx="4227900" cy="538500"/>
          </a:xfrm>
          <a:prstGeom prst="rect">
            <a:avLst/>
          </a:prstGeom>
          <a:noFill/>
          <a:ln/>
        </p:spPr>
        <p:txBody>
          <a:bodyPr wrap="square" lIns="0" tIns="0" rIns="0" bIns="0" rtlCol="0" anchor="ctr"/>
          <a:lstStyle/>
          <a:p>
            <a:pPr algn="l" indent="0" marL="0">
              <a:lnSpc>
                <a:spcPct val="115000"/>
              </a:lnSpc>
              <a:buNone/>
            </a:pPr>
            <a:r>
              <a:rPr lang="en-US" sz="936" b="1" dirty="0">
                <a:solidFill>
                  <a:srgbClr val="FFFFFF"/>
                </a:solidFill>
                <a:latin typeface="Arial" pitchFamily="34" charset="0"/>
                <a:ea typeface="Arial" pitchFamily="34" charset="-122"/>
                <a:cs typeface="Arial" pitchFamily="34" charset="-120"/>
              </a:rPr>
              <a:t>Погода и выбор занятия
</a:t>
            </a:r>
            <a:pPr algn="l" indent="0" marL="0">
              <a:lnSpc>
                <a:spcPct val="115000"/>
              </a:lnSpc>
              <a:buNone/>
            </a:pPr>
            <a:r>
              <a:rPr lang="en-US" sz="42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Погода влияет на выбор активности. Для описания дня полезны слова sunny, warm, windy, cool and rainy, потому что они сразу подсказывают подходящий вариант.
</a:t>
            </a:r>
            <a:endParaRPr lang="en-US" sz="936" dirty="0"/>
          </a:p>
        </p:txBody>
      </p:sp>
      <p:sp>
        <p:nvSpPr>
          <p:cNvPr id="15" name="Text 5"/>
          <p:cNvSpPr txBox="1"/>
          <p:nvPr/>
        </p:nvSpPr>
        <p:spPr>
          <a:xfrm>
            <a:off x="258450" y="3685419"/>
            <a:ext cx="4227900" cy="538500"/>
          </a:xfrm>
          <a:prstGeom prst="rect">
            <a:avLst/>
          </a:prstGeom>
          <a:noFill/>
          <a:ln/>
        </p:spPr>
        <p:txBody>
          <a:bodyPr wrap="square" lIns="0" tIns="0" rIns="0" bIns="0" rtlCol="0" anchor="ctr"/>
          <a:lstStyle/>
          <a:p>
            <a:pPr algn="l" indent="0" marL="0">
              <a:lnSpc>
                <a:spcPct val="115000"/>
              </a:lnSpc>
              <a:buNone/>
            </a:pPr>
            <a:r>
              <a:rPr lang="en-US" sz="1017" b="1" dirty="0">
                <a:solidFill>
                  <a:srgbClr val="FFFFFF"/>
                </a:solidFill>
                <a:latin typeface="Arial" pitchFamily="34" charset="0"/>
                <a:ea typeface="Arial" pitchFamily="34" charset="-122"/>
                <a:cs typeface="Arial" pitchFamily="34" charset="-120"/>
              </a:rPr>
              <a:t>После школы
</a:t>
            </a:r>
            <a:pPr algn="l" indent="0" marL="0">
              <a:lnSpc>
                <a:spcPct val="115000"/>
              </a:lnSpc>
              <a:buNone/>
            </a:pPr>
            <a:r>
              <a:rPr lang="en-US" sz="46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5" dirty="0">
                <a:solidFill>
                  <a:srgbClr val="FFFFFF"/>
                </a:solidFill>
                <a:latin typeface="Arial" pitchFamily="34" charset="0"/>
                <a:ea typeface="Arial" pitchFamily="34" charset="-122"/>
                <a:cs typeface="Arial" pitchFamily="34" charset="-120"/>
              </a:rPr>
              <a:t>После уроков часто хочется сменить обстановку и размяться. Даже короткая прогулка или активная игра делают вечер более полезным и приятным.
</a:t>
            </a:r>
            <a:endParaRPr lang="en-US" sz="1017" dirty="0"/>
          </a:p>
        </p:txBody>
      </p:sp>
      <p:sp>
        <p:nvSpPr>
          <p:cNvPr id="16" name="Text 6"/>
          <p:cNvSpPr txBox="1"/>
          <p:nvPr/>
        </p:nvSpPr>
        <p:spPr>
          <a:xfrm>
            <a:off x="258450" y="4374020"/>
            <a:ext cx="4227900" cy="538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Простые фразы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Для ответа достаточно коротких предложений: We play football after school. It is sunny. We go for a walk in the park.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2518933"/>
            <a:ext cx="5253300" cy="148328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Free time activities: words, examples, and language patterns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
        <p:nvSpPr>
          <p:cNvPr id="9" name="Text 2"/>
          <p:cNvSpPr txBox="1"/>
          <p:nvPr/>
        </p:nvSpPr>
        <p:spPr>
          <a:xfrm>
            <a:off x="5787400" y="2306000"/>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Таблица показывает, как одно и то же занятие можно описать через действие, пример предложения и полезную лексику.
</a:t>
            </a:r>
            <a:endParaRPr lang="en-US" sz="900" dirty="0"/>
          </a:p>
        </p:txBody>
      </p:sp>
      <p:sp>
        <p:nvSpPr>
          <p:cNvPr id="10" name="Text 3"/>
          <p:cNvSpPr txBox="1"/>
          <p:nvPr/>
        </p:nvSpPr>
        <p:spPr>
          <a:xfrm>
            <a:off x="5787400" y="3320197"/>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Одну активность можно описывать и глаголом, и существительными. Это расширяет словарь и делает ответы более точными.
</a:t>
            </a:r>
            <a:endParaRPr lang="en-US" sz="900" dirty="0"/>
          </a:p>
        </p:txBody>
      </p:sp>
      <p:sp>
        <p:nvSpPr>
          <p:cNvPr id="11" name="Text 4"/>
          <p:cNvSpPr txBox="1"/>
          <p:nvPr/>
        </p:nvSpPr>
        <p:spPr>
          <a:xfrm>
            <a:off x="180000" y="453900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Материал для урока английского языка, 7 класс
</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11" name="Text 1"/>
          <p:cNvSpPr txBox="1"/>
          <p:nvPr/>
        </p:nvSpPr>
        <p:spPr>
          <a:xfrm>
            <a:off x="180000" y="1800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Speaking patterns for talking about hobbies
</a:t>
            </a:r>
            <a:endParaRPr lang="en-US" sz="2223" dirty="0"/>
          </a:p>
        </p:txBody>
      </p:sp>
      <p:sp>
        <p:nvSpPr>
          <p:cNvPr id="12" name="Text 2"/>
          <p:cNvSpPr txBox="1"/>
          <p:nvPr/>
        </p:nvSpPr>
        <p:spPr>
          <a:xfrm>
            <a:off x="323725" y="1702375"/>
            <a:ext cx="3778800" cy="5940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Начни с отношения
</a:t>
            </a:r>
            <a:pPr algn="l" indent="0" marL="0">
              <a:lnSpc>
                <a:spcPct val="115000"/>
              </a:lnSpc>
              <a:buNone/>
            </a:pPr>
            <a:r>
              <a:rPr lang="en-US" sz="5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Для первого ответа подходят модели I like… I love… I enjoy… I am interested in… и My favourite hobby is…. Они сразу показывают личное мнение.
</a:t>
            </a:r>
            <a:endParaRPr lang="en-US" sz="945" dirty="0"/>
          </a:p>
        </p:txBody>
      </p:sp>
      <p:sp>
        <p:nvSpPr>
          <p:cNvPr id="13" name="Text 3"/>
          <p:cNvSpPr txBox="1"/>
          <p:nvPr/>
        </p:nvSpPr>
        <p:spPr>
          <a:xfrm>
            <a:off x="323725" y="2369146"/>
            <a:ext cx="3778800" cy="5940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Добавь причину
</a:t>
            </a:r>
            <a:pPr algn="l" indent="0" marL="0">
              <a:lnSpc>
                <a:spcPct val="115000"/>
              </a:lnSpc>
              <a:buNone/>
            </a:pPr>
            <a:r>
              <a:rPr lang="en-US" sz="5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После основной фразы удобно объяснить выбор: because it is fun, because it is relaxing, because it helps me make friends or because it keeps me active.
</a:t>
            </a:r>
            <a:endParaRPr lang="en-US" sz="945" dirty="0"/>
          </a:p>
        </p:txBody>
      </p:sp>
      <p:sp>
        <p:nvSpPr>
          <p:cNvPr id="14" name="Text 4"/>
          <p:cNvSpPr txBox="1"/>
          <p:nvPr/>
        </p:nvSpPr>
        <p:spPr>
          <a:xfrm>
            <a:off x="323725" y="3035918"/>
            <a:ext cx="3778800" cy="5940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Говори коротко и ясно
</a:t>
            </a:r>
            <a:pPr algn="l" indent="0" marL="0">
              <a:lnSpc>
                <a:spcPct val="115000"/>
              </a:lnSpc>
              <a:buNone/>
            </a:pPr>
            <a:r>
              <a:rPr lang="en-US" sz="5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Для 7 класса особенно полезны полные, но короткие ответы. Например: I like reading because it is quiet and interesting. Такие фразы легко запомнить и повторить.
</a:t>
            </a:r>
            <a:endParaRPr lang="en-US" sz="945" dirty="0"/>
          </a:p>
        </p:txBody>
      </p:sp>
      <p:sp>
        <p:nvSpPr>
          <p:cNvPr id="15" name="Text 5"/>
          <p:cNvSpPr txBox="1"/>
          <p:nvPr/>
        </p:nvSpPr>
        <p:spPr>
          <a:xfrm>
            <a:off x="323725" y="3702690"/>
            <a:ext cx="3778800" cy="594000"/>
          </a:xfrm>
          <a:prstGeom prst="rect">
            <a:avLst/>
          </a:prstGeom>
          <a:noFill/>
          <a:ln/>
        </p:spPr>
        <p:txBody>
          <a:bodyPr wrap="square" lIns="0" tIns="0" rIns="0" bIns="0" rtlCol="0" anchor="t"/>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Расскажи о привычке
</a:t>
            </a:r>
            <a:pPr algn="l" indent="0" marL="0">
              <a:lnSpc>
                <a:spcPct val="115000"/>
              </a:lnSpc>
              <a:buNone/>
            </a:pPr>
            <a:r>
              <a:rPr lang="en-US" sz="5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1" dirty="0">
                <a:solidFill>
                  <a:srgbClr val="FFFFFF"/>
                </a:solidFill>
                <a:latin typeface="Arial" pitchFamily="34" charset="0"/>
                <a:ea typeface="Arial" pitchFamily="34" charset="-122"/>
                <a:cs typeface="Arial" pitchFamily="34" charset="-120"/>
              </a:rPr>
              <a:t>Если нужно сказать о регулярном действии, подойдут I usually play football after school with my classmates или I sometimes listen to music in the evening.
</a:t>
            </a:r>
            <a:endParaRPr lang="en-US" sz="945" dirty="0"/>
          </a:p>
        </p:txBody>
      </p:sp>
      <p:sp>
        <p:nvSpPr>
          <p:cNvPr id="16" name="Text 6"/>
          <p:cNvSpPr txBox="1"/>
          <p:nvPr/>
        </p:nvSpPr>
        <p:spPr>
          <a:xfrm>
            <a:off x="323725" y="4369452"/>
            <a:ext cx="3778800" cy="594000"/>
          </a:xfrm>
          <a:prstGeom prst="rect">
            <a:avLst/>
          </a:prstGeom>
          <a:noFill/>
          <a:ln/>
        </p:spPr>
        <p:txBody>
          <a:bodyPr wrap="square" lIns="0" tIns="0" rIns="0" bIns="0" rtlCol="0" anchor="t"/>
          <a:lstStyle/>
          <a:p>
            <a:pPr algn="l" indent="0" marL="0">
              <a:lnSpc>
                <a:spcPct val="115000"/>
              </a:lnSpc>
              <a:buNone/>
            </a:pPr>
            <a:r>
              <a:rPr lang="en-US" sz="953" b="1" dirty="0">
                <a:solidFill>
                  <a:srgbClr val="FFFFFF"/>
                </a:solidFill>
                <a:latin typeface="Arial" pitchFamily="34" charset="0"/>
                <a:ea typeface="Arial" pitchFamily="34" charset="-122"/>
                <a:cs typeface="Arial" pitchFamily="34" charset="-120"/>
              </a:rPr>
              <a:t>Отрицательные формы
</a:t>
            </a:r>
            <a:pPr algn="l" indent="0" marL="0">
              <a:lnSpc>
                <a:spcPct val="115000"/>
              </a:lnSpc>
              <a:buNone/>
            </a:pPr>
            <a:r>
              <a:rPr lang="en-US" sz="5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8" dirty="0">
                <a:solidFill>
                  <a:srgbClr val="FFFFFF"/>
                </a:solidFill>
                <a:latin typeface="Arial" pitchFamily="34" charset="0"/>
                <a:ea typeface="Arial" pitchFamily="34" charset="-122"/>
                <a:cs typeface="Arial" pitchFamily="34" charset="-120"/>
              </a:rPr>
              <a:t>Чтобы сказать, что занятие не нравится, используйте I don’t like… I never… или I hardly ever…. Эти формы помогают говорить честно и точно.
</a:t>
            </a:r>
            <a:endParaRPr lang="en-US" sz="953"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sp>
        <p:nvSpPr>
          <p:cNvPr id="6"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выбрать занятие в свободное время по-английски
</a:t>
            </a:r>
            <a:endParaRPr lang="en-US" sz="2223" dirty="0"/>
          </a:p>
        </p:txBody>
      </p:sp>
      <p:sp>
        <p:nvSpPr>
          <p:cNvPr id="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8"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Схема показывает, как перейти от условий дня к короткому предложению о выборе.
</a:t>
            </a:r>
            <a:endParaRPr lang="en-US" sz="1123"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10451" y="2380727"/>
            <a:ext cx="204900" cy="1639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1968313" y="2362487"/>
            <a:ext cx="200400" cy="2004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726863" y="2371621"/>
            <a:ext cx="204900" cy="182133"/>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5487676" y="2380727"/>
            <a:ext cx="204900" cy="16392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pic>
        <p:nvPicPr>
          <p:cNvPr id="18" name="Image 16" descr="preencoded.png">    </p:cNvPr>
          <p:cNvPicPr>
            <a:picLocks noChangeAspect="1"/>
          </p:cNvPicPr>
          <p:nvPr/>
        </p:nvPicPr>
        <p:blipFill>
          <a:blip r:embed="rId17"/>
          <a:stretch>
            <a:fillRect/>
          </a:stretch>
        </p:blipFill>
        <p:spPr>
          <a:xfrm>
            <a:off x="7245551" y="2362487"/>
            <a:ext cx="200400" cy="200400"/>
          </a:xfrm>
          <a:prstGeom prst="rect">
            <a:avLst/>
          </a:prstGeom>
        </p:spPr>
      </p:pic>
      <p:pic>
        <p:nvPicPr>
          <p:cNvPr id="19" name="Image 17" descr="preencoded.png">    </p:cNvPr>
          <p:cNvPicPr>
            <a:picLocks noChangeAspect="1"/>
          </p:cNvPicPr>
          <p:nvPr/>
        </p:nvPicPr>
        <p:blipFill>
          <a:blip r:embed="rId18"/>
          <a:stretch>
            <a:fillRect/>
          </a:stretch>
        </p:blipFill>
        <p:spPr>
          <a:xfrm>
            <a:off x="0" y="0"/>
            <a:ext cx="9144000" cy="5143500"/>
          </a:xfrm>
          <a:prstGeom prst="rect">
            <a:avLst/>
          </a:prstGeom>
        </p:spPr>
      </p:pic>
      <p:sp>
        <p:nvSpPr>
          <p:cNvPr id="20"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Screen time: useful words and simple rules
</a:t>
            </a:r>
            <a:endParaRPr lang="en-US" sz="1823" dirty="0"/>
          </a:p>
        </p:txBody>
      </p:sp>
      <p:sp>
        <p:nvSpPr>
          <p:cNvPr id="21"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22" name="Text 2"/>
          <p:cNvSpPr txBox="1"/>
          <p:nvPr/>
        </p:nvSpPr>
        <p:spPr>
          <a:xfrm>
            <a:off x="507697" y="2692775"/>
            <a:ext cx="1360800" cy="9486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Игры и приложения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К экранным занятиям относятся playing computer games, using apps and chatting online. Такие действия часто занимают свободные минуты, поэтому важно уметь назвать их по-английски.
</a:t>
            </a:r>
            <a:endParaRPr lang="en-US" sz="800" dirty="0"/>
          </a:p>
        </p:txBody>
      </p:sp>
      <p:sp>
        <p:nvSpPr>
          <p:cNvPr id="23" name="Text 3"/>
          <p:cNvSpPr txBox="1"/>
          <p:nvPr/>
        </p:nvSpPr>
        <p:spPr>
          <a:xfrm>
            <a:off x="2263330" y="2692775"/>
            <a:ext cx="1360800" cy="9486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Ограничение времени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Удобно говорить about for one hour, for a short break, after homework и before bedtime. Эти фразы помогают описывать время без сложных конструкций.
</a:t>
            </a:r>
            <a:endParaRPr lang="en-US" sz="900" dirty="0"/>
          </a:p>
        </p:txBody>
      </p:sp>
      <p:sp>
        <p:nvSpPr>
          <p:cNvPr id="24" name="Text 4"/>
          <p:cNvSpPr txBox="1"/>
          <p:nvPr/>
        </p:nvSpPr>
        <p:spPr>
          <a:xfrm>
            <a:off x="4024116" y="2692775"/>
            <a:ext cx="1360800" cy="948600"/>
          </a:xfrm>
          <a:prstGeom prst="rect">
            <a:avLst/>
          </a:prstGeom>
          <a:noFill/>
          <a:ln/>
        </p:spPr>
        <p:txBody>
          <a:bodyPr wrap="square" lIns="0" tIns="0" rIns="0" bIns="0" rtlCol="0" anchor="t"/>
          <a:lstStyle/>
          <a:p>
            <a:pPr algn="l" indent="0" marL="0">
              <a:lnSpc>
                <a:spcPct val="115000"/>
              </a:lnSpc>
              <a:buNone/>
            </a:pPr>
            <a:r>
              <a:rPr lang="en-US" sz="853" b="1" dirty="0">
                <a:solidFill>
                  <a:srgbClr val="FFFFFF"/>
                </a:solidFill>
                <a:latin typeface="Arial" pitchFamily="34" charset="0"/>
                <a:ea typeface="Arial" pitchFamily="34" charset="-122"/>
                <a:cs typeface="Arial" pitchFamily="34" charset="-120"/>
              </a:rPr>
              <a:t>Глазам нужен отдых
</a:t>
            </a:r>
            <a:pPr algn="l" indent="0" marL="0">
              <a:lnSpc>
                <a:spcPct val="115000"/>
              </a:lnSpc>
              <a:buNone/>
            </a:pPr>
            <a:r>
              <a:rPr lang="en-US" sz="47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59" dirty="0">
                <a:solidFill>
                  <a:srgbClr val="FFFFFF"/>
                </a:solidFill>
                <a:latin typeface="Arial" pitchFamily="34" charset="0"/>
                <a:ea typeface="Arial" pitchFamily="34" charset="-122"/>
                <a:cs typeface="Arial" pitchFamily="34" charset="-120"/>
              </a:rPr>
              <a:t>После экрана важно делать breaks, потому что глаза устают. Короткая пауза помогает сохранить внимание и не переутомляться во время учёбы и отдыха.
</a:t>
            </a:r>
            <a:endParaRPr lang="en-US" sz="853" dirty="0"/>
          </a:p>
        </p:txBody>
      </p:sp>
      <p:sp>
        <p:nvSpPr>
          <p:cNvPr id="25" name="Text 5"/>
          <p:cNvSpPr txBox="1"/>
          <p:nvPr/>
        </p:nvSpPr>
        <p:spPr>
          <a:xfrm>
            <a:off x="5786346" y="2692775"/>
            <a:ext cx="1360800" cy="948600"/>
          </a:xfrm>
          <a:prstGeom prst="rect">
            <a:avLst/>
          </a:prstGeom>
          <a:noFill/>
          <a:ln/>
        </p:spPr>
        <p:txBody>
          <a:bodyPr wrap="square" lIns="0" tIns="0" rIns="0" bIns="0" rtlCol="0" anchor="t"/>
          <a:lstStyle/>
          <a:p>
            <a:pPr algn="l" indent="0" marL="0">
              <a:lnSpc>
                <a:spcPct val="115000"/>
              </a:lnSpc>
              <a:buNone/>
            </a:pPr>
            <a:r>
              <a:rPr lang="en-US" sz="889" b="1" dirty="0">
                <a:solidFill>
                  <a:srgbClr val="FFFFFF"/>
                </a:solidFill>
                <a:latin typeface="Arial" pitchFamily="34" charset="0"/>
                <a:ea typeface="Arial" pitchFamily="34" charset="-122"/>
                <a:cs typeface="Arial" pitchFamily="34" charset="-120"/>
              </a:rPr>
              <a:t>Баланс в режиме дня
</a:t>
            </a:r>
            <a:pPr algn="l" indent="0" marL="0">
              <a:lnSpc>
                <a:spcPct val="115000"/>
              </a:lnSpc>
              <a:buNone/>
            </a:pPr>
            <a:r>
              <a:rPr lang="en-US" sz="494"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91" dirty="0">
                <a:solidFill>
                  <a:srgbClr val="FFFFFF"/>
                </a:solidFill>
                <a:latin typeface="Arial" pitchFamily="34" charset="0"/>
                <a:ea typeface="Arial" pitchFamily="34" charset="-122"/>
                <a:cs typeface="Arial" pitchFamily="34" charset="-120"/>
              </a:rPr>
              <a:t>Screen time should not replace sleep, movement or homework. Слово balance напоминает, что свободное время должно поддерживать здоровье, а не мешать ему.
</a:t>
            </a:r>
            <a:endParaRPr lang="en-US" sz="889" dirty="0"/>
          </a:p>
        </p:txBody>
      </p:sp>
      <p:sp>
        <p:nvSpPr>
          <p:cNvPr id="26" name="Text 6"/>
          <p:cNvSpPr txBox="1"/>
          <p:nvPr/>
        </p:nvSpPr>
        <p:spPr>
          <a:xfrm>
            <a:off x="7541294" y="2692775"/>
            <a:ext cx="1360800" cy="9486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Полезная привычка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Если экранные занятия становятся частью routine, стоит заранее определить limit. Тогда легче сохранить порядок дня и не потерять время на важные дела.
</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How students spend their free time during a typical week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Диаграмма показывает, как меняется распределение времени между учебными днями и выходными. Это удобно для сравнения привычек в классе.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Больше всего времени уходит на экранные занятия, а меньше всего — на чтение. Выходные дают больше возможностей для хобби и общения.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Иллюстративные данные для учебной диаграммы, 2025
</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30750" y="1251272"/>
            <a:ext cx="5433300" cy="1029356"/>
          </a:xfrm>
          <a:prstGeom prst="rect">
            <a:avLst/>
          </a:prstGeom>
        </p:spPr>
      </p:pic>
      <p:pic>
        <p:nvPicPr>
          <p:cNvPr id="6" name="Image 4" descr="preencoded.png">    </p:cNvPr>
          <p:cNvPicPr>
            <a:picLocks noChangeAspect="1"/>
          </p:cNvPicPr>
          <p:nvPr/>
        </p:nvPicPr>
        <p:blipFill>
          <a:blip r:embed="rId5"/>
          <a:stretch>
            <a:fillRect/>
          </a:stretch>
        </p:blipFill>
        <p:spPr>
          <a:xfrm>
            <a:off x="3530750" y="2396970"/>
            <a:ext cx="5433300" cy="1029356"/>
          </a:xfrm>
          <a:prstGeom prst="rect">
            <a:avLst/>
          </a:prstGeom>
        </p:spPr>
      </p:pic>
      <p:pic>
        <p:nvPicPr>
          <p:cNvPr id="7" name="Image 5" descr="preencoded.png">    </p:cNvPr>
          <p:cNvPicPr>
            <a:picLocks noChangeAspect="1"/>
          </p:cNvPicPr>
          <p:nvPr/>
        </p:nvPicPr>
        <p:blipFill>
          <a:blip r:embed="rId6"/>
          <a:stretch>
            <a:fillRect/>
          </a:stretch>
        </p:blipFill>
        <p:spPr>
          <a:xfrm>
            <a:off x="3530750" y="3558571"/>
            <a:ext cx="5433300" cy="102935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Недорогие хобби для школьников
</a:t>
            </a:r>
            <a:endParaRPr lang="en-US" sz="18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
        <p:nvSpPr>
          <p:cNvPr id="11" name="Text 2"/>
          <p:cNvSpPr txBox="1"/>
          <p:nvPr/>
        </p:nvSpPr>
        <p:spPr>
          <a:xfrm>
            <a:off x="179950" y="1249800"/>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Книга, которая всегда под рукой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Чтение библиотечных книг — одно из самых cheap и useful хобби. Дома или в школе достаточно тихого места, чтобы открыть рассказ, сделать заметку в notebook и узнать что-то новое без лишних затрат.
</a:t>
            </a:r>
            <a:endParaRPr lang="en-US" sz="1100" dirty="0"/>
          </a:p>
        </p:txBody>
      </p:sp>
      <p:sp>
        <p:nvSpPr>
          <p:cNvPr id="12" name="Text 3"/>
          <p:cNvSpPr txBox="1"/>
          <p:nvPr/>
        </p:nvSpPr>
        <p:spPr>
          <a:xfrm>
            <a:off x="179950" y="2395497"/>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Творчество из простых материалов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Рисование карандашами, оригами и маленькие поделки делают свободное время creative и simple. Для них нужны только бумага, pencil и немного терпения, а результат приятно показать друзьям или учителю.
</a:t>
            </a:r>
            <a:endParaRPr lang="en-US" sz="1100" dirty="0"/>
          </a:p>
        </p:txBody>
      </p:sp>
      <p:sp>
        <p:nvSpPr>
          <p:cNvPr id="13" name="Text 4"/>
          <p:cNvSpPr txBox="1"/>
          <p:nvPr/>
        </p:nvSpPr>
        <p:spPr>
          <a:xfrm>
            <a:off x="179950" y="3557099"/>
            <a:ext cx="3055800" cy="1032300"/>
          </a:xfrm>
          <a:prstGeom prst="rect">
            <a:avLst/>
          </a:prstGeom>
          <a:noFill/>
          <a:ln/>
        </p:spPr>
        <p:txBody>
          <a:bodyPr wrap="square" lIns="0" tIns="0" rIns="0" bIns="0" rtlCol="0" anchor="t"/>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Растения и пазлы для спокойного отдыха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Пазлы, уход за небольшим растением и разгадывание простых заданий помогают провести время полезно. Такие занятия недорогие, подходят для дома и хорошо развивают внимание, аккуратность и спокойный интерес к делу.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31547" y="1867672"/>
            <a:ext cx="346800" cy="27744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298928" y="3151554"/>
            <a:ext cx="212062" cy="3393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925684" y="1867672"/>
            <a:ext cx="346800" cy="27744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3929434" y="3151554"/>
            <a:ext cx="339300" cy="339300"/>
          </a:xfrm>
          <a:prstGeom prst="rect">
            <a:avLst/>
          </a:prstGeom>
        </p:spPr>
      </p:pic>
      <p:pic>
        <p:nvPicPr>
          <p:cNvPr id="16" name="Image 14" descr="preencoded.png">    </p:cNvPr>
          <p:cNvPicPr>
            <a:picLocks noChangeAspect="1"/>
          </p:cNvPicPr>
          <p:nvPr/>
        </p:nvPicPr>
        <p:blipFill>
          <a:blip r:embed="rId15"/>
          <a:stretch>
            <a:fillRect/>
          </a:stretch>
        </p:blipFill>
        <p:spPr>
          <a:xfrm>
            <a:off x="0" y="0"/>
            <a:ext cx="9144000" cy="5143500"/>
          </a:xfrm>
          <a:prstGeom prst="rect">
            <a:avLst/>
          </a:prstGeom>
        </p:spPr>
      </p:pic>
      <p:sp>
        <p:nvSpPr>
          <p:cNvPr id="17"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Свободное время с друзьями: язык и поведение
</a:t>
            </a:r>
            <a:endParaRPr lang="en-US" sz="1823" dirty="0"/>
          </a:p>
        </p:txBody>
      </p:sp>
      <p:sp>
        <p:nvSpPr>
          <p:cNvPr id="1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19" name="Text 2"/>
          <p:cNvSpPr txBox="1"/>
          <p:nvPr/>
        </p:nvSpPr>
        <p:spPr>
          <a:xfrm>
            <a:off x="737719" y="1878575"/>
            <a:ext cx="2369700" cy="94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Вежливый разговор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When friends talk about films, books or plans, they use polite words and listen carefully. Short phrases like Let's discuss it or We can choose together help everyone feel included and respected.
</a:t>
            </a:r>
            <a:endParaRPr lang="en-US" sz="1000" dirty="0"/>
          </a:p>
        </p:txBody>
      </p:sp>
      <p:sp>
        <p:nvSpPr>
          <p:cNvPr id="20" name="Text 3"/>
          <p:cNvSpPr txBox="1"/>
          <p:nvPr/>
        </p:nvSpPr>
        <p:spPr>
          <a:xfrm>
            <a:off x="737748" y="3193398"/>
            <a:ext cx="2369700" cy="94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Прогулки и спорт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A walk in the park or a small sport game gives energy and creates time for cooperation. Friends learn to support each other, share space and keep the activity active but calm.
</a:t>
            </a:r>
            <a:endParaRPr lang="en-US" sz="1000" dirty="0"/>
          </a:p>
        </p:txBody>
      </p:sp>
      <p:sp>
        <p:nvSpPr>
          <p:cNvPr id="21" name="Text 4"/>
          <p:cNvSpPr txBox="1"/>
          <p:nvPr/>
        </p:nvSpPr>
        <p:spPr>
          <a:xfrm>
            <a:off x="4431869" y="1878597"/>
            <a:ext cx="2370000" cy="948600"/>
          </a:xfrm>
          <a:prstGeom prst="rect">
            <a:avLst/>
          </a:prstGeom>
          <a:noFill/>
          <a:ln/>
        </p:spPr>
        <p:txBody>
          <a:bodyPr wrap="square" lIns="0" tIns="0" rIns="0" bIns="0" rtlCol="0" anchor="t"/>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Общие игры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Board games and chess teach fair play, patience and turn-taking. Students can say Let's play chess or We should wait our turn, which makes the activity friendly and safe for everyone.
</a:t>
            </a:r>
            <a:endParaRPr lang="en-US" sz="1000" dirty="0"/>
          </a:p>
        </p:txBody>
      </p:sp>
      <p:sp>
        <p:nvSpPr>
          <p:cNvPr id="22" name="Text 5"/>
          <p:cNvSpPr txBox="1"/>
          <p:nvPr/>
        </p:nvSpPr>
        <p:spPr>
          <a:xfrm>
            <a:off x="4431869" y="3193403"/>
            <a:ext cx="2370000" cy="948600"/>
          </a:xfrm>
          <a:prstGeom prst="rect">
            <a:avLst/>
          </a:prstGeom>
          <a:noFill/>
          <a:ln/>
        </p:spPr>
        <p:txBody>
          <a:bodyPr wrap="square" lIns="0" tIns="0" rIns="0" bIns="0" rtlCol="0" anchor="t"/>
          <a:lstStyle/>
          <a:p>
            <a:pPr algn="l" indent="0" marL="0">
              <a:lnSpc>
                <a:spcPct val="115000"/>
              </a:lnSpc>
              <a:buNone/>
            </a:pPr>
            <a:r>
              <a:rPr lang="en-US" sz="998" b="1" dirty="0">
                <a:solidFill>
                  <a:srgbClr val="FFFFFF"/>
                </a:solidFill>
                <a:latin typeface="Arial" pitchFamily="34" charset="0"/>
                <a:ea typeface="Arial" pitchFamily="34" charset="-122"/>
                <a:cs typeface="Arial" pitchFamily="34" charset="-120"/>
              </a:rPr>
              <a:t>Совместный проект
</a:t>
            </a:r>
            <a:pPr algn="l" indent="0" marL="0">
              <a:lnSpc>
                <a:spcPct val="115000"/>
              </a:lnSpc>
              <a:buNone/>
            </a:pPr>
            <a:r>
              <a:rPr lang="en-US" sz="5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8" dirty="0">
                <a:solidFill>
                  <a:srgbClr val="FFFFFF"/>
                </a:solidFill>
                <a:latin typeface="Arial" pitchFamily="34" charset="0"/>
                <a:ea typeface="Arial" pitchFamily="34" charset="-122"/>
                <a:cs typeface="Arial" pitchFamily="34" charset="-120"/>
              </a:rPr>
              <a:t>Working on a creative project helps friends plan, divide tasks and solve problems together. One person can draw, another can write, and everyone practices communication while making something useful and interesting.
</a:t>
            </a:r>
            <a:endParaRPr lang="en-US" sz="99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0000" y="1446891"/>
            <a:ext cx="8784000" cy="198931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22688" y="297521"/>
            <a:ext cx="6277800" cy="7089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Свободное время по длительности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9" name="Text 2"/>
          <p:cNvSpPr txBox="1"/>
          <p:nvPr/>
        </p:nvSpPr>
        <p:spPr>
          <a:xfrm>
            <a:off x="180000" y="4094100"/>
            <a:ext cx="3176700" cy="869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Таблица показывает, какие занятия подходят для разного количества времени. Even short periods can be used in a meaningful way.
</a:t>
            </a:r>
            <a:endParaRPr lang="en-US" sz="1000" dirty="0"/>
          </a:p>
        </p:txBody>
      </p:sp>
      <p:sp>
        <p:nvSpPr>
          <p:cNvPr id="10" name="Text 3"/>
          <p:cNvSpPr txBox="1"/>
          <p:nvPr/>
        </p:nvSpPr>
        <p:spPr>
          <a:xfrm>
            <a:off x="3463900" y="4094097"/>
            <a:ext cx="3176700" cy="869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Короткие промежутки подходят для простых дел, а longer time позволяет выбрать более активное или сложное занятие.
</a:t>
            </a:r>
            <a:endParaRPr lang="en-US" sz="1000" dirty="0"/>
          </a:p>
        </p:txBody>
      </p:sp>
      <p:sp>
        <p:nvSpPr>
          <p:cNvPr id="11" name="Text 4"/>
          <p:cNvSpPr txBox="1"/>
          <p:nvPr/>
        </p:nvSpPr>
        <p:spPr>
          <a:xfrm>
            <a:off x="180000" y="363375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Обобщение учебных примеров по теме free time activities
</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Тихие занятия и отдых после насыщенного дня
</a:t>
            </a:r>
            <a:endParaRPr lang="en-US" sz="22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11" name="Text 2"/>
          <p:cNvSpPr txBox="1"/>
          <p:nvPr/>
        </p:nvSpPr>
        <p:spPr>
          <a:xfrm>
            <a:off x="322300" y="1686504"/>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Чтение и puzzles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Reading or solving puzzles helps the mind slow down after school. Такие занятия дают quiet rest, помогают calm down и возвращают focus без лишнего шума и напряжения.
</a:t>
            </a:r>
            <a:endParaRPr lang="en-US" sz="1003" dirty="0"/>
          </a:p>
        </p:txBody>
      </p:sp>
      <p:sp>
        <p:nvSpPr>
          <p:cNvPr id="12" name="Text 3"/>
          <p:cNvSpPr txBox="1"/>
          <p:nvPr/>
        </p:nvSpPr>
        <p:spPr>
          <a:xfrm>
            <a:off x="3193656" y="1686485"/>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Раскрашивание и музыка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Colouring pictures or listening to gentle music creates a calm mood. Эти занятия useful after tests or training, because they help recover and make the evening more comfortable.
</a:t>
            </a:r>
            <a:endParaRPr lang="en-US" sz="1003" dirty="0"/>
          </a:p>
        </p:txBody>
      </p:sp>
      <p:sp>
        <p:nvSpPr>
          <p:cNvPr id="13" name="Text 4"/>
          <p:cNvSpPr txBox="1"/>
          <p:nvPr/>
        </p:nvSpPr>
        <p:spPr>
          <a:xfrm>
            <a:off x="322275" y="342504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Active rest and quiet rest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Active rest includes easy movement, while quiet rest means no hurry and no noise. Both are useful, but they help in different ways and at different moments of the day.
</a:t>
            </a:r>
            <a:endParaRPr lang="en-US" sz="1003" dirty="0"/>
          </a:p>
        </p:txBody>
      </p:sp>
      <p:sp>
        <p:nvSpPr>
          <p:cNvPr id="14" name="Text 5"/>
          <p:cNvSpPr txBox="1"/>
          <p:nvPr/>
        </p:nvSpPr>
        <p:spPr>
          <a:xfrm>
            <a:off x="3193625" y="34249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Состояние и настроение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After a busy day, the body and mind need time to recover. Quiet activities support mood, reduce tiredness and make it easier to focus on homework later.
</a:t>
            </a:r>
            <a:endParaRPr lang="en-US" sz="1003" dirty="0"/>
          </a:p>
        </p:txBody>
      </p:sp>
      <p:sp>
        <p:nvSpPr>
          <p:cNvPr id="15" name="Text 6"/>
          <p:cNvSpPr txBox="1"/>
          <p:nvPr/>
        </p:nvSpPr>
        <p:spPr>
          <a:xfrm>
            <a:off x="6065000" y="1686497"/>
            <a:ext cx="2336100" cy="1285800"/>
          </a:xfrm>
          <a:prstGeom prst="rect">
            <a:avLst/>
          </a:prstGeom>
          <a:noFill/>
          <a:ln/>
        </p:spPr>
        <p:txBody>
          <a:bodyPr wrap="square" lIns="0" tIns="0" rIns="0" bIns="0" rtlCol="0" anchor="ctr"/>
          <a:lstStyle/>
          <a:p>
            <a:pPr algn="l" indent="0" marL="0">
              <a:lnSpc>
                <a:spcPct val="115000"/>
              </a:lnSpc>
              <a:buNone/>
            </a:pPr>
            <a:r>
              <a:rPr lang="en-US" sz="1003" b="1" dirty="0">
                <a:solidFill>
                  <a:srgbClr val="FFFFFF"/>
                </a:solidFill>
                <a:latin typeface="Arial" pitchFamily="34" charset="0"/>
                <a:ea typeface="Arial" pitchFamily="34" charset="-122"/>
                <a:cs typeface="Arial" pitchFamily="34" charset="-120"/>
              </a:rPr>
              <a:t>Короткая пауза для себя
</a:t>
            </a:r>
            <a:pPr algn="l" indent="0" marL="0">
              <a:lnSpc>
                <a:spcPct val="115000"/>
              </a:lnSpc>
              <a:buNone/>
            </a:pPr>
            <a:r>
              <a:rPr lang="en-US" sz="6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1" dirty="0">
                <a:solidFill>
                  <a:srgbClr val="FFFFFF"/>
                </a:solidFill>
                <a:latin typeface="Arial" pitchFamily="34" charset="0"/>
                <a:ea typeface="Arial" pitchFamily="34" charset="-122"/>
                <a:cs typeface="Arial" pitchFamily="34" charset="-120"/>
              </a:rPr>
              <a:t>Short meditation or a calm walk can be enough to relax and breathe спокойно. Even a few minutes of silence support sleep well and improve concentration before the next day.
</a:t>
            </a:r>
            <a:endParaRPr lang="en-US" sz="100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805500" y="2048501"/>
            <a:ext cx="5158500" cy="215294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2002"/>
            <a:ext cx="5253300" cy="8568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Что развивают разные хобби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9" name="Text 2"/>
          <p:cNvSpPr txBox="1"/>
          <p:nvPr/>
        </p:nvSpPr>
        <p:spPr>
          <a:xfrm>
            <a:off x="180000" y="2318775"/>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Каждое занятие тренирует не только один навык, но и несколько сразу. Это помогает увидеть, why hobbies are useful in everyday life.
</a:t>
            </a:r>
            <a:endParaRPr lang="en-US" sz="900" dirty="0"/>
          </a:p>
        </p:txBody>
      </p:sp>
      <p:sp>
        <p:nvSpPr>
          <p:cNvPr id="10" name="Text 3"/>
          <p:cNvSpPr txBox="1"/>
          <p:nvPr/>
        </p:nvSpPr>
        <p:spPr>
          <a:xfrm>
            <a:off x="180000" y="3332972"/>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Хобби полезны по-разному: одни укрепляют тело, другие развивают речь, память, creativity и responsibility.
</a:t>
            </a:r>
            <a:endParaRPr lang="en-US" sz="900" dirty="0"/>
          </a:p>
        </p:txBody>
      </p:sp>
      <p:sp>
        <p:nvSpPr>
          <p:cNvPr id="11" name="Text 4"/>
          <p:cNvSpPr txBox="1"/>
          <p:nvPr/>
        </p:nvSpPr>
        <p:spPr>
          <a:xfrm>
            <a:off x="3874550" y="4265275"/>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Учебное обобщение связей между хобби и навыками
</a:t>
            </a:r>
            <a:endParaRPr lang="en-US" sz="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10" name="Text 1"/>
          <p:cNvSpPr txBox="1"/>
          <p:nvPr/>
        </p:nvSpPr>
        <p:spPr>
          <a:xfrm>
            <a:off x="180000" y="180000"/>
            <a:ext cx="8784000" cy="601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Помощь дома как часть свободного времени
</a:t>
            </a:r>
            <a:endParaRPr lang="en-US" sz="2223" dirty="0"/>
          </a:p>
        </p:txBody>
      </p:sp>
      <p:sp>
        <p:nvSpPr>
          <p:cNvPr id="11" name="Text 2"/>
          <p:cNvSpPr txBox="1"/>
          <p:nvPr/>
        </p:nvSpPr>
        <p:spPr>
          <a:xfrm>
            <a:off x="180000" y="1238671"/>
            <a:ext cx="1651200" cy="11718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Наводить порядок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Tidying a room and sorting books or clothes teaches organisation. When a student puts things away every day, the home looks better and it becomes easier to find what is needed.
</a:t>
            </a:r>
            <a:endParaRPr lang="en-US" sz="900" dirty="0"/>
          </a:p>
        </p:txBody>
      </p:sp>
      <p:sp>
        <p:nvSpPr>
          <p:cNvPr id="12" name="Text 3"/>
          <p:cNvSpPr txBox="1"/>
          <p:nvPr/>
        </p:nvSpPr>
        <p:spPr>
          <a:xfrm>
            <a:off x="1963166" y="1238671"/>
            <a:ext cx="1651200" cy="11718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Простые дела на кухне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Washing dishes and setting the table are small daily actions. They show respect for family members and can be described in Present Simple: I wash the dishes after dinner.
</a:t>
            </a:r>
            <a:endParaRPr lang="en-US" sz="900" dirty="0"/>
          </a:p>
        </p:txBody>
      </p:sp>
      <p:sp>
        <p:nvSpPr>
          <p:cNvPr id="13" name="Text 4"/>
          <p:cNvSpPr txBox="1"/>
          <p:nvPr/>
        </p:nvSpPr>
        <p:spPr>
          <a:xfrm>
            <a:off x="3746332" y="1238671"/>
            <a:ext cx="1651200" cy="11718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Ухаживать за растениями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Watering plants is a calm and useful habit. It teaches attention and care, and it gives students a chance to use verbs like take care of and help at home.
</a:t>
            </a:r>
            <a:endParaRPr lang="en-US" sz="900" dirty="0"/>
          </a:p>
        </p:txBody>
      </p:sp>
      <p:sp>
        <p:nvSpPr>
          <p:cNvPr id="14" name="Text 5"/>
          <p:cNvSpPr txBox="1"/>
          <p:nvPr/>
        </p:nvSpPr>
        <p:spPr>
          <a:xfrm>
            <a:off x="5529494" y="1238671"/>
            <a:ext cx="1651200" cy="11718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Помогать младшим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Helping younger children with books, clothes or homework builds patience and kindness. Such actions are short, but they make family life smoother and show responsibility in a natural way.
</a:t>
            </a:r>
            <a:endParaRPr lang="en-US" sz="900" dirty="0"/>
          </a:p>
        </p:txBody>
      </p:sp>
      <p:sp>
        <p:nvSpPr>
          <p:cNvPr id="15" name="Text 6"/>
          <p:cNvSpPr txBox="1"/>
          <p:nvPr/>
        </p:nvSpPr>
        <p:spPr>
          <a:xfrm>
            <a:off x="7312660" y="1238671"/>
            <a:ext cx="1651200" cy="1171800"/>
          </a:xfrm>
          <a:prstGeom prst="rect">
            <a:avLst/>
          </a:prstGeom>
          <a:noFill/>
          <a:ln/>
        </p:spPr>
        <p:txBody>
          <a:bodyPr wrap="square" lIns="0" tIns="0" rIns="0" bIns="0" rtlCol="0" anchor="t"/>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Говорить о деле по-английски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These routines are easy to describe with do, help, clean and put away. Short sentences in Present Simple are enough for 7th grade students to explain their everyday home duties.
</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3568" y="1506425"/>
            <a:ext cx="8776864" cy="3046200"/>
          </a:xfrm>
          <a:prstGeom prst="rect">
            <a:avLst/>
          </a:prstGeom>
        </p:spPr>
      </p:pic>
      <p:sp>
        <p:nvSpPr>
          <p:cNvPr id="6" name="Text 0"/>
          <p:cNvSpPr txBox="1"/>
          <p:nvPr/>
        </p:nvSpPr>
        <p:spPr>
          <a:xfrm>
            <a:off x="300150" y="307575"/>
            <a:ext cx="8543700" cy="5421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Как организовать свободное время без потерь
</a:t>
            </a:r>
            <a:endParaRPr lang="en-US" sz="2223" dirty="0"/>
          </a:p>
        </p:txBody>
      </p:sp>
      <p:sp>
        <p:nvSpPr>
          <p:cNvPr id="7"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8" name="Text 2"/>
          <p:cNvSpPr txBox="1"/>
          <p:nvPr/>
        </p:nvSpPr>
        <p:spPr>
          <a:xfrm>
            <a:off x="300150" y="907000"/>
            <a:ext cx="8543700" cy="354000"/>
          </a:xfrm>
          <a:prstGeom prst="rect">
            <a:avLst/>
          </a:prstGeom>
          <a:noFill/>
          <a:ln/>
        </p:spPr>
        <p:txBody>
          <a:bodyPr wrap="square" lIns="0" tIns="0" rIns="0" bIns="0" rtlCol="0" anchor="t"/>
          <a:lstStyle/>
          <a:p>
            <a:pPr algn="l" indent="0" marL="0">
              <a:lnSpc>
                <a:spcPct val="100000"/>
              </a:lnSpc>
              <a:buNone/>
            </a:pPr>
            <a:r>
              <a:rPr lang="en-US" sz="1123" dirty="0">
                <a:solidFill>
                  <a:srgbClr val="FFFFFF"/>
                </a:solidFill>
                <a:latin typeface="Arial" pitchFamily="34" charset="0"/>
                <a:ea typeface="Arial" pitchFamily="34" charset="-122"/>
                <a:cs typeface="Arial" pitchFamily="34" charset="-120"/>
              </a:rPr>
              <a:t>Схема показывает, как выбрать занятие, чтобы день был productive, balanced and realistic.
</a:t>
            </a:r>
            <a:endParaRPr lang="en-US" sz="112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79962" y="2896701"/>
            <a:ext cx="2097600" cy="1638750"/>
          </a:xfrm>
          <a:prstGeom prst="rect">
            <a:avLst/>
          </a:prstGeom>
        </p:spPr>
      </p:pic>
      <p:pic>
        <p:nvPicPr>
          <p:cNvPr id="6" name="Image 4" descr="preencoded.png">    </p:cNvPr>
          <p:cNvPicPr>
            <a:picLocks noChangeAspect="1"/>
          </p:cNvPicPr>
          <p:nvPr/>
        </p:nvPicPr>
        <p:blipFill>
          <a:blip r:embed="rId5"/>
          <a:stretch>
            <a:fillRect/>
          </a:stretch>
        </p:blipFill>
        <p:spPr>
          <a:xfrm>
            <a:off x="2409543" y="2896476"/>
            <a:ext cx="2095956" cy="1639200"/>
          </a:xfrm>
          <a:prstGeom prst="rect">
            <a:avLst/>
          </a:prstGeom>
        </p:spPr>
      </p:pic>
      <p:pic>
        <p:nvPicPr>
          <p:cNvPr id="7" name="Image 5" descr="preencoded.png">    </p:cNvPr>
          <p:cNvPicPr>
            <a:picLocks noChangeAspect="1"/>
          </p:cNvPicPr>
          <p:nvPr/>
        </p:nvPicPr>
        <p:blipFill>
          <a:blip r:embed="rId6"/>
          <a:stretch>
            <a:fillRect/>
          </a:stretch>
        </p:blipFill>
        <p:spPr>
          <a:xfrm>
            <a:off x="4637462" y="2896701"/>
            <a:ext cx="2097600" cy="1638750"/>
          </a:xfrm>
          <a:prstGeom prst="rect">
            <a:avLst/>
          </a:prstGeom>
        </p:spPr>
      </p:pic>
      <p:pic>
        <p:nvPicPr>
          <p:cNvPr id="8" name="Image 6" descr="preencoded.png">    </p:cNvPr>
          <p:cNvPicPr>
            <a:picLocks noChangeAspect="1"/>
          </p:cNvPicPr>
          <p:nvPr/>
        </p:nvPicPr>
        <p:blipFill>
          <a:blip r:embed="rId7"/>
          <a:stretch>
            <a:fillRect/>
          </a:stretch>
        </p:blipFill>
        <p:spPr>
          <a:xfrm>
            <a:off x="6867032" y="2896476"/>
            <a:ext cx="2095956" cy="1639200"/>
          </a:xfrm>
          <a:prstGeom prst="rect">
            <a:avLst/>
          </a:prstGeom>
        </p:spPr>
      </p:pic>
      <p:sp>
        <p:nvSpPr>
          <p:cNvPr id="9" name="Text 0"/>
          <p:cNvSpPr txBox="1"/>
          <p:nvPr/>
        </p:nvSpPr>
        <p:spPr>
          <a:xfrm>
            <a:off x="180000" y="247500"/>
            <a:ext cx="8784000" cy="669000"/>
          </a:xfrm>
          <a:prstGeom prst="rect">
            <a:avLst/>
          </a:prstGeom>
          <a:noFill/>
          <a:ln/>
        </p:spPr>
        <p:txBody>
          <a:bodyPr wrap="square" lIns="0" tIns="0" rIns="0" bIns="0" rtlCol="0" anchor="t"/>
          <a:lstStyle/>
          <a:p>
            <a:pPr algn="l" indent="0" marL="0">
              <a:lnSpc>
                <a:spcPct val="100000"/>
              </a:lnSpc>
              <a:buNone/>
            </a:pPr>
            <a:r>
              <a:rPr lang="en-US" sz="1823" b="1" dirty="0">
                <a:solidFill>
                  <a:srgbClr val="FFFFFF"/>
                </a:solidFill>
                <a:latin typeface="Arial" pitchFamily="34" charset="0"/>
                <a:ea typeface="Arial" pitchFamily="34" charset="-122"/>
                <a:cs typeface="Arial" pitchFamily="34" charset="-120"/>
              </a:rPr>
              <a:t>Сезонные занятия в свободное время
</a:t>
            </a:r>
            <a:endParaRPr lang="en-US" sz="1823" dirty="0"/>
          </a:p>
        </p:txBody>
      </p:sp>
      <p:sp>
        <p:nvSpPr>
          <p:cNvPr id="10"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11" name="Text 2"/>
          <p:cNvSpPr txBox="1"/>
          <p:nvPr/>
        </p:nvSpPr>
        <p:spPr>
          <a:xfrm>
            <a:off x="179950" y="1668713"/>
            <a:ext cx="1862100" cy="1108800"/>
          </a:xfrm>
          <a:prstGeom prst="rect">
            <a:avLst/>
          </a:prstGeom>
          <a:noFill/>
          <a:ln/>
        </p:spPr>
        <p:txBody>
          <a:bodyPr wrap="square" lIns="0" tIns="0" rIns="0" bIns="0" rtlCol="0" anchor="b"/>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Лето: движение и воздух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Летом школьники чаще выбирают swimming, cycling и outdoor games, потому что дни длинные и тепло. В такой сезон свободное время легко провести на улице, в парке или на даче с друзьями.
</a:t>
            </a:r>
            <a:endParaRPr lang="en-US" sz="1000" dirty="0"/>
          </a:p>
        </p:txBody>
      </p:sp>
      <p:sp>
        <p:nvSpPr>
          <p:cNvPr id="12" name="Text 3"/>
          <p:cNvSpPr txBox="1"/>
          <p:nvPr/>
        </p:nvSpPr>
        <p:spPr>
          <a:xfrm>
            <a:off x="2408718" y="1668700"/>
            <a:ext cx="1862100" cy="1108800"/>
          </a:xfrm>
          <a:prstGeom prst="rect">
            <a:avLst/>
          </a:prstGeom>
          <a:noFill/>
          <a:ln/>
        </p:spPr>
        <p:txBody>
          <a:bodyPr wrap="square" lIns="0" tIns="0" rIns="0" bIns="0" rtlCol="0" anchor="b"/>
          <a:lstStyle/>
          <a:p>
            <a:pPr algn="l" indent="0" marL="0">
              <a:lnSpc>
                <a:spcPct val="115000"/>
              </a:lnSpc>
              <a:buNone/>
            </a:pPr>
            <a:r>
              <a:rPr lang="en-US" sz="962" b="1" dirty="0">
                <a:solidFill>
                  <a:srgbClr val="FFFFFF"/>
                </a:solidFill>
                <a:latin typeface="Arial" pitchFamily="34" charset="0"/>
                <a:ea typeface="Arial" pitchFamily="34" charset="-122"/>
                <a:cs typeface="Arial" pitchFamily="34" charset="-120"/>
              </a:rPr>
              <a:t>Зима: снег и уют в помещении
</a:t>
            </a:r>
            <a:pPr algn="l" indent="0" marL="0">
              <a:lnSpc>
                <a:spcPct val="115000"/>
              </a:lnSpc>
              <a:buNone/>
            </a:pPr>
            <a:r>
              <a:rPr lang="en-US" sz="57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6" dirty="0">
                <a:solidFill>
                  <a:srgbClr val="FFFFFF"/>
                </a:solidFill>
                <a:latin typeface="Arial" pitchFamily="34" charset="0"/>
                <a:ea typeface="Arial" pitchFamily="34" charset="-122"/>
                <a:cs typeface="Arial" pitchFamily="34" charset="-120"/>
              </a:rPr>
              <a:t>Зимой подходят skating, skiing и snow play, а после прогулки приятно вернуться к чтению indoors. Холодная погода и короткий день делают indoor hobbies особенно удобными и спокойными.
</a:t>
            </a:r>
            <a:endParaRPr lang="en-US" sz="962" dirty="0"/>
          </a:p>
        </p:txBody>
      </p:sp>
      <p:sp>
        <p:nvSpPr>
          <p:cNvPr id="13" name="Text 4"/>
          <p:cNvSpPr txBox="1"/>
          <p:nvPr/>
        </p:nvSpPr>
        <p:spPr>
          <a:xfrm>
            <a:off x="4637459" y="1668700"/>
            <a:ext cx="1862100" cy="1108800"/>
          </a:xfrm>
          <a:prstGeom prst="rect">
            <a:avLst/>
          </a:prstGeom>
          <a:noFill/>
          <a:ln/>
        </p:spPr>
        <p:txBody>
          <a:bodyPr wrap="square" lIns="0" tIns="0" rIns="0" bIns="0" rtlCol="0" anchor="b"/>
          <a:lstStyle/>
          <a:p>
            <a:pPr algn="l" indent="0" marL="0">
              <a:lnSpc>
                <a:spcPct val="115000"/>
              </a:lnSpc>
              <a:buNone/>
            </a:pPr>
            <a:r>
              <a:rPr lang="en-US" sz="992" b="1" dirty="0">
                <a:solidFill>
                  <a:srgbClr val="FFFFFF"/>
                </a:solidFill>
                <a:latin typeface="Arial" pitchFamily="34" charset="0"/>
                <a:ea typeface="Arial" pitchFamily="34" charset="-122"/>
                <a:cs typeface="Arial" pitchFamily="34" charset="-120"/>
              </a:rPr>
              <a:t>Весна и осень: мягкая погода
</a:t>
            </a:r>
            <a:pPr algn="l" indent="0" marL="0">
              <a:lnSpc>
                <a:spcPct val="115000"/>
              </a:lnSpc>
              <a:buNone/>
            </a:pPr>
            <a:r>
              <a:rPr lang="en-US" sz="59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Весной и осенью хорошо гулять, наблюдать за природой, делать фотографии и играть в football в mild weather. В это время занятия часто зависят от погоды и количества daylight.
</a:t>
            </a:r>
            <a:endParaRPr lang="en-US" sz="992" dirty="0"/>
          </a:p>
        </p:txBody>
      </p:sp>
      <p:sp>
        <p:nvSpPr>
          <p:cNvPr id="14" name="Text 5"/>
          <p:cNvSpPr txBox="1"/>
          <p:nvPr/>
        </p:nvSpPr>
        <p:spPr>
          <a:xfrm>
            <a:off x="6866207" y="1668700"/>
            <a:ext cx="1862100" cy="1108800"/>
          </a:xfrm>
          <a:prstGeom prst="rect">
            <a:avLst/>
          </a:prstGeom>
          <a:noFill/>
          <a:ln/>
        </p:spPr>
        <p:txBody>
          <a:bodyPr wrap="square" lIns="0" tIns="0" rIns="0" bIns="0" rtlCol="0" anchor="b"/>
          <a:lstStyle/>
          <a:p>
            <a:pPr algn="l" indent="0" marL="0">
              <a:lnSpc>
                <a:spcPct val="115000"/>
              </a:lnSpc>
              <a:buNone/>
            </a:pPr>
            <a:r>
              <a:rPr lang="en-US" sz="995" b="1" dirty="0">
                <a:solidFill>
                  <a:srgbClr val="FFFFFF"/>
                </a:solidFill>
                <a:latin typeface="Arial" pitchFamily="34" charset="0"/>
                <a:ea typeface="Arial" pitchFamily="34" charset="-122"/>
                <a:cs typeface="Arial" pitchFamily="34" charset="-120"/>
              </a:rPr>
              <a:t>Один год — много вариантов
</a:t>
            </a:r>
            <a:pPr algn="l" indent="0" marL="0">
              <a:lnSpc>
                <a:spcPct val="115000"/>
              </a:lnSpc>
              <a:buNone/>
            </a:pPr>
            <a:r>
              <a:rPr lang="en-US" sz="59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6" dirty="0">
                <a:solidFill>
                  <a:srgbClr val="FFFFFF"/>
                </a:solidFill>
                <a:latin typeface="Arial" pitchFamily="34" charset="0"/>
                <a:ea typeface="Arial" pitchFamily="34" charset="-122"/>
                <a:cs typeface="Arial" pitchFamily="34" charset="-120"/>
              </a:rPr>
              <a:t>Разные seasons помогают выбрать подходящее занятие для каждого дня. Когда ученики называют summer, autumn, winter или spring, они легко объясняют, почему одно хобби подходит лучше другого.
</a:t>
            </a:r>
            <a:endParaRPr lang="en-US" sz="99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2665716"/>
            <a:ext cx="5253300" cy="118971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99400" y="326400"/>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Признаки хорошего занятия в свободное время
</a:t>
            </a:r>
            <a:endParaRPr lang="en-US" sz="2223" dirty="0"/>
          </a:p>
        </p:txBody>
      </p:sp>
      <p:sp>
        <p:nvSpPr>
          <p:cNvPr id="8" name="Text 1"/>
          <p:cNvSpPr txBox="1"/>
          <p:nvPr/>
        </p:nvSpPr>
        <p:spPr>
          <a:xfrm>
            <a:off x="8761150" y="4751250"/>
            <a:ext cx="140100" cy="150900"/>
          </a:xfrm>
          <a:prstGeom prst="rect">
            <a:avLst/>
          </a:prstGeom>
          <a:noFill/>
          <a:ln/>
        </p:spPr>
        <p:txBody>
          <a:bodyPr wrap="square" lIns="0" tIns="0" rIns="0" bIns="0" rtlCol="0" anchor="ctr"/>
          <a:lstStyle/>
          <a:p>
            <a:pPr algn="ctr" indent="0" marL="0">
              <a:lnSpc>
                <a:spcPct val="115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
        <p:nvSpPr>
          <p:cNvPr id="9" name="Text 2"/>
          <p:cNvSpPr txBox="1"/>
          <p:nvPr/>
        </p:nvSpPr>
        <p:spPr>
          <a:xfrm>
            <a:off x="5787400" y="2306000"/>
            <a:ext cx="3176700" cy="8694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Таблица помогает оценить, подходит ли хобби для школьника. The best free time activity gives both pleasure and value.
</a:t>
            </a:r>
            <a:endParaRPr lang="en-US" sz="900" dirty="0"/>
          </a:p>
        </p:txBody>
      </p:sp>
      <p:sp>
        <p:nvSpPr>
          <p:cNvPr id="10" name="Text 3"/>
          <p:cNvSpPr txBox="1"/>
          <p:nvPr/>
        </p:nvSpPr>
        <p:spPr>
          <a:xfrm>
            <a:off x="5787400" y="3320197"/>
            <a:ext cx="3176700" cy="8694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Хорошее хобби должно быть приятным, безопасным и полезным, а ещё подходить по времени и ситуации.
</a:t>
            </a:r>
            <a:endParaRPr lang="en-US" sz="900" dirty="0"/>
          </a:p>
        </p:txBody>
      </p:sp>
      <p:sp>
        <p:nvSpPr>
          <p:cNvPr id="11" name="Text 4"/>
          <p:cNvSpPr txBox="1"/>
          <p:nvPr/>
        </p:nvSpPr>
        <p:spPr>
          <a:xfrm>
            <a:off x="180000" y="4539000"/>
            <a:ext cx="3176700" cy="1509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Обобщение критериев из учебной темы free time activities
</a:t>
            </a:r>
            <a:endParaRPr lang="en-US" sz="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464175"/>
            <a:ext cx="5253300" cy="883200"/>
          </a:xfrm>
          <a:prstGeom prst="rect">
            <a:avLst/>
          </a:prstGeom>
          <a:noFill/>
          <a:ln/>
        </p:spPr>
        <p:txBody>
          <a:bodyPr wrap="square" lIns="0" tIns="0" rIns="0" bIns="0" rtlCol="0" anchor="ctr"/>
          <a:lstStyle/>
          <a:p>
            <a:pPr algn="l" indent="0" marL="0">
              <a:lnSpc>
                <a:spcPct val="100000"/>
              </a:lnSpc>
              <a:buNone/>
            </a:pPr>
            <a:r>
              <a:rPr lang="en-US" sz="2223" b="1" dirty="0">
                <a:solidFill>
                  <a:srgbClr val="FFFFFF"/>
                </a:solidFill>
                <a:latin typeface="Arial" pitchFamily="34" charset="0"/>
                <a:ea typeface="Arial" pitchFamily="34" charset="-122"/>
                <a:cs typeface="Arial" pitchFamily="34" charset="-120"/>
              </a:rPr>
              <a:t>Свободное время: полезная часть школьной жизни
</a:t>
            </a:r>
            <a:endParaRPr lang="en-US" sz="2223" dirty="0"/>
          </a:p>
        </p:txBody>
      </p:sp>
      <p:sp>
        <p:nvSpPr>
          <p:cNvPr id="6" name="Text 1"/>
          <p:cNvSpPr txBox="1"/>
          <p:nvPr/>
        </p:nvSpPr>
        <p:spPr>
          <a:xfrm>
            <a:off x="330850" y="2622913"/>
            <a:ext cx="3562200" cy="11901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Свободное время особенно полезно, когда в нём есть движение, творчество, общение и отдых без лишнего screen time. Такие занятия помогают семиклассникам говорить о себе, планировать week and keep a healthy balance.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2026-05-30T23:27:29Z</dcterms:created>
  <dcterms:modified xsi:type="dcterms:W3CDTF">2026-05-30T23:27:29Z</dcterms:modified>
</cp:coreProperties>
</file>