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01656" y="0"/>
            <a:ext cx="44402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125" y="4328725"/>
            <a:ext cx="3766800" cy="5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16150" y="1768650"/>
            <a:ext cx="37668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теоремы о треугольниках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516150" y="3234325"/>
            <a:ext cx="37668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 — ключ к первым геометрическим доказательствам.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2325" y="1144062"/>
            <a:ext cx="4319400" cy="3454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треугольник изучают одним из первых
</a:t>
            </a:r>
            <a:endParaRPr lang="en-US" sz="2640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треугольника всего три стороны, три угла и три вершины, поэтому его свойства легко проверять. Эта фигура особенно важна в черчении, строительстве и измерениях.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325" y="1615350"/>
            <a:ext cx="221100" cy="221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82362" y="1612800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68912" y="3315000"/>
            <a:ext cx="19792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70775" y="3317550"/>
            <a:ext cx="221100" cy="2211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треугольника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128745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Обозначение вершин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759525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записывают по вершинам, например ABC. Такая запись сразу показывает порядок точек и помогает без путаницы читать чертёж и формулировки теорем.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540100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и углы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872750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треугольника — это отрезки AB, BC и CA, а углы обозначают как ∠A, ∠B и ∠C. Каждый элемент связан с двумя соседними элементами фигуры.
</a:t>
            </a:r>
            <a:endParaRPr lang="en-US" sz="900" dirty="0"/>
          </a:p>
        </p:txBody>
      </p:sp>
      <p:sp>
        <p:nvSpPr>
          <p:cNvPr id="17" name="Text 6"/>
          <p:cNvSpPr txBox="1"/>
          <p:nvPr/>
        </p:nvSpPr>
        <p:spPr>
          <a:xfrm>
            <a:off x="1287450" y="32109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Противолежащая сторона
</a:t>
            </a:r>
            <a:endParaRPr lang="en-US" sz="1100" dirty="0"/>
          </a:p>
        </p:txBody>
      </p:sp>
      <p:sp>
        <p:nvSpPr>
          <p:cNvPr id="18" name="Text 7"/>
          <p:cNvSpPr txBox="1"/>
          <p:nvPr/>
        </p:nvSpPr>
        <p:spPr>
          <a:xfrm>
            <a:off x="759525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Сторона, которая лежит напротив угла, называется противолежащей ему. Это обозначение часто используют при доказательствах, когда нужно сравнить углы и соответствующие им стороны.
</a:t>
            </a:r>
            <a:endParaRPr lang="en-US" sz="900" dirty="0"/>
          </a:p>
        </p:txBody>
      </p:sp>
      <p:sp>
        <p:nvSpPr>
          <p:cNvPr id="19" name="Text 8"/>
          <p:cNvSpPr txBox="1"/>
          <p:nvPr/>
        </p:nvSpPr>
        <p:spPr>
          <a:xfrm>
            <a:off x="5401000" y="32109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Равнобедренный случай
</a:t>
            </a:r>
            <a:endParaRPr lang="en-US" sz="1100" dirty="0"/>
          </a:p>
        </p:txBody>
      </p:sp>
      <p:sp>
        <p:nvSpPr>
          <p:cNvPr id="20" name="Text 9"/>
          <p:cNvSpPr txBox="1"/>
          <p:nvPr/>
        </p:nvSpPr>
        <p:spPr>
          <a:xfrm>
            <a:off x="4872750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равнобедренном треугольнике выделяют основание и две равные боковые стороны. Именно эти части чаще всего участвуют в первых теоремах и помогают находить равные углы.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7279" y="3524430"/>
            <a:ext cx="8387621" cy="12532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Обозначение треугольника на чертеже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94129" y="1387975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на рисунке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обычно подписывают заглавными буквами по вершинам, например ΔABC. Такое обозначение помогает сразу понять, о каких точках идёт речь в задаче.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033600" y="1387975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и стороны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вершины A отмечают угол ∠A, а напротив него находится сторона BC. Подобная связь между вершиной и противолежащей стороной нужна для точных формулировок.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94129" y="2475807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фигуры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равнобедренном треугольнике основание лежит между двумя равными боковыми сторонами. Его удобно выделять цветом или линией другой толщины, чтобы подчеркнуть симметрию.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033600" y="2475807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показать на схеме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полезно подписать вершины, стороны и углы, а основание сделать заметнее. Тогда чертёж становится наглядным и легче использовать его в доказательствах.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углов треугольника на примерах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наборы углов показывают одно и то же правило в числах.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сумма равна 180°, значит форма треугольника может меняться, а правило остаётся постоянным.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материалам школьного курса геометрии, 7 класс.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71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доказывают сумму углов треугольника
</a:t>
            </a:r>
            <a:endParaRPr lang="en-US" sz="2871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доказательства через параллельную прямую и свойства углов при пересечении параллельных прямых.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2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признак равенства треугольников
</a:t>
            </a:r>
            <a:endParaRPr lang="en-US" sz="2725" dirty="0"/>
          </a:p>
        </p:txBody>
      </p:sp>
      <p:sp>
        <p:nvSpPr>
          <p:cNvPr id="8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82605" y="2123101"/>
            <a:ext cx="2269664" cy="222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сравнивают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 двух треугольников равны две стороны и угол между ними, то они равны полностью. Этот признак удобно применять, когда на чертеже известны именно соседние стороны.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40554" y="2123101"/>
            <a:ext cx="2269664" cy="222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работает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между двумя сторонами задаёт их взаимное положение. Поэтому при совпадении двух сторон и заключённого угла форма треугольника уже не может измениться.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199300" y="2123101"/>
            <a:ext cx="2269664" cy="222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используется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SAS часто встречается в задачах на построение и доказательство. Он помогает делать вывод о равенстве фигур, не измеряя все остальные элементы по отдельности.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275" y="1738634"/>
            <a:ext cx="4876200" cy="15560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признака равенства треугольников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элементы должны совпадать, чтобы можно было утверждать равенство треугольников.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Любой из трёх признаков достаточно, чтобы сделать вывод о равенстве всех соответствующих сторон и углов.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7 класс.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2237" y="1611950"/>
            <a:ext cx="197925" cy="22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35425" y="1636610"/>
            <a:ext cx="221100" cy="1768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0650" y="3540350"/>
            <a:ext cx="221100" cy="2211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22850" y="397250"/>
            <a:ext cx="7871700" cy="6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признак равенства треугольников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1140900" y="150785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Сторона и два угла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2850" y="2125700"/>
            <a:ext cx="36009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одна сторона и два прилежащих к ней угла одного треугольника равны соответствующим элементам другого, треугольники равны. Это очень удобный признак для доказательств.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648775" y="150785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параллельными прямыми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037625" y="2125700"/>
            <a:ext cx="35940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задачах равные углы появляются как накрест лежащие или соответственные при параллельных прямых. Тогда признак помогает быстро сравнить два треугольника.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1140900" y="3433700"/>
            <a:ext cx="7407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Полезен в построениях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22850" y="4051550"/>
            <a:ext cx="80256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признак позволяет находить равные отрезки и углы в чертежах. Он особенно полезен там, где нужно обосновать равенство фигур по уже известным углам.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признак равенства треугольников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82605" y="2123101"/>
            <a:ext cx="2269664" cy="21974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сторон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три стороны одного треугольника соответственно равны трём сторонам другого, то треугольники равны. Здесь углы можно даже не знать заранее.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40554" y="2123101"/>
            <a:ext cx="2269664" cy="21974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Обозначение SSS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признак обозначают как SSS. Он показывает, что длины всех сторон уже полностью определяют форму треугольника и не оставляют возможности для другого варианта.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06520" y="2123101"/>
            <a:ext cx="2269664" cy="21974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 задачах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часто используют при проверке построений и в доказательствах совпадения фигур. Он помогает убедиться, что полученный треугольник действительно тот же самый по форме.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375" y="1148404"/>
            <a:ext cx="2505600" cy="2060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3100" y="1148404"/>
            <a:ext cx="2505600" cy="20602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025" y="1148404"/>
            <a:ext cx="2505600" cy="206026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64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Фигура с двумя равными сторонами
</a:t>
            </a:r>
            <a:pPr algn="l" indent="0" marL="0">
              <a:lnSpc>
                <a:spcPct val="115000"/>
              </a:lnSpc>
              <a:buNone/>
            </a:pPr>
            <a:r>
              <a:rPr lang="en-US" sz="69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Равнобедренный треугольник легко узнать по двум одинаковым боковым сторонам и отдельному основанию. На чертеже его удобно выделять симметрией: если провести линию из вершины к основанию, она делит фигуру на две зеркальные части.
</a:t>
            </a:r>
            <a:endParaRPr lang="en-US" sz="1299" dirty="0"/>
          </a:p>
        </p:txBody>
      </p:sp>
      <p:sp>
        <p:nvSpPr>
          <p:cNvPr id="7" name="Text 2"/>
          <p:cNvSpPr txBox="1"/>
          <p:nvPr/>
        </p:nvSpPr>
        <p:spPr>
          <a:xfrm>
            <a:off x="33231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1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у основания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731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Углы, прилежащие к основанию, всегда равны, поэтому их часто отмечают одинаковыми дугами. Это свойство позволяет быстро находить неизвестные углы и превращает рисунок в готовую подсказку для доказательства.
</a:t>
            </a:r>
            <a:endParaRPr lang="en-US" sz="1371" dirty="0"/>
          </a:p>
        </p:txBody>
      </p:sp>
      <p:sp>
        <p:nvSpPr>
          <p:cNvPr id="8" name="Text 3"/>
          <p:cNvSpPr txBox="1"/>
          <p:nvPr/>
        </p:nvSpPr>
        <p:spPr>
          <a:xfrm>
            <a:off x="61198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линия — несколько свойств
</a:t>
            </a:r>
            <a:pPr algn="l" indent="0" marL="0">
              <a:lnSpc>
                <a:spcPct val="115000"/>
              </a:lnSpc>
              <a:buNone/>
            </a:pPr>
            <a:r>
              <a:rPr lang="en-US" sz="69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Высота, опущенная из вершины на основание, в равнобедренном треугольнике становится сразу и медианой, и биссектрисой. На рисунке это удобно показать одной линией, которая соединяет симметричные части и подчёркивает особую роль основания.
</a:t>
            </a:r>
            <a:endParaRPr lang="en-US" sz="1299" dirty="0"/>
          </a:p>
        </p:txBody>
      </p:sp>
      <p:sp>
        <p:nvSpPr>
          <p:cNvPr id="9" name="Text 4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4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Равнобедренный треугольник и его свойства
</a:t>
            </a:r>
            <a:endParaRPr lang="en-US" sz="274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доказывают равенство углов при основании
</a:t>
            </a:r>
            <a:endParaRPr lang="en-US" sz="254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по высоте, проведённой к основанию равнобедренного треугольника, и признакам равенства треугольников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44968" y="1418717"/>
            <a:ext cx="3479111" cy="336019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Медиана, биссектриса и высота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22850" y="1835573"/>
            <a:ext cx="2302746" cy="10739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Медиана делит сторону
</a:t>
            </a:r>
            <a:pPr algn="l" indent="0" marL="0">
              <a:lnSpc>
                <a:spcPct val="100000"/>
              </a:lnSpc>
              <a:buNone/>
            </a:pPr>
            <a:r>
              <a:rPr lang="en-US" sz="68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92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5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Медиана соединяет вершину с серединой противоположной стороны. В равнобедренном треугольнике эта линия, проведённая к основанию, часто проходит точно посередине и помогает находить равные отрезки без дополнительных измерений.
</a:t>
            </a:r>
            <a:endParaRPr lang="en-US" sz="1360" dirty="0"/>
          </a:p>
        </p:txBody>
      </p:sp>
      <p:sp>
        <p:nvSpPr>
          <p:cNvPr id="12" name="Text 3"/>
          <p:cNvSpPr txBox="1"/>
          <p:nvPr/>
        </p:nvSpPr>
        <p:spPr>
          <a:xfrm>
            <a:off x="522850" y="3519599"/>
            <a:ext cx="2302746" cy="10739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образует прямой угол
</a:t>
            </a:r>
            <a:pPr algn="l" indent="0" marL="0">
              <a:lnSpc>
                <a:spcPct val="100000"/>
              </a:lnSpc>
              <a:buNone/>
            </a:pPr>
            <a:r>
              <a:rPr lang="en-US" sz="643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76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7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перпендикулярна стороне или её продолжению. В задачах её удобно отмечать значком прямого угла, потому что именно он помогает разбить фигуру на два одинаково устроенных прямоугольных треугольника.
</a:t>
            </a:r>
            <a:endParaRPr lang="en-US" sz="1287" dirty="0"/>
          </a:p>
        </p:txBody>
      </p:sp>
      <p:sp>
        <p:nvSpPr>
          <p:cNvPr id="13" name="Text 4"/>
          <p:cNvSpPr txBox="1"/>
          <p:nvPr/>
        </p:nvSpPr>
        <p:spPr>
          <a:xfrm>
            <a:off x="3102844" y="1835573"/>
            <a:ext cx="2302746" cy="10739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Биссектриса делит угол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Биссектриса разбивает угол на две равные части. Если она совпадает с линией к основанию, то сразу упрощает чертёж: один отрезок отвечает и за равные углы, и за симметрию фигуры.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102844" y="3519599"/>
            <a:ext cx="2302746" cy="10739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равнобедренном треугольнике
</a:t>
            </a:r>
            <a:pPr algn="l" indent="0" marL="0">
              <a:lnSpc>
                <a:spcPct val="100000"/>
              </a:lnSpc>
              <a:buNone/>
            </a:pPr>
            <a:r>
              <a:rPr lang="en-US" sz="643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76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7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линии, проведённой из вершины к основанию, все три свойства могут совпасть. Это делает доказательства короче: достаточно установить одно совпадение, чтобы получить сразу несколько выводов.
</a:t>
            </a:r>
            <a:endParaRPr lang="en-US" sz="128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линии совпадают в равнобедренном треугольнике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к основанию особенно важна, потому что она связана с осью симметрии и часто используется сразу в нескольких доказательствах.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основанию совпадают три свойства, а к боковой стороне — обычно нет. Значит, основание играет ключевую роль в симметрии фигуры.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7 класс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898750" y="1648350"/>
            <a:ext cx="3229200" cy="18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построение было возможным, самая длинная сторона должна быть меньше суммы двух других. Одного только набора длин недостаточно — важна их совместимость.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геометрия, 7 класс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4976700" y="1959888"/>
            <a:ext cx="33285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3800" dirty="0"/>
          </a:p>
        </p:txBody>
      </p:sp>
      <p:sp>
        <p:nvSpPr>
          <p:cNvPr id="6" name="Text 3"/>
          <p:cNvSpPr txBox="1"/>
          <p:nvPr/>
        </p:nvSpPr>
        <p:spPr>
          <a:xfrm>
            <a:off x="4976700" y="2797575"/>
            <a:ext cx="33285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отрезка ещё не гарантируют существование треугольника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19760" y="1531950"/>
            <a:ext cx="4727380" cy="1884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 ли построить треугольник по трём отрезкам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70025" y="4569900"/>
            <a:ext cx="77616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геометрия, 7 класс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11400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каждого набора проверяется одно условие: самая длинная сторона должна быть меньше суммы двух остальных. Если это не так, фигура не построится.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77471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зависит не от числа отрезков, а от их соотношения. Нарушение неравенства сразу делает построение невозможным.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теоремы и свойства используются чаще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эти факты встречаются вместе, но одни используются заметно чаще других. Особенно часто к ним обращаются в доказательствах и при проверке построений.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большой вес у признаков равенства треугольников. Именно они чаще всего становятся главным инструментом решения задач по теме.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7 класс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3050" y="1612800"/>
            <a:ext cx="169650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0775" y="1615350"/>
            <a:ext cx="221100" cy="221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68912" y="3315000"/>
            <a:ext cx="19792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70775" y="3317550"/>
            <a:ext cx="221100" cy="2211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задачи по теме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128745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угол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759525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двум известным углам или по сумме 180° находят неизвестный угол треугольника. Такие задания учат внимательно работать с уже известными данными.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540100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Доказать равенство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872750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трём признакам равенства устанавливают, что два треугольника совпадают по форме и размерам. Это основа многих доказательств в 7 классе.
</a:t>
            </a:r>
            <a:endParaRPr lang="en-US" sz="900" dirty="0"/>
          </a:p>
        </p:txBody>
      </p:sp>
      <p:sp>
        <p:nvSpPr>
          <p:cNvPr id="17" name="Text 6"/>
          <p:cNvSpPr txBox="1"/>
          <p:nvPr/>
        </p:nvSpPr>
        <p:spPr>
          <a:xfrm>
            <a:off x="1287450" y="32109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равнобедренным треугольником
</a:t>
            </a:r>
            <a:endParaRPr lang="en-US" sz="1100" dirty="0"/>
          </a:p>
        </p:txBody>
      </p:sp>
      <p:sp>
        <p:nvSpPr>
          <p:cNvPr id="18" name="Text 7"/>
          <p:cNvSpPr txBox="1"/>
          <p:nvPr/>
        </p:nvSpPr>
        <p:spPr>
          <a:xfrm>
            <a:off x="759525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равнобедренных треугольниках находят равные углы и равные отрезки, используя симметрию. Часто достаточно одной проведённой линии, чтобы получить несколько выводов.
</a:t>
            </a:r>
            <a:endParaRPr lang="en-US" sz="900" dirty="0"/>
          </a:p>
        </p:txBody>
      </p:sp>
      <p:sp>
        <p:nvSpPr>
          <p:cNvPr id="19" name="Text 8"/>
          <p:cNvSpPr txBox="1"/>
          <p:nvPr/>
        </p:nvSpPr>
        <p:spPr>
          <a:xfrm>
            <a:off x="5401000" y="32109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построение
</a:t>
            </a:r>
            <a:endParaRPr lang="en-US" sz="1100" dirty="0"/>
          </a:p>
        </p:txBody>
      </p:sp>
      <p:sp>
        <p:nvSpPr>
          <p:cNvPr id="20" name="Text 9"/>
          <p:cNvSpPr txBox="1"/>
          <p:nvPr/>
        </p:nvSpPr>
        <p:spPr>
          <a:xfrm>
            <a:off x="4872750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на построение проверяют, можно ли составить треугольник из трёх данных отрезков. Здесь сразу работает неравенство треугольника.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03477" y="1333500"/>
            <a:ext cx="2682013" cy="34458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первых теорем для всей геометрии
</a:t>
            </a:r>
            <a:endParaRPr lang="en-US" sz="2604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рисунка к доказательству
</a:t>
            </a:r>
            <a:pPr algn="l" indent="0" marL="0">
              <a:lnSpc>
                <a:spcPct val="100000"/>
              </a:lnSpc>
              <a:buNone/>
            </a:pPr>
            <a:r>
              <a:rPr lang="en-US" sz="57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теоремы учат не просто смотреть на чертёж, а читать его как математическое утверждение. Благодаря этому обычный рисунок превращается в точную схему с логическими связями.
</a:t>
            </a:r>
            <a:endParaRPr lang="en-US" sz="1235" dirty="0"/>
          </a:p>
        </p:txBody>
      </p:sp>
      <p:sp>
        <p:nvSpPr>
          <p:cNvPr id="11" name="Text 3"/>
          <p:cNvSpPr txBox="1"/>
          <p:nvPr/>
        </p:nvSpPr>
        <p:spPr>
          <a:xfrm>
            <a:off x="3440554" y="3116833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для новых тем
</a:t>
            </a:r>
            <a:pPr algn="l" indent="0" marL="0">
              <a:lnSpc>
                <a:spcPct val="100000"/>
              </a:lnSpc>
              <a:buNone/>
            </a:pPr>
            <a:r>
              <a:rPr lang="en-US" sz="58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о треугольниках нужны дальше почти везде: при изучении параллельных прямых, четырёхугольников, окружности и более сложных построений. Без них последующие темы становятся гораздо труднее.
</a:t>
            </a:r>
            <a:endParaRPr lang="en-US" sz="1266" dirty="0"/>
          </a:p>
        </p:txBody>
      </p:sp>
      <p:sp>
        <p:nvSpPr>
          <p:cNvPr id="12" name="Text 4"/>
          <p:cNvSpPr txBox="1"/>
          <p:nvPr/>
        </p:nvSpPr>
        <p:spPr>
          <a:xfrm>
            <a:off x="701027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 для задач
</a:t>
            </a:r>
            <a:pPr algn="l" indent="0" marL="0">
              <a:lnSpc>
                <a:spcPct val="100000"/>
              </a:lnSpc>
              <a:buNone/>
            </a:pPr>
            <a:r>
              <a:rPr lang="en-US" sz="59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углов, признаки равенства и свойства равнобедренного треугольника помогают быстро находить неизвестные элементы. Эти правила делают решения короче, а рассуждения — аккуратнее и убедительнее.
</a:t>
            </a:r>
            <a:endParaRPr lang="en-US" sz="127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150" y="1905538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 треугольниках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516150" y="3189063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Треугольники помогают учиться доказывать, считать и строить. Если помнить их главные свойства, задачи становятся понятнее, а чертёж — надёжной опорой для точного решения.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2026-05-29T02:21:12Z</dcterms:created>
  <dcterms:modified xsi:type="dcterms:W3CDTF">2026-05-29T02:21:12Z</dcterms:modified>
</cp:coreProperties>
</file>