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jpeg"/><Relationship Id="rId4" Type="http://schemas.openxmlformats.org/officeDocument/2006/relationships/image" Target="../media/image-17-4.png"/><Relationship Id="rId5" Type="http://schemas.openxmlformats.org/officeDocument/2006/relationships/image" Target="../media/image-17-5.jpeg"/><Relationship Id="rId6" Type="http://schemas.openxmlformats.org/officeDocument/2006/relationships/image" Target="../media/image-17-6.png"/><Relationship Id="rId7" Type="http://schemas.openxmlformats.org/officeDocument/2006/relationships/image" Target="../media/image-17-7.jpeg"/><Relationship Id="rId8" Type="http://schemas.openxmlformats.org/officeDocument/2006/relationships/image" Target="../media/image-17-8.png"/><Relationship Id="rId9" Type="http://schemas.openxmlformats.org/officeDocument/2006/relationships/slideLayout" Target="../slideLayouts/slideLayout1.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4450" y="276225"/>
            <a:ext cx="2534109" cy="46338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207774" y="929640"/>
            <a:ext cx="5549400" cy="2941200"/>
          </a:xfrm>
          <a:prstGeom prst="rect">
            <a:avLst/>
          </a:prstGeom>
          <a:noFill/>
          <a:ln/>
        </p:spPr>
        <p:txBody>
          <a:bodyPr wrap="square" lIns="0" tIns="0" rIns="0" bIns="0" rtlCol="0" anchor="ctr"/>
          <a:lstStyle/>
          <a:p>
            <a:pPr algn="l" indent="0" marL="0">
              <a:lnSpc>
                <a:spcPct val="100000"/>
              </a:lnSpc>
              <a:buNone/>
            </a:pPr>
            <a:r>
              <a:rPr lang="en-US" sz="3600" b="1" dirty="0">
                <a:solidFill>
                  <a:srgbClr val="005C47"/>
                </a:solidFill>
                <a:latin typeface="Arial" pitchFamily="34" charset="0"/>
                <a:ea typeface="Arial" pitchFamily="34" charset="-122"/>
                <a:cs typeface="Arial" pitchFamily="34" charset="-120"/>
              </a:rPr>
              <a:t>Простейшие дифференциальные уравнения в курсе алгебры 11 класса
</a:t>
            </a:r>
            <a:pPr algn="l" indent="0" marL="0">
              <a:lnSpc>
                <a:spcPct val="100000"/>
              </a:lnSpc>
              <a:buNone/>
            </a:pPr>
            <a:r>
              <a:rPr lang="en-US" sz="3600" b="1" dirty="0">
                <a:solidFill>
                  <a:srgbClr val="005C47"/>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5C47"/>
                </a:solidFill>
                <a:latin typeface="Arial" pitchFamily="34" charset="0"/>
                <a:ea typeface="Arial" pitchFamily="34" charset="-122"/>
                <a:cs typeface="Arial" pitchFamily="34" charset="-120"/>
              </a:rPr>
              <a:t>Уравнение, в котором важны функция и её изменение.
</a:t>
            </a:r>
            <a:endParaRPr lang="en-US" sz="3600" dirty="0"/>
          </a:p>
        </p:txBody>
      </p:sp>
      <p:sp>
        <p:nvSpPr>
          <p:cNvPr id="7" name="Text 1"/>
          <p:cNvSpPr txBox="1"/>
          <p:nvPr/>
        </p:nvSpPr>
        <p:spPr>
          <a:xfrm>
            <a:off x="3457795" y="4535013"/>
            <a:ext cx="2899500" cy="199200"/>
          </a:xfrm>
          <a:prstGeom prst="rect">
            <a:avLst/>
          </a:prstGeom>
          <a:noFill/>
          <a:ln/>
        </p:spPr>
        <p:txBody>
          <a:bodyPr wrap="square" lIns="0" tIns="0" rIns="0" bIns="0" rtlCol="0" anchor="ctr"/>
          <a:lstStyle/>
          <a:p>
            <a:pPr algn="l" indent="0" marL="0">
              <a:lnSpc>
                <a:spcPct val="100000"/>
              </a:lnSpc>
              <a:buNone/>
            </a:pPr>
            <a:r>
              <a:rPr lang="en-US" sz="1000" dirty="0">
                <a:solidFill>
                  <a:srgbClr val="005C47"/>
                </a:solidFill>
                <a:latin typeface="Arial" pitchFamily="34" charset="0"/>
                <a:ea typeface="Arial" pitchFamily="34" charset="-122"/>
                <a:cs typeface="Arial" pitchFamily="34" charset="-120"/>
              </a:rPr>
              <a:t>
</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24945" y="1437866"/>
            <a:ext cx="4518900" cy="302289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053387"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2</a:t>
            </a:r>
            <a:endParaRPr lang="en-US" sz="800" dirty="0"/>
          </a:p>
        </p:txBody>
      </p:sp>
      <p:sp>
        <p:nvSpPr>
          <p:cNvPr id="8" name="Text 1"/>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Почему это важно в школьной математике
</a:t>
            </a:r>
            <a:endParaRPr lang="en-US" sz="3000" dirty="0"/>
          </a:p>
        </p:txBody>
      </p:sp>
      <p:sp>
        <p:nvSpPr>
          <p:cNvPr id="9" name="Text 2"/>
          <p:cNvSpPr txBox="1"/>
          <p:nvPr/>
        </p:nvSpPr>
        <p:spPr>
          <a:xfrm>
            <a:off x="714683" y="1895475"/>
            <a:ext cx="3067200" cy="27744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Дифференциальные уравнения соединяют производную и интеграл, поэтому помогают описывать движение, охлаждение, рост и другие процессы, где решающим становится не только значение величины, но и скорость его изменения.
</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892120" y="1543987"/>
            <a:ext cx="2912754" cy="295118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005C47"/>
                </a:solidFill>
                <a:latin typeface="Arial" pitchFamily="34" charset="0"/>
                <a:ea typeface="Arial" pitchFamily="34" charset="-122"/>
                <a:cs typeface="Arial" pitchFamily="34" charset="-120"/>
              </a:rPr>
              <a:t>Основные понятия и обозначения
</a:t>
            </a:r>
            <a:endParaRPr lang="en-US" sz="3000" dirty="0"/>
          </a:p>
        </p:txBody>
      </p:sp>
      <p:sp>
        <p:nvSpPr>
          <p:cNvPr id="11" name="Text 1"/>
          <p:cNvSpPr txBox="1"/>
          <p:nvPr/>
        </p:nvSpPr>
        <p:spPr>
          <a:xfrm>
            <a:off x="8053388"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000000"/>
                </a:solidFill>
                <a:latin typeface="Arial" pitchFamily="34" charset="0"/>
                <a:ea typeface="Arial" pitchFamily="34" charset="-122"/>
                <a:cs typeface="Arial" pitchFamily="34" charset="-120"/>
              </a:rPr>
              <a:t>3</a:t>
            </a:r>
            <a:endParaRPr lang="en-US" sz="800" dirty="0"/>
          </a:p>
        </p:txBody>
      </p:sp>
      <p:sp>
        <p:nvSpPr>
          <p:cNvPr id="12" name="Text 2"/>
          <p:cNvSpPr txBox="1"/>
          <p:nvPr/>
        </p:nvSpPr>
        <p:spPr>
          <a:xfrm>
            <a:off x="431800" y="1775752"/>
            <a:ext cx="2536338" cy="754126"/>
          </a:xfrm>
          <a:prstGeom prst="rect">
            <a:avLst/>
          </a:prstGeom>
          <a:noFill/>
          <a:ln/>
        </p:spPr>
        <p:txBody>
          <a:bodyPr wrap="square" lIns="0" tIns="0" rIns="0" bIns="0" rtlCol="0" anchor="t"/>
          <a:lstStyle/>
          <a:p>
            <a:pPr algn="l" indent="0" marL="0">
              <a:lnSpc>
                <a:spcPct val="100000"/>
              </a:lnSpc>
              <a:buNone/>
            </a:pPr>
            <a:r>
              <a:rPr lang="en-US" sz="1118" b="1" dirty="0">
                <a:solidFill>
                  <a:srgbClr val="FFFFFF"/>
                </a:solidFill>
                <a:latin typeface="Arial" pitchFamily="34" charset="0"/>
                <a:ea typeface="Arial" pitchFamily="34" charset="-122"/>
                <a:cs typeface="Arial" pitchFamily="34" charset="-120"/>
              </a:rPr>
              <a:t>Порядок уравнения
</a:t>
            </a:r>
            <a:pPr algn="l" indent="0" marL="0">
              <a:lnSpc>
                <a:spcPct val="100000"/>
              </a:lnSpc>
              <a:buNone/>
            </a:pPr>
            <a:r>
              <a:rPr lang="en-US" sz="516"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60" dirty="0">
                <a:solidFill>
                  <a:srgbClr val="FFFFFF"/>
                </a:solidFill>
                <a:latin typeface="Arial" pitchFamily="34" charset="0"/>
                <a:ea typeface="Arial" pitchFamily="34" charset="-122"/>
                <a:cs typeface="Arial" pitchFamily="34" charset="-120"/>
              </a:rPr>
              <a:t>Порядок дифференциального уравнения определяется наибольшей производной, входящей в запись. В школьном курсе чаще всего рассматривают уравнения первого порядка, где присутствует только производная y′.
</a:t>
            </a:r>
            <a:endParaRPr lang="en-US" sz="1118" dirty="0"/>
          </a:p>
        </p:txBody>
      </p:sp>
      <p:sp>
        <p:nvSpPr>
          <p:cNvPr id="13" name="Text 3"/>
          <p:cNvSpPr txBox="1"/>
          <p:nvPr/>
        </p:nvSpPr>
        <p:spPr>
          <a:xfrm>
            <a:off x="431800" y="2716188"/>
            <a:ext cx="2536338" cy="754126"/>
          </a:xfrm>
          <a:prstGeom prst="rect">
            <a:avLst/>
          </a:prstGeom>
          <a:noFill/>
          <a:ln/>
        </p:spPr>
        <p:txBody>
          <a:bodyPr wrap="square" lIns="0" tIns="0" rIns="0" bIns="0" rtlCol="0" anchor="t"/>
          <a:lstStyle/>
          <a:p>
            <a:pPr algn="l" indent="0" marL="0">
              <a:lnSpc>
                <a:spcPct val="100000"/>
              </a:lnSpc>
              <a:buNone/>
            </a:pPr>
            <a:r>
              <a:rPr lang="en-US" sz="1118" b="1" dirty="0">
                <a:solidFill>
                  <a:srgbClr val="FFFFFF"/>
                </a:solidFill>
                <a:latin typeface="Arial" pitchFamily="34" charset="0"/>
                <a:ea typeface="Arial" pitchFamily="34" charset="-122"/>
                <a:cs typeface="Arial" pitchFamily="34" charset="-120"/>
              </a:rPr>
              <a:t>Частное решение
</a:t>
            </a:r>
            <a:pPr algn="l" indent="0" marL="0">
              <a:lnSpc>
                <a:spcPct val="100000"/>
              </a:lnSpc>
              <a:buNone/>
            </a:pPr>
            <a:r>
              <a:rPr lang="en-US" sz="516"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60" dirty="0">
                <a:solidFill>
                  <a:srgbClr val="FFFFFF"/>
                </a:solidFill>
                <a:latin typeface="Arial" pitchFamily="34" charset="0"/>
                <a:ea typeface="Arial" pitchFamily="34" charset="-122"/>
                <a:cs typeface="Arial" pitchFamily="34" charset="-120"/>
              </a:rPr>
              <a:t>Если дополнительно задано начальное условие y(x0)=y0, из семейства выбирается одна конкретная функция. Такое решение называют частным, потому что оно соответствует одной точке на плоскости.
</a:t>
            </a:r>
            <a:endParaRPr lang="en-US" sz="1118" dirty="0"/>
          </a:p>
        </p:txBody>
      </p:sp>
      <p:sp>
        <p:nvSpPr>
          <p:cNvPr id="14" name="Text 4"/>
          <p:cNvSpPr txBox="1"/>
          <p:nvPr/>
        </p:nvSpPr>
        <p:spPr>
          <a:xfrm>
            <a:off x="3195411" y="1769635"/>
            <a:ext cx="2536338" cy="754126"/>
          </a:xfrm>
          <a:prstGeom prst="rect">
            <a:avLst/>
          </a:prstGeom>
          <a:noFill/>
          <a:ln/>
        </p:spPr>
        <p:txBody>
          <a:bodyPr wrap="square" lIns="0" tIns="0" rIns="0" bIns="0" rtlCol="0" anchor="t"/>
          <a:lstStyle/>
          <a:p>
            <a:pPr algn="l" indent="0" marL="0">
              <a:lnSpc>
                <a:spcPct val="100000"/>
              </a:lnSpc>
              <a:buNone/>
            </a:pPr>
            <a:r>
              <a:rPr lang="en-US" sz="1118" b="1" dirty="0">
                <a:solidFill>
                  <a:srgbClr val="FFFFFF"/>
                </a:solidFill>
                <a:latin typeface="Arial" pitchFamily="34" charset="0"/>
                <a:ea typeface="Arial" pitchFamily="34" charset="-122"/>
                <a:cs typeface="Arial" pitchFamily="34" charset="-120"/>
              </a:rPr>
              <a:t>Общее решение
</a:t>
            </a:r>
            <a:pPr algn="l" indent="0" marL="0">
              <a:lnSpc>
                <a:spcPct val="100000"/>
              </a:lnSpc>
              <a:buNone/>
            </a:pPr>
            <a:r>
              <a:rPr lang="en-US" sz="516"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60" dirty="0">
                <a:solidFill>
                  <a:srgbClr val="FFFFFF"/>
                </a:solidFill>
                <a:latin typeface="Arial" pitchFamily="34" charset="0"/>
                <a:ea typeface="Arial" pitchFamily="34" charset="-122"/>
                <a:cs typeface="Arial" pitchFamily="34" charset="-120"/>
              </a:rPr>
              <a:t>Общее решение содержит произвольную постоянную C и задаёт целое семейство функций. Оно показывает все возможные кривые, которые удовлетворяют данному дифференциальному уравнению.
</a:t>
            </a:r>
            <a:endParaRPr lang="en-US" sz="1118" dirty="0"/>
          </a:p>
        </p:txBody>
      </p:sp>
      <p:sp>
        <p:nvSpPr>
          <p:cNvPr id="15" name="Text 5"/>
          <p:cNvSpPr txBox="1"/>
          <p:nvPr/>
        </p:nvSpPr>
        <p:spPr>
          <a:xfrm>
            <a:off x="428625" y="3707678"/>
            <a:ext cx="2536338" cy="754126"/>
          </a:xfrm>
          <a:prstGeom prst="rect">
            <a:avLst/>
          </a:prstGeom>
          <a:noFill/>
          <a:ln/>
        </p:spPr>
        <p:txBody>
          <a:bodyPr wrap="square" lIns="0" tIns="0" rIns="0" bIns="0" rtlCol="0" anchor="t"/>
          <a:lstStyle/>
          <a:p>
            <a:pPr algn="l" indent="0" marL="0">
              <a:lnSpc>
                <a:spcPct val="100000"/>
              </a:lnSpc>
              <a:buNone/>
            </a:pPr>
            <a:r>
              <a:rPr lang="en-US" sz="1141" b="1" dirty="0">
                <a:solidFill>
                  <a:srgbClr val="FFFFFF"/>
                </a:solidFill>
                <a:latin typeface="Arial" pitchFamily="34" charset="0"/>
                <a:ea typeface="Arial" pitchFamily="34" charset="-122"/>
                <a:cs typeface="Arial" pitchFamily="34" charset="-120"/>
              </a:rPr>
              <a:t>Запись ответа
</a:t>
            </a:r>
            <a:pPr algn="l" indent="0" marL="0">
              <a:lnSpc>
                <a:spcPct val="100000"/>
              </a:lnSpc>
              <a:buNone/>
            </a:pPr>
            <a:r>
              <a:rPr lang="en-US" sz="527"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78" dirty="0">
                <a:solidFill>
                  <a:srgbClr val="FFFFFF"/>
                </a:solidFill>
                <a:latin typeface="Arial" pitchFamily="34" charset="0"/>
                <a:ea typeface="Arial" pitchFamily="34" charset="-122"/>
                <a:cs typeface="Arial" pitchFamily="34" charset="-120"/>
              </a:rPr>
              <a:t>В ответе важно различать символы y, y′ и C, а также следить за областью допустимых значений. Небольшая ошибка в преобразовании может изменить весь результат.
</a:t>
            </a:r>
            <a:endParaRPr lang="en-US" sz="1141" dirty="0"/>
          </a:p>
        </p:txBody>
      </p:sp>
      <p:sp>
        <p:nvSpPr>
          <p:cNvPr id="16" name="Text 6"/>
          <p:cNvSpPr txBox="1"/>
          <p:nvPr/>
        </p:nvSpPr>
        <p:spPr>
          <a:xfrm>
            <a:off x="3195411" y="2716188"/>
            <a:ext cx="2536338" cy="754126"/>
          </a:xfrm>
          <a:prstGeom prst="rect">
            <a:avLst/>
          </a:prstGeom>
          <a:noFill/>
          <a:ln/>
        </p:spPr>
        <p:txBody>
          <a:bodyPr wrap="square" lIns="0" tIns="0" rIns="0" bIns="0" rtlCol="0" anchor="t"/>
          <a:lstStyle/>
          <a:p>
            <a:pPr algn="l" indent="0" marL="0">
              <a:lnSpc>
                <a:spcPct val="100000"/>
              </a:lnSpc>
              <a:buNone/>
            </a:pPr>
            <a:r>
              <a:rPr lang="en-US" sz="1118" b="1" dirty="0">
                <a:solidFill>
                  <a:srgbClr val="FFFFFF"/>
                </a:solidFill>
                <a:latin typeface="Arial" pitchFamily="34" charset="0"/>
                <a:ea typeface="Arial" pitchFamily="34" charset="-122"/>
                <a:cs typeface="Arial" pitchFamily="34" charset="-120"/>
              </a:rPr>
              <a:t>Проверка результата
</a:t>
            </a:r>
            <a:pPr algn="l" indent="0" marL="0">
              <a:lnSpc>
                <a:spcPct val="100000"/>
              </a:lnSpc>
              <a:buNone/>
            </a:pPr>
            <a:r>
              <a:rPr lang="en-US" sz="516"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60" dirty="0">
                <a:solidFill>
                  <a:srgbClr val="FFFFFF"/>
                </a:solidFill>
                <a:latin typeface="Arial" pitchFamily="34" charset="0"/>
                <a:ea typeface="Arial" pitchFamily="34" charset="-122"/>
                <a:cs typeface="Arial" pitchFamily="34" charset="-120"/>
              </a:rPr>
              <a:t>Полученное выражение нужно обязательно подставить в исходное уравнение. Только совпадение после подстановки и выполнение начального условия подтверждают, что решение найдено правильно.
</a:t>
            </a:r>
            <a:endParaRPr lang="en-US" sz="1118"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81282" y="1588957"/>
            <a:ext cx="2824372" cy="295118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Геометрический смысл решения
</a:t>
            </a:r>
            <a:endParaRPr lang="en-US" sz="3000" dirty="0"/>
          </a:p>
        </p:txBody>
      </p:sp>
      <p:sp>
        <p:nvSpPr>
          <p:cNvPr id="9" name="Text 1"/>
          <p:cNvSpPr txBox="1"/>
          <p:nvPr/>
        </p:nvSpPr>
        <p:spPr>
          <a:xfrm>
            <a:off x="8053388"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4</a:t>
            </a:r>
            <a:endParaRPr lang="en-US" sz="800" dirty="0"/>
          </a:p>
        </p:txBody>
      </p:sp>
      <p:sp>
        <p:nvSpPr>
          <p:cNvPr id="10" name="Text 2"/>
          <p:cNvSpPr txBox="1"/>
          <p:nvPr/>
        </p:nvSpPr>
        <p:spPr>
          <a:xfrm>
            <a:off x="431800" y="1783205"/>
            <a:ext cx="2601881" cy="1235975"/>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Кривая как решение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Каждое решение можно представить графиком на координатной плоскости. Тогда дифференциальное уравнение описывает не только саму кривую, но и то, как она изгибается в каждой точке.
</a:t>
            </a:r>
            <a:endParaRPr lang="en-US" sz="1200" dirty="0"/>
          </a:p>
        </p:txBody>
      </p:sp>
      <p:sp>
        <p:nvSpPr>
          <p:cNvPr id="11" name="Text 3"/>
          <p:cNvSpPr txBox="1"/>
          <p:nvPr/>
        </p:nvSpPr>
        <p:spPr>
          <a:xfrm>
            <a:off x="3251777" y="1783205"/>
            <a:ext cx="2601881" cy="1235975"/>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Смысл производной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Производная y′ задаёт наклон касательной, то есть мгновенный темп изменения функции. Поэтому уравнение связывает форму графика с его локальным поведением, а не только с отдельными значениями.
</a:t>
            </a:r>
            <a:endParaRPr lang="en-US" sz="1200" dirty="0"/>
          </a:p>
        </p:txBody>
      </p:sp>
      <p:sp>
        <p:nvSpPr>
          <p:cNvPr id="12" name="Text 4"/>
          <p:cNvSpPr txBox="1"/>
          <p:nvPr/>
        </p:nvSpPr>
        <p:spPr>
          <a:xfrm>
            <a:off x="431800" y="3255993"/>
            <a:ext cx="2601881" cy="1235975"/>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Семейство интегральных кривых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Одному и тому же уравнению обычно соответствует несколько решений, отличающихся постоянной C. Эти графики образуют семейство интегральных кривых, среди которых выбирается нужная по условию.
</a:t>
            </a:r>
            <a:endParaRPr lang="en-US" sz="1200" dirty="0"/>
          </a:p>
        </p:txBody>
      </p:sp>
      <p:sp>
        <p:nvSpPr>
          <p:cNvPr id="13" name="Text 5"/>
          <p:cNvSpPr txBox="1"/>
          <p:nvPr/>
        </p:nvSpPr>
        <p:spPr>
          <a:xfrm>
            <a:off x="3251777" y="3255993"/>
            <a:ext cx="2601881" cy="1235975"/>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Наглядность графиков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Поле направлений и несколько кривых на одном рисунке помогают увидеть закономерность решения. Такая визуализация показывает, как одно уравнение задаёт целый набор допустимых форм графика.
</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2207143"/>
            <a:ext cx="4486275" cy="1273310"/>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5</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2517" b="1" dirty="0">
                <a:solidFill>
                  <a:srgbClr val="FFFFFF"/>
                </a:solidFill>
                <a:latin typeface="Arial" pitchFamily="34" charset="0"/>
                <a:ea typeface="Arial" pitchFamily="34" charset="-122"/>
                <a:cs typeface="Arial" pitchFamily="34" charset="-120"/>
              </a:rPr>
              <a:t>Основные виды простейших дифференциальных уравнений первого порядка
</a:t>
            </a:r>
            <a:endParaRPr lang="en-US" sz="2517" dirty="0"/>
          </a:p>
        </p:txBody>
      </p:sp>
      <p:sp>
        <p:nvSpPr>
          <p:cNvPr id="7" name="Text 2"/>
          <p:cNvSpPr txBox="1"/>
          <p:nvPr/>
        </p:nvSpPr>
        <p:spPr>
          <a:xfrm>
            <a:off x="5384167"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Классификация помогает сразу выбрать подход к решению и понять, какое преобразование будет самым удобным.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Обобщение стандартных школьных форм простейших дифференциальных уравнений первого порядка
</a:t>
            </a:r>
            <a:endParaRPr lang="en-US" sz="1200" dirty="0"/>
          </a:p>
        </p:txBody>
      </p:sp>
      <p:sp>
        <p:nvSpPr>
          <p:cNvPr id="8" name="Text 3"/>
          <p:cNvSpPr txBox="1"/>
          <p:nvPr/>
        </p:nvSpPr>
        <p:spPr>
          <a:xfrm>
            <a:off x="419260" y="4371975"/>
            <a:ext cx="4496414"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По виду записи обычно сразу видно, какой метод применить: разделение переменных, интегрирующий множитель или прямое интегрирование.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54331" y="1371600"/>
            <a:ext cx="2851501" cy="340319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Уравнения с разделяющимися переменными
</a:t>
            </a:r>
            <a:endParaRPr lang="en-US" sz="3000" dirty="0"/>
          </a:p>
        </p:txBody>
      </p:sp>
      <p:sp>
        <p:nvSpPr>
          <p:cNvPr id="9" name="Text 1"/>
          <p:cNvSpPr txBox="1"/>
          <p:nvPr/>
        </p:nvSpPr>
        <p:spPr>
          <a:xfrm>
            <a:off x="8053388"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6</a:t>
            </a:r>
            <a:endParaRPr lang="en-US" sz="800" dirty="0"/>
          </a:p>
        </p:txBody>
      </p:sp>
      <p:sp>
        <p:nvSpPr>
          <p:cNvPr id="10" name="Text 2"/>
          <p:cNvSpPr txBox="1"/>
          <p:nvPr/>
        </p:nvSpPr>
        <p:spPr>
          <a:xfrm>
            <a:off x="1285601" y="1695595"/>
            <a:ext cx="1619832" cy="1043218"/>
          </a:xfrm>
          <a:prstGeom prst="rect">
            <a:avLst/>
          </a:prstGeom>
          <a:noFill/>
          <a:ln/>
        </p:spPr>
        <p:txBody>
          <a:bodyPr wrap="square" lIns="0" tIns="0" rIns="0" bIns="0" rtlCol="0" anchor="t"/>
          <a:lstStyle/>
          <a:p>
            <a:pPr algn="l" indent="0" marL="0">
              <a:lnSpc>
                <a:spcPct val="100000"/>
              </a:lnSpc>
              <a:buNone/>
            </a:pPr>
            <a:r>
              <a:rPr lang="en-US" sz="1188" b="1" dirty="0">
                <a:solidFill>
                  <a:srgbClr val="000000"/>
                </a:solidFill>
                <a:latin typeface="Arial" pitchFamily="34" charset="0"/>
                <a:ea typeface="Arial" pitchFamily="34" charset="-122"/>
                <a:cs typeface="Arial" pitchFamily="34" charset="-120"/>
              </a:rPr>
              <a:t>Распознавание вида
</a:t>
            </a:r>
            <a:pPr algn="l" indent="0" marL="0">
              <a:lnSpc>
                <a:spcPct val="100000"/>
              </a:lnSpc>
              <a:buNone/>
            </a:pPr>
            <a:r>
              <a:rPr lang="en-US" sz="548"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14" dirty="0">
                <a:solidFill>
                  <a:srgbClr val="000000"/>
                </a:solidFill>
                <a:latin typeface="Arial" pitchFamily="34" charset="0"/>
                <a:ea typeface="Arial" pitchFamily="34" charset="-122"/>
                <a:cs typeface="Arial" pitchFamily="34" charset="-120"/>
              </a:rPr>
              <a:t>Сначала проверяют, можно ли представить правую часть как произведение функции от x и функции от y. Если это удаётся, уравнение удобно преобразовать к форме с разделёнными переменными.
</a:t>
            </a:r>
            <a:endParaRPr lang="en-US" sz="1188" dirty="0"/>
          </a:p>
        </p:txBody>
      </p:sp>
      <p:sp>
        <p:nvSpPr>
          <p:cNvPr id="11" name="Text 3"/>
          <p:cNvSpPr txBox="1"/>
          <p:nvPr/>
        </p:nvSpPr>
        <p:spPr>
          <a:xfrm>
            <a:off x="4095169" y="1695595"/>
            <a:ext cx="1619832" cy="1043218"/>
          </a:xfrm>
          <a:prstGeom prst="rect">
            <a:avLst/>
          </a:prstGeom>
          <a:noFill/>
          <a:ln/>
        </p:spPr>
        <p:txBody>
          <a:bodyPr wrap="square" lIns="0" tIns="0" rIns="0" bIns="0" rtlCol="0" anchor="t"/>
          <a:lstStyle/>
          <a:p>
            <a:pPr algn="l" indent="0" marL="0">
              <a:lnSpc>
                <a:spcPct val="100000"/>
              </a:lnSpc>
              <a:buNone/>
            </a:pPr>
            <a:r>
              <a:rPr lang="en-US" sz="1085" b="1" dirty="0">
                <a:solidFill>
                  <a:srgbClr val="000000"/>
                </a:solidFill>
                <a:latin typeface="Arial" pitchFamily="34" charset="0"/>
                <a:ea typeface="Arial" pitchFamily="34" charset="-122"/>
                <a:cs typeface="Arial" pitchFamily="34" charset="-120"/>
              </a:rPr>
              <a:t>Разделение выражений
</a:t>
            </a:r>
            <a:pPr algn="l" indent="0" marL="0">
              <a:lnSpc>
                <a:spcPct val="100000"/>
              </a:lnSpc>
              <a:buNone/>
            </a:pPr>
            <a:r>
              <a:rPr lang="en-US" sz="501"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35" dirty="0">
                <a:solidFill>
                  <a:srgbClr val="000000"/>
                </a:solidFill>
                <a:latin typeface="Arial" pitchFamily="34" charset="0"/>
                <a:ea typeface="Arial" pitchFamily="34" charset="-122"/>
                <a:cs typeface="Arial" pitchFamily="34" charset="-120"/>
              </a:rPr>
              <a:t>Далее все множители, содержащие y, переносят в одну сторону, а зависящие от x — в другую. В результате получают запись вида dy/g(y)=f(x)dx, пригодную для интегрирования.
</a:t>
            </a:r>
            <a:endParaRPr lang="en-US" sz="1085" dirty="0"/>
          </a:p>
        </p:txBody>
      </p:sp>
      <p:sp>
        <p:nvSpPr>
          <p:cNvPr id="12" name="Text 4"/>
          <p:cNvSpPr txBox="1"/>
          <p:nvPr/>
        </p:nvSpPr>
        <p:spPr>
          <a:xfrm>
            <a:off x="4095750" y="3371989"/>
            <a:ext cx="1619832" cy="1043218"/>
          </a:xfrm>
          <a:prstGeom prst="rect">
            <a:avLst/>
          </a:prstGeom>
          <a:noFill/>
          <a:ln/>
        </p:spPr>
        <p:txBody>
          <a:bodyPr wrap="square" lIns="0" tIns="0" rIns="0" bIns="0" rtlCol="0" anchor="t"/>
          <a:lstStyle/>
          <a:p>
            <a:pPr algn="l" indent="0" marL="0">
              <a:lnSpc>
                <a:spcPct val="100000"/>
              </a:lnSpc>
              <a:buNone/>
            </a:pPr>
            <a:r>
              <a:rPr lang="en-US" sz="1103" b="1" dirty="0">
                <a:solidFill>
                  <a:srgbClr val="000000"/>
                </a:solidFill>
                <a:latin typeface="Arial" pitchFamily="34" charset="0"/>
                <a:ea typeface="Arial" pitchFamily="34" charset="-122"/>
                <a:cs typeface="Arial" pitchFamily="34" charset="-120"/>
              </a:rPr>
              <a:t>Получение ответа
</a:t>
            </a:r>
            <a:pPr algn="l" indent="0" marL="0">
              <a:lnSpc>
                <a:spcPct val="100000"/>
              </a:lnSpc>
              <a:buNone/>
            </a:pPr>
            <a:r>
              <a:rPr lang="en-US" sz="509"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49" dirty="0">
                <a:solidFill>
                  <a:srgbClr val="000000"/>
                </a:solidFill>
                <a:latin typeface="Arial" pitchFamily="34" charset="0"/>
                <a:ea typeface="Arial" pitchFamily="34" charset="-122"/>
                <a:cs typeface="Arial" pitchFamily="34" charset="-120"/>
              </a:rPr>
              <a:t>Остаётся выразить y через x, если это возможно, и проверить результат подстановкой. Особое внимание нужно уделять случаям, когда при делении могли быть потеряны отдельные решения.
</a:t>
            </a:r>
            <a:endParaRPr lang="en-US" sz="1103" dirty="0"/>
          </a:p>
        </p:txBody>
      </p:sp>
      <p:sp>
        <p:nvSpPr>
          <p:cNvPr id="13" name="Text 5"/>
          <p:cNvSpPr txBox="1"/>
          <p:nvPr/>
        </p:nvSpPr>
        <p:spPr>
          <a:xfrm>
            <a:off x="1285601" y="3362164"/>
            <a:ext cx="1619832" cy="1043218"/>
          </a:xfrm>
          <a:prstGeom prst="rect">
            <a:avLst/>
          </a:prstGeom>
          <a:noFill/>
          <a:ln/>
        </p:spPr>
        <p:txBody>
          <a:bodyPr wrap="square" lIns="0" tIns="0" rIns="0" bIns="0" rtlCol="0" anchor="t"/>
          <a:lstStyle/>
          <a:p>
            <a:pPr algn="l" indent="0" marL="0">
              <a:lnSpc>
                <a:spcPct val="100000"/>
              </a:lnSpc>
              <a:buNone/>
            </a:pPr>
            <a:r>
              <a:rPr lang="en-US" sz="1078" b="1" dirty="0">
                <a:solidFill>
                  <a:srgbClr val="000000"/>
                </a:solidFill>
                <a:latin typeface="Arial" pitchFamily="34" charset="0"/>
                <a:ea typeface="Arial" pitchFamily="34" charset="-122"/>
                <a:cs typeface="Arial" pitchFamily="34" charset="-120"/>
              </a:rPr>
              <a:t>Интегрирование частей
</a:t>
            </a:r>
            <a:pPr algn="l" indent="0" marL="0">
              <a:lnSpc>
                <a:spcPct val="100000"/>
              </a:lnSpc>
              <a:buNone/>
            </a:pPr>
            <a:r>
              <a:rPr lang="en-US" sz="497"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29" dirty="0">
                <a:solidFill>
                  <a:srgbClr val="000000"/>
                </a:solidFill>
                <a:latin typeface="Arial" pitchFamily="34" charset="0"/>
                <a:ea typeface="Arial" pitchFamily="34" charset="-122"/>
                <a:cs typeface="Arial" pitchFamily="34" charset="-120"/>
              </a:rPr>
              <a:t>После разделения обе части интегрируют независимо. Так исходное дифференциальное уравнение превращается в соотношение между первообразными, а затем дополняется постоянной интегрирования C.
</a:t>
            </a:r>
            <a:endParaRPr lang="en-US" sz="1078"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1536435"/>
            <a:ext cx="8331111" cy="298967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7</a:t>
            </a:r>
            <a:endParaRPr lang="en-US" sz="800" dirty="0"/>
          </a:p>
        </p:txBody>
      </p:sp>
      <p:sp>
        <p:nvSpPr>
          <p:cNvPr id="7" name="Text 1"/>
          <p:cNvSpPr txBox="1"/>
          <p:nvPr/>
        </p:nvSpPr>
        <p:spPr>
          <a:xfrm>
            <a:off x="428625" y="368710"/>
            <a:ext cx="7867342" cy="845344"/>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Алгоритм решения уравнения с разделяющимися переменными
</a:t>
            </a:r>
            <a:pPr algn="l" indent="0" marL="0">
              <a:lnSpc>
                <a:spcPct val="8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80000"/>
              </a:lnSpc>
              <a:buNone/>
            </a:pPr>
            <a:r>
              <a:rPr lang="en-US" sz="1200" dirty="0">
                <a:solidFill>
                  <a:srgbClr val="FFFFFF"/>
                </a:solidFill>
                <a:latin typeface="Arial" pitchFamily="34" charset="0"/>
                <a:ea typeface="Arial" pitchFamily="34" charset="-122"/>
                <a:cs typeface="Arial" pitchFamily="34" charset="-120"/>
              </a:rPr>
              <a:t>Последовательность шагов для школьных задач первого порядка
</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32967" y="3080867"/>
            <a:ext cx="4168702" cy="169353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Линейное уравнение первого порядка
</a:t>
            </a:r>
            <a:endParaRPr lang="en-US" sz="3000" dirty="0"/>
          </a:p>
        </p:txBody>
      </p:sp>
      <p:sp>
        <p:nvSpPr>
          <p:cNvPr id="9" name="Text 1"/>
          <p:cNvSpPr txBox="1"/>
          <p:nvPr/>
        </p:nvSpPr>
        <p:spPr>
          <a:xfrm>
            <a:off x="8053388"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8</a:t>
            </a:r>
            <a:endParaRPr lang="en-US" sz="800" dirty="0"/>
          </a:p>
        </p:txBody>
      </p:sp>
      <p:sp>
        <p:nvSpPr>
          <p:cNvPr id="10" name="Text 2"/>
          <p:cNvSpPr txBox="1"/>
          <p:nvPr/>
        </p:nvSpPr>
        <p:spPr>
          <a:xfrm>
            <a:off x="600172" y="2022025"/>
            <a:ext cx="3720682" cy="737400"/>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Стандартная форма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Линейное уравнение записывают как y′+p(x)y=q(x). Переменная y входит только в первой степени, а коэффициенты зависят лишь от независимой переменной x.
</a:t>
            </a:r>
            <a:endParaRPr lang="en-US" sz="1200" dirty="0"/>
          </a:p>
        </p:txBody>
      </p:sp>
      <p:sp>
        <p:nvSpPr>
          <p:cNvPr id="11" name="Text 3"/>
          <p:cNvSpPr txBox="1"/>
          <p:nvPr/>
        </p:nvSpPr>
        <p:spPr>
          <a:xfrm>
            <a:off x="4853692" y="2022025"/>
            <a:ext cx="3720682" cy="737400"/>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Почему оно важно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Такая форма часто встречается в прикладных задачах, где есть внешнее воздействие и собственное изменение системы. Именно поэтому линейные уравнения считаются ключевым примером школьной темы.
</a:t>
            </a:r>
            <a:endParaRPr lang="en-US" sz="1200" dirty="0"/>
          </a:p>
        </p:txBody>
      </p:sp>
      <p:sp>
        <p:nvSpPr>
          <p:cNvPr id="12" name="Text 4"/>
          <p:cNvSpPr txBox="1"/>
          <p:nvPr/>
        </p:nvSpPr>
        <p:spPr>
          <a:xfrm>
            <a:off x="600172" y="3684042"/>
            <a:ext cx="3720682" cy="737400"/>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Как решают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Главный приём состоит в использовании интегрирующего множителя. Он позволяет преобразовать левую часть в производную произведения и свести задачу к обычному интегрированию.
</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73461" y="1491249"/>
            <a:ext cx="4486275" cy="2705100"/>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9</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Как коэффициенты влияют на поведение решения
</a:t>
            </a:r>
            <a:endParaRPr lang="en-US" sz="3000" dirty="0"/>
          </a:p>
        </p:txBody>
      </p:sp>
      <p:sp>
        <p:nvSpPr>
          <p:cNvPr id="7" name="Text 2"/>
          <p:cNvSpPr txBox="1"/>
          <p:nvPr/>
        </p:nvSpPr>
        <p:spPr>
          <a:xfrm>
            <a:off x="714683"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Диаграмма показывает не численные измерения, а качественную роль коэффициентов в линейной модели: одни параметры усиливают затухание, другие задают дополнительный сдвиг решения.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Схематическое представление свойств линейного дифференциального уравнения первого порядка
</a:t>
            </a:r>
            <a:endParaRPr lang="en-US" sz="1200" dirty="0"/>
          </a:p>
        </p:txBody>
      </p:sp>
      <p:sp>
        <p:nvSpPr>
          <p:cNvPr id="8" name="Text 3"/>
          <p:cNvSpPr txBox="1"/>
          <p:nvPr/>
        </p:nvSpPr>
        <p:spPr>
          <a:xfrm>
            <a:off x="4264096" y="4371975"/>
            <a:ext cx="3503233" cy="495300"/>
          </a:xfrm>
          <a:prstGeom prst="rect">
            <a:avLst/>
          </a:prstGeom>
          <a:noFill/>
          <a:ln/>
        </p:spPr>
        <p:txBody>
          <a:bodyPr wrap="square" lIns="0" tIns="0" rIns="0" bIns="0" rtlCol="0" anchor="t"/>
          <a:lstStyle/>
          <a:p>
            <a:pPr algn="l" indent="0" marL="0">
              <a:lnSpc>
                <a:spcPct val="100000"/>
              </a:lnSpc>
              <a:buNone/>
            </a:pPr>
            <a:r>
              <a:rPr lang="en-US" sz="974" dirty="0">
                <a:solidFill>
                  <a:srgbClr val="555657"/>
                </a:solidFill>
                <a:latin typeface="Arial" pitchFamily="34" charset="0"/>
                <a:ea typeface="Arial" pitchFamily="34" charset="-122"/>
                <a:cs typeface="Arial" pitchFamily="34" charset="-120"/>
              </a:rPr>
              <a:t>Наиболее заметное влияние в линейном уравнении связано с устойчивостью и внешним воздействием: коэффициенты меняют характер решения даже при одинаковой начальной точке.
</a:t>
            </a:r>
            <a:endParaRPr lang="en-US" sz="974"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32967" y="3080867"/>
            <a:ext cx="4168702" cy="169353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Интегрирующий множитель и преобразование уравнения
</a:t>
            </a:r>
            <a:endParaRPr lang="en-US" sz="3000" dirty="0"/>
          </a:p>
        </p:txBody>
      </p:sp>
      <p:sp>
        <p:nvSpPr>
          <p:cNvPr id="8" name="Text 1"/>
          <p:cNvSpPr txBox="1"/>
          <p:nvPr/>
        </p:nvSpPr>
        <p:spPr>
          <a:xfrm>
            <a:off x="8053388"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10</a:t>
            </a:r>
            <a:endParaRPr lang="en-US" sz="800" dirty="0"/>
          </a:p>
        </p:txBody>
      </p:sp>
      <p:sp>
        <p:nvSpPr>
          <p:cNvPr id="9" name="Text 2"/>
          <p:cNvSpPr txBox="1"/>
          <p:nvPr/>
        </p:nvSpPr>
        <p:spPr>
          <a:xfrm>
            <a:off x="1005189" y="3392144"/>
            <a:ext cx="3170410" cy="1043218"/>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Переход к интегралу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Остаётся проинтегрировать обе части и затем выразить y. Вся сложность сводится к одному аккуратному интегрированию, после которого проверяют начальное условие и область допустимых значений.
</a:t>
            </a:r>
            <a:endParaRPr lang="en-US" sz="1300" dirty="0"/>
          </a:p>
        </p:txBody>
      </p:sp>
      <p:sp>
        <p:nvSpPr>
          <p:cNvPr id="10" name="Text 3"/>
          <p:cNvSpPr txBox="1"/>
          <p:nvPr/>
        </p:nvSpPr>
        <p:spPr>
          <a:xfrm>
            <a:off x="1005189" y="1695595"/>
            <a:ext cx="3170410" cy="1043218"/>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Выбор множителя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Для уравнения y′+p(x)y=q(x) вводят множитель μ(x)=e^{∫p(x)dx}. Он подбирается так, чтобы левая часть после умножения приобрела удобный вид.
</a:t>
            </a:r>
            <a:endParaRPr lang="en-US" sz="1300" dirty="0"/>
          </a:p>
        </p:txBody>
      </p:sp>
      <p:sp>
        <p:nvSpPr>
          <p:cNvPr id="11" name="Text 4"/>
          <p:cNvSpPr txBox="1"/>
          <p:nvPr/>
        </p:nvSpPr>
        <p:spPr>
          <a:xfrm>
            <a:off x="5255570" y="1695595"/>
            <a:ext cx="3170410" cy="1043218"/>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Преобразование записи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После умножения на μ(x) выражение слева превращается в производную произведения (μy)′. Тогда уравнение записывается как (μy)′=μq(x), что существенно упрощает решение.
</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892120" y="1543987"/>
            <a:ext cx="2912754" cy="295118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005C47"/>
                </a:solidFill>
                <a:latin typeface="Arial" pitchFamily="34" charset="0"/>
                <a:ea typeface="Arial" pitchFamily="34" charset="-122"/>
                <a:cs typeface="Arial" pitchFamily="34" charset="-120"/>
              </a:rPr>
              <a:t>Модель роста и распада
</a:t>
            </a:r>
            <a:endParaRPr lang="en-US" sz="3000" dirty="0"/>
          </a:p>
        </p:txBody>
      </p:sp>
      <p:sp>
        <p:nvSpPr>
          <p:cNvPr id="9" name="Text 1"/>
          <p:cNvSpPr txBox="1"/>
          <p:nvPr/>
        </p:nvSpPr>
        <p:spPr>
          <a:xfrm>
            <a:off x="8053388"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000000"/>
                </a:solidFill>
                <a:latin typeface="Arial" pitchFamily="34" charset="0"/>
                <a:ea typeface="Arial" pitchFamily="34" charset="-122"/>
                <a:cs typeface="Arial" pitchFamily="34" charset="-120"/>
              </a:rPr>
              <a:t>11</a:t>
            </a:r>
            <a:endParaRPr lang="en-US" sz="800" dirty="0"/>
          </a:p>
        </p:txBody>
      </p:sp>
      <p:sp>
        <p:nvSpPr>
          <p:cNvPr id="10" name="Text 2"/>
          <p:cNvSpPr txBox="1"/>
          <p:nvPr/>
        </p:nvSpPr>
        <p:spPr>
          <a:xfrm>
            <a:off x="431800" y="1779438"/>
            <a:ext cx="2536338" cy="1208573"/>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Закон пропорциональности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модели y′=ky скорость изменения прямо пропорциональна самой величине y. Если значение велико, оно меняется быстрее; если мало, процесс замедляется.
</a:t>
            </a:r>
            <a:endParaRPr lang="en-US" sz="1300" dirty="0"/>
          </a:p>
        </p:txBody>
      </p:sp>
      <p:sp>
        <p:nvSpPr>
          <p:cNvPr id="11" name="Text 3"/>
          <p:cNvSpPr txBox="1"/>
          <p:nvPr/>
        </p:nvSpPr>
        <p:spPr>
          <a:xfrm>
            <a:off x="431800" y="3286595"/>
            <a:ext cx="2536338" cy="1208573"/>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Спад при k&lt;0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Отрицательный коэффициент k задает убывание: величина уменьшается тем быстрее, чем больше ее текущее значение. Так описывают радиоактивный распад и некоторые процессы разрядки.
</a:t>
            </a:r>
            <a:endParaRPr lang="en-US" sz="1300" dirty="0"/>
          </a:p>
        </p:txBody>
      </p:sp>
      <p:sp>
        <p:nvSpPr>
          <p:cNvPr id="12" name="Text 4"/>
          <p:cNvSpPr txBox="1"/>
          <p:nvPr/>
        </p:nvSpPr>
        <p:spPr>
          <a:xfrm>
            <a:off x="3195411" y="1769635"/>
            <a:ext cx="2536338" cy="1208573"/>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Рост при k&gt;0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Положительный коэффициент k приводит к экспоненциальному росту. Такая зависимость характерна для процессов, где увеличение усиливает само себя, например при размножении клеток или накоплении капитала.
</a:t>
            </a:r>
            <a:endParaRPr lang="en-US" sz="1300" dirty="0"/>
          </a:p>
        </p:txBody>
      </p:sp>
      <p:sp>
        <p:nvSpPr>
          <p:cNvPr id="13" name="Text 5"/>
          <p:cNvSpPr txBox="1"/>
          <p:nvPr/>
        </p:nvSpPr>
        <p:spPr>
          <a:xfrm>
            <a:off x="3195411" y="3286595"/>
            <a:ext cx="2536338" cy="1208573"/>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Общее решение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Решение уравнения имеет вид y=Ce^{kx}. Константа C определяется начальными условиями и показывает, какое именно состояние системы выбрано из бесконечного семейства кривых.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73461" y="1491249"/>
            <a:ext cx="4486275" cy="2705100"/>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12</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Экспоненциальный рост и экспоненциальный спад
</a:t>
            </a:r>
            <a:endParaRPr lang="en-US" sz="3000" dirty="0"/>
          </a:p>
        </p:txBody>
      </p:sp>
      <p:sp>
        <p:nvSpPr>
          <p:cNvPr id="7" name="Text 2"/>
          <p:cNvSpPr txBox="1"/>
          <p:nvPr/>
        </p:nvSpPr>
        <p:spPr>
          <a:xfrm>
            <a:off x="714683"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Обе кривые начинаются с одного значения, поэтому различие полностью определяется знаком коэффициента k и не зависит от начального уровня.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Учебная иллюстрация по формуле y=Ce^{kx}, значения рассчитаны для наглядности.
</a:t>
            </a:r>
            <a:endParaRPr lang="en-US" sz="1200" dirty="0"/>
          </a:p>
        </p:txBody>
      </p:sp>
      <p:sp>
        <p:nvSpPr>
          <p:cNvPr id="8" name="Text 3"/>
          <p:cNvSpPr txBox="1"/>
          <p:nvPr/>
        </p:nvSpPr>
        <p:spPr>
          <a:xfrm>
            <a:off x="4264096" y="4371975"/>
            <a:ext cx="3503233"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Положительный k вызывает ускоряющийся рост, отрицательный — быстрое убывание к нулю; начальное значение задает только масштаб.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Начальные условия и единственность решения
</a:t>
            </a:r>
            <a:endParaRPr lang="en-US" sz="3000" dirty="0"/>
          </a:p>
        </p:txBody>
      </p:sp>
      <p:sp>
        <p:nvSpPr>
          <p:cNvPr id="8" name="Text 1"/>
          <p:cNvSpPr txBox="1"/>
          <p:nvPr/>
        </p:nvSpPr>
        <p:spPr>
          <a:xfrm>
            <a:off x="8053388"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13</a:t>
            </a:r>
            <a:endParaRPr lang="en-US" sz="800" dirty="0"/>
          </a:p>
        </p:txBody>
      </p:sp>
      <p:sp>
        <p:nvSpPr>
          <p:cNvPr id="9" name="Text 2"/>
          <p:cNvSpPr txBox="1"/>
          <p:nvPr/>
        </p:nvSpPr>
        <p:spPr>
          <a:xfrm>
            <a:off x="600172" y="2022025"/>
            <a:ext cx="3720682" cy="737400"/>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Фиксация точки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Начальное условие y(x0)=y0 выбирает конкретную точку на плоскости и тем самым отсекает все остальные кривые семейства, оставляя только одно подходящее решение.
</a:t>
            </a:r>
            <a:endParaRPr lang="en-US" sz="1200" dirty="0"/>
          </a:p>
        </p:txBody>
      </p:sp>
      <p:sp>
        <p:nvSpPr>
          <p:cNvPr id="10" name="Text 3"/>
          <p:cNvSpPr txBox="1"/>
          <p:nvPr/>
        </p:nvSpPr>
        <p:spPr>
          <a:xfrm>
            <a:off x="4853692" y="2022025"/>
            <a:ext cx="3720682" cy="737400"/>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Одна кривая — одно условие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Для простейших уравнений первого порядка в школьных задачах обычно выполняется локальная единственность: через заданную точку проходит только одна функция, удовлетворяющая уравнению.
</a:t>
            </a:r>
            <a:endParaRPr lang="en-US" sz="1200" dirty="0"/>
          </a:p>
        </p:txBody>
      </p:sp>
      <p:sp>
        <p:nvSpPr>
          <p:cNvPr id="11" name="Text 4"/>
          <p:cNvSpPr txBox="1"/>
          <p:nvPr/>
        </p:nvSpPr>
        <p:spPr>
          <a:xfrm>
            <a:off x="2710025" y="3684042"/>
            <a:ext cx="3720682" cy="737400"/>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Проверка соответствия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После нахождения формулы обязательно подставляют x0 и y0. Если условие не выполнено, найденное выражение нельзя считать искомым частным решением, даже если оно удовлетворяет уравнению.
</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186833" y="2237359"/>
            <a:ext cx="4376738" cy="1242221"/>
          </a:xfrm>
          <a:prstGeom prst="rect">
            <a:avLst/>
          </a:prstGeom>
        </p:spPr>
      </p:pic>
      <p:sp>
        <p:nvSpPr>
          <p:cNvPr id="6"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Типичные формы уравнений и способы их решения
</a:t>
            </a:r>
            <a:endParaRPr lang="en-US" sz="3000" dirty="0"/>
          </a:p>
        </p:txBody>
      </p:sp>
      <p:sp>
        <p:nvSpPr>
          <p:cNvPr id="7"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14</a:t>
            </a:r>
            <a:endParaRPr lang="en-US" sz="800" dirty="0"/>
          </a:p>
        </p:txBody>
      </p:sp>
      <p:sp>
        <p:nvSpPr>
          <p:cNvPr id="8" name="Text 2"/>
          <p:cNvSpPr txBox="1"/>
          <p:nvPr/>
        </p:nvSpPr>
        <p:spPr>
          <a:xfrm>
            <a:off x="4186832" y="4422356"/>
            <a:ext cx="3477923" cy="384131"/>
          </a:xfrm>
          <a:prstGeom prst="rect">
            <a:avLst/>
          </a:prstGeom>
          <a:noFill/>
          <a:ln/>
        </p:spPr>
        <p:txBody>
          <a:bodyPr wrap="square" lIns="0" tIns="0" rIns="0" bIns="0" rtlCol="0" anchor="ctr"/>
          <a:lstStyle/>
          <a:p>
            <a:pPr algn="l" indent="0" marL="0">
              <a:lnSpc>
                <a:spcPct val="100000"/>
              </a:lnSpc>
              <a:buNone/>
            </a:pPr>
            <a:r>
              <a:rPr lang="en-US" sz="1008" dirty="0">
                <a:solidFill>
                  <a:srgbClr val="9EB145"/>
                </a:solidFill>
                <a:latin typeface="Arial" pitchFamily="34" charset="0"/>
                <a:ea typeface="Arial" pitchFamily="34" charset="-122"/>
                <a:cs typeface="Arial" pitchFamily="34" charset="-120"/>
              </a:rPr>
              <a:t>Разные записи сводятся к нескольким базовым приемам; успех решения зависит от быстрого распознавания типа уравнения.
</a:t>
            </a:r>
            <a:endParaRPr lang="en-US" sz="1008" dirty="0"/>
          </a:p>
        </p:txBody>
      </p:sp>
      <p:sp>
        <p:nvSpPr>
          <p:cNvPr id="9" name="Text 3"/>
          <p:cNvSpPr txBox="1"/>
          <p:nvPr/>
        </p:nvSpPr>
        <p:spPr>
          <a:xfrm>
            <a:off x="601265" y="1886113"/>
            <a:ext cx="2997995" cy="2599693"/>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Таблица показывает, что прежде всего нужно распознать структуру уравнения, а затем выбрать соответствующий прием преобразования и интегрирования.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5C47"/>
                </a:solidFill>
                <a:latin typeface="Arial" pitchFamily="34" charset="0"/>
                <a:ea typeface="Arial" pitchFamily="34" charset="-122"/>
                <a:cs typeface="Arial" pitchFamily="34" charset="-120"/>
              </a:rPr>
              <a:t>Школьный курс алгебры и начала анализа, 11 класс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Проверка найденного решения
</a:t>
            </a:r>
            <a:endParaRPr lang="en-US" sz="3000" dirty="0"/>
          </a:p>
        </p:txBody>
      </p:sp>
      <p:sp>
        <p:nvSpPr>
          <p:cNvPr id="10" name="Text 1"/>
          <p:cNvSpPr txBox="1"/>
          <p:nvPr/>
        </p:nvSpPr>
        <p:spPr>
          <a:xfrm>
            <a:off x="8053388"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15</a:t>
            </a:r>
            <a:endParaRPr lang="en-US" sz="800" dirty="0"/>
          </a:p>
        </p:txBody>
      </p:sp>
      <p:sp>
        <p:nvSpPr>
          <p:cNvPr id="11" name="Text 2"/>
          <p:cNvSpPr txBox="1"/>
          <p:nvPr/>
        </p:nvSpPr>
        <p:spPr>
          <a:xfrm>
            <a:off x="431800" y="1783205"/>
            <a:ext cx="2685651" cy="1168519"/>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Подстановка в уравнение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Сначала подставляют найденную функцию и ее производную в исходное уравнение. Совпадение должно быть точным, иначе решение получено с ошибкой преобразования.
</a:t>
            </a:r>
            <a:endParaRPr lang="en-US" sz="1200" dirty="0"/>
          </a:p>
        </p:txBody>
      </p:sp>
      <p:sp>
        <p:nvSpPr>
          <p:cNvPr id="12" name="Text 3"/>
          <p:cNvSpPr txBox="1"/>
          <p:nvPr/>
        </p:nvSpPr>
        <p:spPr>
          <a:xfrm>
            <a:off x="3241700" y="1783205"/>
            <a:ext cx="2685651" cy="1168519"/>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Проверка условия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Затем убеждаются, что выполняется начальное условие. Именно оно отделяет частное решение от общего и позволяет выбрать единственную кривую из семейства.
</a:t>
            </a:r>
            <a:endParaRPr lang="en-US" sz="1200" dirty="0"/>
          </a:p>
        </p:txBody>
      </p:sp>
      <p:sp>
        <p:nvSpPr>
          <p:cNvPr id="13" name="Text 4"/>
          <p:cNvSpPr txBox="1"/>
          <p:nvPr/>
        </p:nvSpPr>
        <p:spPr>
          <a:xfrm>
            <a:off x="6051626" y="1783205"/>
            <a:ext cx="2685651" cy="1168519"/>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Область допустимых значений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Важно проверить, не возникло ли деление на выражение, которое может обратиться в ноль. Иначе можно потерять допустимые решения или получить лишние.
</a:t>
            </a:r>
            <a:endParaRPr lang="en-US" sz="1200" dirty="0"/>
          </a:p>
        </p:txBody>
      </p:sp>
      <p:sp>
        <p:nvSpPr>
          <p:cNvPr id="14" name="Text 5"/>
          <p:cNvSpPr txBox="1"/>
          <p:nvPr/>
        </p:nvSpPr>
        <p:spPr>
          <a:xfrm>
            <a:off x="431800" y="3323449"/>
            <a:ext cx="2685651" cy="1168519"/>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Особые решения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При преобразованиях иногда исключаются случаи, которые не видны после деления на переменную. Такие решения нужно искать отдельно, особенно в уравнениях с нулями множителей.
</a:t>
            </a:r>
            <a:endParaRPr lang="en-US" sz="1200" dirty="0"/>
          </a:p>
        </p:txBody>
      </p:sp>
      <p:sp>
        <p:nvSpPr>
          <p:cNvPr id="15" name="Text 6"/>
          <p:cNvSpPr txBox="1"/>
          <p:nvPr/>
        </p:nvSpPr>
        <p:spPr>
          <a:xfrm>
            <a:off x="3241700" y="3323449"/>
            <a:ext cx="2685651" cy="1168519"/>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Типичные ошибки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Чаще всего ошибаются при переносе дробей, потере константы интегрирования и подстановке без проверки. Надежный ответ всегда должен согласовываться и с формулой, и с условием.
</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1536435"/>
            <a:ext cx="8331111" cy="298967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16</a:t>
            </a:r>
            <a:endParaRPr lang="en-US" sz="800" dirty="0"/>
          </a:p>
        </p:txBody>
      </p:sp>
      <p:sp>
        <p:nvSpPr>
          <p:cNvPr id="7" name="Text 1"/>
          <p:cNvSpPr txBox="1"/>
          <p:nvPr/>
        </p:nvSpPr>
        <p:spPr>
          <a:xfrm>
            <a:off x="428625" y="368710"/>
            <a:ext cx="7867342" cy="845344"/>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От задачи к уравнению
</a:t>
            </a:r>
            <a:pPr algn="l" indent="0" marL="0">
              <a:lnSpc>
                <a:spcPct val="8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80000"/>
              </a:lnSpc>
              <a:buNone/>
            </a:pPr>
            <a:r>
              <a:rPr lang="en-US" sz="1200" dirty="0">
                <a:solidFill>
                  <a:srgbClr val="FFFFFF"/>
                </a:solidFill>
                <a:latin typeface="Arial" pitchFamily="34" charset="0"/>
                <a:ea typeface="Arial" pitchFamily="34" charset="-122"/>
                <a:cs typeface="Arial" pitchFamily="34" charset="-120"/>
              </a:rPr>
              <a:t>Последовательность построения модели и получения частного решения
</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50536" y="1502125"/>
            <a:ext cx="2595703" cy="199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92475" y="1503006"/>
            <a:ext cx="2598075" cy="1991688"/>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145625" y="1503006"/>
            <a:ext cx="2598075" cy="1991688"/>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Где работают простейшие уравнения
</a:t>
            </a:r>
            <a:endParaRPr lang="en-US" sz="3000" dirty="0"/>
          </a:p>
        </p:txBody>
      </p:sp>
      <p:sp>
        <p:nvSpPr>
          <p:cNvPr id="11"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17</a:t>
            </a:r>
            <a:endParaRPr lang="en-US" sz="800" dirty="0"/>
          </a:p>
        </p:txBody>
      </p:sp>
      <p:sp>
        <p:nvSpPr>
          <p:cNvPr id="12" name="Text 2"/>
          <p:cNvSpPr txBox="1"/>
          <p:nvPr/>
        </p:nvSpPr>
        <p:spPr>
          <a:xfrm>
            <a:off x="468844" y="3631931"/>
            <a:ext cx="2586548" cy="1037893"/>
          </a:xfrm>
          <a:prstGeom prst="rect">
            <a:avLst/>
          </a:prstGeom>
          <a:noFill/>
          <a:ln/>
        </p:spPr>
        <p:txBody>
          <a:bodyPr wrap="square" lIns="0" tIns="0" rIns="0" bIns="0" rtlCol="0" anchor="t"/>
          <a:lstStyle/>
          <a:p>
            <a:pPr algn="l" indent="0" marL="0">
              <a:lnSpc>
                <a:spcPct val="100000"/>
              </a:lnSpc>
              <a:buNone/>
            </a:pPr>
            <a:r>
              <a:rPr lang="en-US" sz="1200" b="1" dirty="0">
                <a:solidFill>
                  <a:srgbClr val="005C47"/>
                </a:solidFill>
                <a:latin typeface="Arial" pitchFamily="34" charset="0"/>
                <a:ea typeface="Arial" pitchFamily="34" charset="-122"/>
                <a:cs typeface="Arial" pitchFamily="34" charset="-120"/>
              </a:rPr>
              <a:t>Физика: охлаждение и заряд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Термометр на графике показывает, как тело постепенно приближается к температуре среды. Точно так же можно описать изменение электрического заряда, если скорость убывания зависит от его текущей величины. В обоих случаях важна не только величина, но и ее темп изменения.
</a:t>
            </a:r>
            <a:endParaRPr lang="en-US" sz="1200" dirty="0"/>
          </a:p>
        </p:txBody>
      </p:sp>
      <p:sp>
        <p:nvSpPr>
          <p:cNvPr id="13" name="Text 3"/>
          <p:cNvSpPr txBox="1"/>
          <p:nvPr/>
        </p:nvSpPr>
        <p:spPr>
          <a:xfrm>
            <a:off x="3283702" y="3631931"/>
            <a:ext cx="2586548" cy="1037893"/>
          </a:xfrm>
          <a:prstGeom prst="rect">
            <a:avLst/>
          </a:prstGeom>
          <a:noFill/>
          <a:ln/>
        </p:spPr>
        <p:txBody>
          <a:bodyPr wrap="square" lIns="0" tIns="0" rIns="0" bIns="0" rtlCol="0" anchor="t"/>
          <a:lstStyle/>
          <a:p>
            <a:pPr algn="l" indent="0" marL="0">
              <a:lnSpc>
                <a:spcPct val="100000"/>
              </a:lnSpc>
              <a:buNone/>
            </a:pPr>
            <a:r>
              <a:rPr lang="en-US" sz="1200" b="1" dirty="0">
                <a:solidFill>
                  <a:srgbClr val="005C47"/>
                </a:solidFill>
                <a:latin typeface="Arial" pitchFamily="34" charset="0"/>
                <a:ea typeface="Arial" pitchFamily="34" charset="-122"/>
                <a:cs typeface="Arial" pitchFamily="34" charset="-120"/>
              </a:rPr>
              <a:t>Биология: рост живой системы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Экспоненциальная кривая хорошо передает поведение бактерий в благоприятной среде. Если условия долго не меняются, численность растет быстрее с каждым новым шагом, а график становится все круче. Поэтому одна и та же формула помогает объяснять развитие популяции на раннем этапе.
</a:t>
            </a:r>
            <a:endParaRPr lang="en-US" sz="1200" dirty="0"/>
          </a:p>
        </p:txBody>
      </p:sp>
      <p:sp>
        <p:nvSpPr>
          <p:cNvPr id="14" name="Text 4"/>
          <p:cNvSpPr txBox="1"/>
          <p:nvPr/>
        </p:nvSpPr>
        <p:spPr>
          <a:xfrm>
            <a:off x="6142760" y="3631931"/>
            <a:ext cx="2586547" cy="1037893"/>
          </a:xfrm>
          <a:prstGeom prst="rect">
            <a:avLst/>
          </a:prstGeom>
          <a:noFill/>
          <a:ln/>
        </p:spPr>
        <p:txBody>
          <a:bodyPr wrap="square" lIns="0" tIns="0" rIns="0" bIns="0" rtlCol="0" anchor="t"/>
          <a:lstStyle/>
          <a:p>
            <a:pPr algn="l" indent="0" marL="0">
              <a:lnSpc>
                <a:spcPct val="100000"/>
              </a:lnSpc>
              <a:buNone/>
            </a:pPr>
            <a:r>
              <a:rPr lang="en-US" sz="1132" b="1" dirty="0">
                <a:solidFill>
                  <a:srgbClr val="005C47"/>
                </a:solidFill>
                <a:latin typeface="Arial" pitchFamily="34" charset="0"/>
                <a:ea typeface="Arial" pitchFamily="34" charset="-122"/>
                <a:cs typeface="Arial" pitchFamily="34" charset="-120"/>
              </a:rPr>
              <a:t>Экономика: накопление и проценты
</a:t>
            </a:r>
            <a:pPr algn="l" indent="0" marL="0">
              <a:lnSpc>
                <a:spcPct val="100000"/>
              </a:lnSpc>
              <a:buNone/>
            </a:pPr>
            <a:r>
              <a:rPr lang="en-US" sz="472"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49" dirty="0">
                <a:solidFill>
                  <a:srgbClr val="000000"/>
                </a:solidFill>
                <a:latin typeface="Arial" pitchFamily="34" charset="0"/>
                <a:ea typeface="Arial" pitchFamily="34" charset="-122"/>
                <a:cs typeface="Arial" pitchFamily="34" charset="-120"/>
              </a:rPr>
              <a:t>Вклад в банке наглядно показывает, как небольшое начальное значение со временем увеличивается за счет постоянного процента. На схеме это выглядит как плавный подъем кривой, где каждый следующий промежуток приносит больший прирост, чем предыдущий, если проценты начисляются регулярно.
</a:t>
            </a:r>
            <a:endParaRPr lang="en-US" sz="1132"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73461" y="1491249"/>
            <a:ext cx="4486275" cy="2705100"/>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18</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Сравнение характерных процессов по типу изменения
</a:t>
            </a:r>
            <a:endParaRPr lang="en-US" sz="3000" dirty="0"/>
          </a:p>
        </p:txBody>
      </p:sp>
      <p:sp>
        <p:nvSpPr>
          <p:cNvPr id="7" name="Text 2"/>
          <p:cNvSpPr txBox="1"/>
          <p:nvPr/>
        </p:nvSpPr>
        <p:spPr>
          <a:xfrm>
            <a:off x="714683"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Диаграмма объединяет разные предметные области через общий признак: изменение зависит от текущего состояния системы, а не только от времени.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Учебная иллюстрация по типичным примерам школьного курса; распределение условное.
</a:t>
            </a:r>
            <a:endParaRPr lang="en-US" sz="1200" dirty="0"/>
          </a:p>
        </p:txBody>
      </p:sp>
      <p:sp>
        <p:nvSpPr>
          <p:cNvPr id="8" name="Text 3"/>
          <p:cNvSpPr txBox="1"/>
          <p:nvPr/>
        </p:nvSpPr>
        <p:spPr>
          <a:xfrm>
            <a:off x="4264096" y="4371975"/>
            <a:ext cx="3503233"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Несмотря на различие сюжетов, все примеры описываются одной идеей — закон изменения задается производной от самой величины.
</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Типичные ошибки при решении простейших уравнений
</a:t>
            </a:r>
            <a:endParaRPr lang="en-US" sz="3000" dirty="0"/>
          </a:p>
        </p:txBody>
      </p:sp>
      <p:sp>
        <p:nvSpPr>
          <p:cNvPr id="9" name="Text 1"/>
          <p:cNvSpPr txBox="1"/>
          <p:nvPr/>
        </p:nvSpPr>
        <p:spPr>
          <a:xfrm>
            <a:off x="8053388"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19</a:t>
            </a:r>
            <a:endParaRPr lang="en-US" sz="800" dirty="0"/>
          </a:p>
        </p:txBody>
      </p:sp>
      <p:sp>
        <p:nvSpPr>
          <p:cNvPr id="10" name="Text 2"/>
          <p:cNvSpPr txBox="1"/>
          <p:nvPr/>
        </p:nvSpPr>
        <p:spPr>
          <a:xfrm>
            <a:off x="1285601" y="1695595"/>
            <a:ext cx="1619832" cy="1043218"/>
          </a:xfrm>
          <a:prstGeom prst="rect">
            <a:avLst/>
          </a:prstGeom>
          <a:noFill/>
          <a:ln/>
        </p:spPr>
        <p:txBody>
          <a:bodyPr wrap="square" lIns="0" tIns="0" rIns="0" bIns="0" rtlCol="0" anchor="t"/>
          <a:lstStyle/>
          <a:p>
            <a:pPr algn="l" indent="0" marL="0">
              <a:lnSpc>
                <a:spcPct val="100000"/>
              </a:lnSpc>
              <a:buNone/>
            </a:pPr>
            <a:r>
              <a:rPr lang="en-US" sz="1249" b="1" dirty="0">
                <a:solidFill>
                  <a:srgbClr val="000000"/>
                </a:solidFill>
                <a:latin typeface="Arial" pitchFamily="34" charset="0"/>
                <a:ea typeface="Arial" pitchFamily="34" charset="-122"/>
                <a:cs typeface="Arial" pitchFamily="34" charset="-120"/>
              </a:rPr>
              <a:t>Неверный порядок
</a:t>
            </a:r>
            <a:pPr algn="l" indent="0" marL="0">
              <a:lnSpc>
                <a:spcPct val="100000"/>
              </a:lnSpc>
              <a:buNone/>
            </a:pPr>
            <a:r>
              <a:rPr lang="en-US" sz="577"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61" dirty="0">
                <a:solidFill>
                  <a:srgbClr val="000000"/>
                </a:solidFill>
                <a:latin typeface="Arial" pitchFamily="34" charset="0"/>
                <a:ea typeface="Arial" pitchFamily="34" charset="-122"/>
                <a:cs typeface="Arial" pitchFamily="34" charset="-120"/>
              </a:rPr>
              <a:t>Сначала определяют, какая производная входит в уравнение. Если перепутать порядок, можно выбрать не тот метод и сразу потерять правильный путь решения.
</a:t>
            </a:r>
            <a:endParaRPr lang="en-US" sz="1249" dirty="0"/>
          </a:p>
        </p:txBody>
      </p:sp>
      <p:sp>
        <p:nvSpPr>
          <p:cNvPr id="11" name="Text 3"/>
          <p:cNvSpPr txBox="1"/>
          <p:nvPr/>
        </p:nvSpPr>
        <p:spPr>
          <a:xfrm>
            <a:off x="4095169" y="1695595"/>
            <a:ext cx="1619832" cy="1043218"/>
          </a:xfrm>
          <a:prstGeom prst="rect">
            <a:avLst/>
          </a:prstGeom>
          <a:noFill/>
          <a:ln/>
        </p:spPr>
        <p:txBody>
          <a:bodyPr wrap="square" lIns="0" tIns="0" rIns="0" bIns="0" rtlCol="0" anchor="t"/>
          <a:lstStyle/>
          <a:p>
            <a:pPr algn="l" indent="0" marL="0">
              <a:lnSpc>
                <a:spcPct val="100000"/>
              </a:lnSpc>
              <a:buNone/>
            </a:pPr>
            <a:r>
              <a:rPr lang="en-US" sz="1079" b="1" dirty="0">
                <a:solidFill>
                  <a:srgbClr val="000000"/>
                </a:solidFill>
                <a:latin typeface="Arial" pitchFamily="34" charset="0"/>
                <a:ea typeface="Arial" pitchFamily="34" charset="-122"/>
                <a:cs typeface="Arial" pitchFamily="34" charset="-120"/>
              </a:rPr>
              <a:t>Ошибочное разделение
</a:t>
            </a:r>
            <a:pPr algn="l" indent="0" marL="0">
              <a:lnSpc>
                <a:spcPct val="100000"/>
              </a:lnSpc>
              <a:buNone/>
            </a:pPr>
            <a:r>
              <a:rPr lang="en-US" sz="498"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30" dirty="0">
                <a:solidFill>
                  <a:srgbClr val="000000"/>
                </a:solidFill>
                <a:latin typeface="Arial" pitchFamily="34" charset="0"/>
                <a:ea typeface="Arial" pitchFamily="34" charset="-122"/>
                <a:cs typeface="Arial" pitchFamily="34" charset="-120"/>
              </a:rPr>
              <a:t>При отделении переменных нужно перенести все выражения с y в одну часть, а с x — в другую. Неполное разделение делает последующее интегрирование неверным.
</a:t>
            </a:r>
            <a:endParaRPr lang="en-US" sz="1079" dirty="0"/>
          </a:p>
        </p:txBody>
      </p:sp>
      <p:sp>
        <p:nvSpPr>
          <p:cNvPr id="12" name="Text 4"/>
          <p:cNvSpPr txBox="1"/>
          <p:nvPr/>
        </p:nvSpPr>
        <p:spPr>
          <a:xfrm>
            <a:off x="6912111" y="1695595"/>
            <a:ext cx="1619832" cy="1043218"/>
          </a:xfrm>
          <a:prstGeom prst="rect">
            <a:avLst/>
          </a:prstGeom>
          <a:noFill/>
          <a:ln/>
        </p:spPr>
        <p:txBody>
          <a:bodyPr wrap="square" lIns="0" tIns="0" rIns="0" bIns="0" rtlCol="0" anchor="t"/>
          <a:lstStyle/>
          <a:p>
            <a:pPr algn="l" indent="0" marL="0">
              <a:lnSpc>
                <a:spcPct val="100000"/>
              </a:lnSpc>
              <a:buNone/>
            </a:pPr>
            <a:r>
              <a:rPr lang="en-US" sz="1144" b="1" dirty="0">
                <a:solidFill>
                  <a:srgbClr val="000000"/>
                </a:solidFill>
                <a:latin typeface="Arial" pitchFamily="34" charset="0"/>
                <a:ea typeface="Arial" pitchFamily="34" charset="-122"/>
                <a:cs typeface="Arial" pitchFamily="34" charset="-120"/>
              </a:rPr>
              <a:t>Потеря множителей
</a:t>
            </a:r>
            <a:pPr algn="l" indent="0" marL="0">
              <a:lnSpc>
                <a:spcPct val="100000"/>
              </a:lnSpc>
              <a:buNone/>
            </a:pPr>
            <a:r>
              <a:rPr lang="en-US" sz="528"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80" dirty="0">
                <a:solidFill>
                  <a:srgbClr val="000000"/>
                </a:solidFill>
                <a:latin typeface="Arial" pitchFamily="34" charset="0"/>
                <a:ea typeface="Arial" pitchFamily="34" charset="-122"/>
                <a:cs typeface="Arial" pitchFamily="34" charset="-120"/>
              </a:rPr>
              <a:t>Во время интегрирования легко забыть коэффициент или константу. Даже одна пропущенная часть меняет итоговую формулу, поэтому каждое преобразование следует записывать аккуратно.
</a:t>
            </a:r>
            <a:endParaRPr lang="en-US" sz="1144" dirty="0"/>
          </a:p>
        </p:txBody>
      </p:sp>
      <p:sp>
        <p:nvSpPr>
          <p:cNvPr id="13" name="Text 5"/>
          <p:cNvSpPr txBox="1"/>
          <p:nvPr/>
        </p:nvSpPr>
        <p:spPr>
          <a:xfrm>
            <a:off x="2682904" y="3362164"/>
            <a:ext cx="1619832" cy="1043218"/>
          </a:xfrm>
          <a:prstGeom prst="rect">
            <a:avLst/>
          </a:prstGeom>
          <a:noFill/>
          <a:ln/>
        </p:spPr>
        <p:txBody>
          <a:bodyPr wrap="square" lIns="0" tIns="0" rIns="0" bIns="0" rtlCol="0" anchor="t"/>
          <a:lstStyle/>
          <a:p>
            <a:pPr algn="l" indent="0" marL="0">
              <a:lnSpc>
                <a:spcPct val="100000"/>
              </a:lnSpc>
              <a:buNone/>
            </a:pPr>
            <a:r>
              <a:rPr lang="en-US" sz="1160" b="1" dirty="0">
                <a:solidFill>
                  <a:srgbClr val="000000"/>
                </a:solidFill>
                <a:latin typeface="Arial" pitchFamily="34" charset="0"/>
                <a:ea typeface="Arial" pitchFamily="34" charset="-122"/>
                <a:cs typeface="Arial" pitchFamily="34" charset="-120"/>
              </a:rPr>
              <a:t>Игнорирование области
</a:t>
            </a:r>
            <a:pPr algn="l" indent="0" marL="0">
              <a:lnSpc>
                <a:spcPct val="100000"/>
              </a:lnSpc>
              <a:buNone/>
            </a:pPr>
            <a:r>
              <a:rPr lang="en-US" sz="536"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93" dirty="0">
                <a:solidFill>
                  <a:srgbClr val="000000"/>
                </a:solidFill>
                <a:latin typeface="Arial" pitchFamily="34" charset="0"/>
                <a:ea typeface="Arial" pitchFamily="34" charset="-122"/>
                <a:cs typeface="Arial" pitchFamily="34" charset="-120"/>
              </a:rPr>
              <a:t>Если в ходе решения делили на выражение с переменной, нужно проверить, не обращается ли оно в ноль. Иначе можно не заметить особое решение.
</a:t>
            </a:r>
            <a:endParaRPr lang="en-US" sz="1160" dirty="0"/>
          </a:p>
        </p:txBody>
      </p:sp>
      <p:sp>
        <p:nvSpPr>
          <p:cNvPr id="14" name="Text 6"/>
          <p:cNvSpPr txBox="1"/>
          <p:nvPr/>
        </p:nvSpPr>
        <p:spPr>
          <a:xfrm>
            <a:off x="5492472" y="3362164"/>
            <a:ext cx="1619832" cy="1043218"/>
          </a:xfrm>
          <a:prstGeom prst="rect">
            <a:avLst/>
          </a:prstGeom>
          <a:noFill/>
          <a:ln/>
        </p:spPr>
        <p:txBody>
          <a:bodyPr wrap="square" lIns="0" tIns="0" rIns="0" bIns="0" rtlCol="0" anchor="t"/>
          <a:lstStyle/>
          <a:p>
            <a:pPr algn="l" indent="0" marL="0">
              <a:lnSpc>
                <a:spcPct val="100000"/>
              </a:lnSpc>
              <a:buNone/>
            </a:pPr>
            <a:r>
              <a:rPr lang="en-US" sz="1176" b="1" dirty="0">
                <a:solidFill>
                  <a:srgbClr val="000000"/>
                </a:solidFill>
                <a:latin typeface="Arial" pitchFamily="34" charset="0"/>
                <a:ea typeface="Arial" pitchFamily="34" charset="-122"/>
                <a:cs typeface="Arial" pitchFamily="34" charset="-120"/>
              </a:rPr>
              <a:t>Нет проверки
</a:t>
            </a:r>
            <a:pPr algn="l" indent="0" marL="0">
              <a:lnSpc>
                <a:spcPct val="100000"/>
              </a:lnSpc>
              <a:buNone/>
            </a:pPr>
            <a:r>
              <a:rPr lang="en-US" sz="543"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4" dirty="0">
                <a:solidFill>
                  <a:srgbClr val="000000"/>
                </a:solidFill>
                <a:latin typeface="Arial" pitchFamily="34" charset="0"/>
                <a:ea typeface="Arial" pitchFamily="34" charset="-122"/>
                <a:cs typeface="Arial" pitchFamily="34" charset="-120"/>
              </a:rPr>
              <a:t>Последний шаг обязателен: найденную функцию подставляют обратно и сверяют с начальным условием. Без такой проверки даже внешне красивый ответ может оказаться неверным.
</a:t>
            </a:r>
            <a:endParaRPr lang="en-US" sz="1176"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338049" y="1398735"/>
            <a:ext cx="6467903" cy="2346030"/>
          </a:xfrm>
          <a:prstGeom prst="rect">
            <a:avLst/>
          </a:prstGeom>
          <a:noFill/>
          <a:ln/>
        </p:spPr>
        <p:txBody>
          <a:bodyPr wrap="square" lIns="0" tIns="0" rIns="0" bIns="0" rtlCol="0" anchor="ctr"/>
          <a:lstStyle/>
          <a:p>
            <a:pPr algn="ctr" indent="0" marL="0">
              <a:lnSpc>
                <a:spcPct val="100000"/>
              </a:lnSpc>
              <a:buNone/>
            </a:pPr>
            <a:r>
              <a:rPr lang="en-US" sz="3329" b="1" dirty="0">
                <a:solidFill>
                  <a:srgbClr val="FFFFFF"/>
                </a:solidFill>
                <a:latin typeface="Arial" pitchFamily="34" charset="0"/>
                <a:ea typeface="Arial" pitchFamily="34" charset="-122"/>
                <a:cs typeface="Arial" pitchFamily="34" charset="-120"/>
              </a:rPr>
              <a:t>Простейшие дифференциальные уравнения: модель изменения
</a:t>
            </a:r>
            <a:pPr algn="ctr" indent="0" marL="0">
              <a:lnSpc>
                <a:spcPct val="100000"/>
              </a:lnSpc>
              <a:buNone/>
            </a:pPr>
            <a:r>
              <a:rPr lang="en-US" sz="3329" b="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295" dirty="0">
                <a:solidFill>
                  <a:srgbClr val="9EB145"/>
                </a:solidFill>
                <a:latin typeface="Arial" pitchFamily="34" charset="0"/>
                <a:ea typeface="Arial" pitchFamily="34" charset="-122"/>
                <a:cs typeface="Arial" pitchFamily="34" charset="-120"/>
              </a:rPr>
              <a:t>Эта тема показывает, как из производной и интеграла рождается рабочая модель реального процесса. Умение распознать вид уравнения, решить его и проверить ответ формирует важный математический навык.
</a:t>
            </a:r>
            <a:endParaRPr lang="en-US" sz="3329"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2026-05-30T05:05:48Z</dcterms:created>
  <dcterms:modified xsi:type="dcterms:W3CDTF">2026-05-30T05:05:48Z</dcterms:modified>
</cp:coreProperties>
</file>