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малые государства влияют через союзы, рынки, безопасность и репутацию.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страны Европы в мировой политике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страны в европейской политике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Европе размер государства не определяет влияние автоматически: решают союзы, география, институты и умение занимать важные ниши.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малых стран: геополитическая карта
</a:t>
            </a:r>
            <a:endParaRPr lang="en-US" sz="2831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Балтия и Скандинавия усиливают влияние через НАТО, безопасность Балтийского моря и тесную координацию с партнёрами по ЕС.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пояс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у малых стран разные источники силы: безопасность, логистика, деньги, энергетика и цифровые сервисы.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влияния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Бенилюкс, Швейцария и Австрия опираются на финансы, транзит, нейтралитет и плотную сеть международных связей.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узлы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Ирландия, Португалия и Греция используют островное или морское положение, порты, торговлю и доступ к ключевым маршрутам.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Атлантика и Средиземноморье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малый размер не означает малое влияние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важнее масштаба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Малое государство может быть заметным, если контролирует важную функцию: порт, финансовый центр, переговорную площадку или цифровую инфраструктуру.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коалиций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растёт, когда страна входит в союзы и действует вместе с другими, а не только от своего имени.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Ниша как ресурс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превращает ограниченные ресурсы в преимущество: одна страна становится логистическим узлом, другая — экспертом по праву или технологиям.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ООН и ОБСЕ малые страны чаще продвигают идеи через общие нормы, резолюции и согласованные позиции, а не через давление силой.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 нормы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ЕС и ВТО они объединяются в коалиции, чтобы защитить экспорт, доступ к рынкам и собственные экономические интересы.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Коалиции партнёров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военные ресурсы компенсируются активной дипломатией, когда страна становится удобным посредником и надёжным участником переговоров.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Посредничество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малых государств международные организации — это не фон, а главный способ быть услышанными и влиять на решения.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Площадка влияния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 международные организации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малые страны используют свои инструменты влияния
</a:t>
            </a:r>
            <a:endParaRPr lang="en-US" sz="245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связывает ключевые сферы влияния с типичными политическими стратегиями малых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Безопасность: альянсы, нейтралитет, сдерживание
</a:t>
            </a:r>
            <a:endParaRPr lang="en-US" sz="2722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Балтии и Скандинавии делают ставку на коллективную оборону, совместные учения и тесную связку с НАТО, чтобы повысить цену возможной агрессии.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оборона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05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усиливает свою роль через международное право, миротворческие миссии и осторожную, но заметную дипломатическую линию в европейских делах.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305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и миротворчество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5229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и Швейцария сохраняют нейтралитет, но поддерживают собственную оборонную готовность и активную внешнюю политику через переговоры и международные площадки.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5229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Нейтралитет с обязательствами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без сложных формулировок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означает не нападать первым, а сделать агрессию слишком дорогой и рискованной для возможного противника.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автономия — способность принимать решения самостоятельно, не разрывая связи с союзами и международными институтами.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Стратегическая автономия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Нейтралитет — это отказ от участия в военных блоках, но не отказ от армии, обороны и дипломатической самостоятельности.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Нейтралитет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как рычаг влияния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экономика помогает малым странам усиливать влияние через торговлю, финансы, технологии и участие в глобальных цепочках поставок.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сила строится не на масштабе внутреннего рынка, а на включённости в международные потоки.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Евростата, OECD и национальных статистических служб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государств сегодня объединяет Европейский союз, создавая для малых стран важнейшее пространство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материалы Европейского союза
</a:t>
            </a:r>
            <a:endParaRPr lang="en-US" sz="5964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большому рынку усиливает переговорные позиции малых стран и помогает им компенсировать ограниченный масштаб.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2022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точкой, после которой энергетическая безопасность вышла на первый план.
</a:t>
            </a:r>
            <a:pPr algn="l" indent="0" marL="0">
              <a:lnSpc>
                <a:spcPct val="100000"/>
              </a:lnSpc>
              <a:buNone/>
            </a:pPr>
            <a:r>
              <a:rPr lang="en-US" sz="17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Еврокомиссия, план REPowerEU, 2022
</a:t>
            </a:r>
            <a:endParaRPr lang="en-US" sz="5964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года диверсификация поставок стала для Европы не выбором, а условием устойчивости; малые страны ускорили запуск СПГ, интерконнекторов и региональной кооперации.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киберсфера усиливает малые государства
</a:t>
            </a:r>
            <a:endParaRPr lang="en-US" sz="2756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8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как часть обороны
</a:t>
            </a:r>
            <a:pPr algn="l" indent="0" marL="0">
              <a:lnSpc>
                <a:spcPct val="90000"/>
              </a:lnSpc>
              <a:buNone/>
            </a:pPr>
            <a:r>
              <a:rPr lang="en-US" sz="138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заставили страны Балтии рассматривать цифровую инфраструктуру как часть национальной безопасности. В ответ они усилили защиту сетей, обмен данными между ведомствами и подготовку специалистов, чтобы быстро восстанавливать работу госуслуг.
</a:t>
            </a:r>
            <a:endParaRPr lang="en-US" sz="1386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 цифровом формате
</a:t>
            </a:r>
            <a:pPr algn="l" indent="0" marL="0">
              <a:lnSpc>
                <a:spcPct val="90000"/>
              </a:lnSpc>
              <a:buNone/>
            </a:pPr>
            <a:r>
              <a:rPr lang="en-US" sz="131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Эстония сделала электронные сервисы элементом повседневной государственности: от цифровой идентичности до удалённого доступа к услугам. Такая модель снизила бюрократические барьеры и превратила эффективность управления в международно заметный бренд.
</a:t>
            </a:r>
            <a:endParaRPr lang="en-US" sz="131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Компетенция вместо масштаба
</a:t>
            </a:r>
            <a:pPr algn="l" indent="0" marL="0">
              <a:lnSpc>
                <a:spcPct val="90000"/>
              </a:lnSpc>
              <a:buNone/>
            </a:pPr>
            <a:r>
              <a:rPr lang="en-US" sz="142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малых стран киберсфера стала площадкой, где можно влиять не численностью, а компетенцией. Участие в киберкоалициях, обучение союзников и стандарты безопасности дают им вес в вопросах, которые касаются всех.
</a:t>
            </a:r>
            <a:endParaRPr lang="en-US" sz="1421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сила малых стран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образование и международные университеты делают страну привлекательной для студентов, исследователей и работодателей. Это укрепляет репутацию, повышает доверие к институтам и помогает удерживать талантливые кадры.
</a:t>
            </a:r>
            <a:endParaRPr lang="en-US" sz="794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кадры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победы и научные достижения создают ощущение присутствия страны в мировом пространстве. Они не решают все политические задачи, но усиливают видимость и делают голос государства более узнаваемым.
</a:t>
            </a:r>
            <a:endParaRPr lang="en-US" sz="841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наука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культурные символы работают как мягкая реклама государства. Узнаваемый образ страны облегчает продвижение товаров, услуг и дипломатических инициатив, особенно когда он связан с безопасностью и гостеприимством.
</a:t>
            </a:r>
            <a:endParaRPr lang="en-US" sz="811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образ страны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повестка и высокий стандарт городской среды формируют доверие к государству как к предсказуемому партнёру. Для малых стран это особенно важно, потому что репутация часто заменяет масштаб ресурсов.
</a:t>
            </a:r>
            <a:endParaRPr lang="en-US" sz="862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доверие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как модель кооперации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координация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институты Бенилюкса позволяют согласовывать позиции ещё до обсуждения на уровне ЕС. Это экономит время, снижает разногласия и помогает трём странам выступать в Брюсселе более единым фронтом.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через институты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Бенилюкс показывает, что для малых государств важна не только самостоятельность, но и привычка работать по правилам. Кооперация превращает географическую близость в долгосрочный политический ресурс.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без конкуренции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ролей усиливает общий эффект: Нидерланды дают торговую инфраструктуру, Бельгия — политические и административные центры, Люксембург — финансовую специализацию. В результате каждая страна дополняет другую, а не дублирует её.
</a:t>
            </a:r>
            <a:endParaRPr lang="en-US" sz="1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Балтии и политика устойчивости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внимания — безопасность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 Балтии безопасность остаётся ключевой темой внешней политики. Близость к России делает особенно важными присутствие НАТО, совместное планирование обороны и постоянную проверку готовности инфраструктуры.
</a:t>
            </a:r>
            <a:endParaRPr lang="en-US" sz="825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вместо изоляции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независимость стала частью политического суверенитета. Интерконнекторы, СПГ-терминалы и синхронизация с европейской сетью уменьшают уязвимость и связывают страны Балтии с рынком ЕС.
</a:t>
            </a:r>
            <a:endParaRPr lang="en-US" sz="85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Киберустойчивость и управление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серьёзных киберугроз регион сделал ставку на цифровую устойчивость. Эстония, Латвия и Литва развивают электронные сервисы, защищённые базы данных и механизмы быстрого восстановления управления.
</a:t>
            </a:r>
            <a:endParaRPr lang="en-US" sz="825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Союзники как опора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Балтийские государства активно поддерживают санкционные и оборонные решения союзников, потому что коллективные меры для них важнее одиночного давления. Их стратегия строится на устойчивости, а не на ожидании спокойных времён.
</a:t>
            </a:r>
            <a:endParaRPr lang="en-US" sz="81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Нейтралитет как политический ресурс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Швейцарский нейтралитет ценится не только как военная позиция, но и как доверие к площадке переговоров. Женевские и другие международные форматы позволяют стране быть посредником в конфликтах и гуманитарных вопросах.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Швейцария как посредник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Нейтралитет работает как ресурс только тогда, когда его поддерживают репутация, предсказуемость и международное право. Без этих условий он превращается не в силу, а в ограничение.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нейтралитет действует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сочетает нейтральный статус с активным участием в международных организациях. Это даёт ей пространство для дипломатии, но не освобождает от необходимости поддерживать собственную оборону и энергетическую надёжность.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Австрийский баланс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Островные и атлантические стратегии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использует доступ к англоязычным рынкам и открытую экономику, чтобы привлекать технологические компании, исследовательские центры и высококвалифицированных специалистов. Это усиливает её влияние через инвестиции и занятость.
</a:t>
            </a:r>
            <a:endParaRPr lang="en-US" sz="731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и инвестиции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обеих стран важна связь с сетями торговли, языка и образования. Именно они помогают небольшим государствам быть не периферией, а узлом между регионами и рынками.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важнее размера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миротворческих миссиях помогает Ирландии сочетать дипломатическую осторожность с международной ответственностью. Такой подход укрепляет её образ государства, которое поддерживает стабильность без жёсткой военной риторики.
</a:t>
            </a:r>
            <a:endParaRPr lang="en-US" sz="794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Миротворческий профиль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Португалия опирается на океаническую традицию, морскую географию и связи с Лузофонией. Эти факторы расширяют её внешнеполитическое пространство и делают Лиссабон заметным партнёром в атлантической повестке.
</a:t>
            </a:r>
            <a:endParaRPr lang="en-US" sz="794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Атлантическая роль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50" y="1067812"/>
            <a:ext cx="4068000" cy="20300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350" y="1067812"/>
            <a:ext cx="4068000" cy="20300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6093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 Пирей стал символом того, как морская инфраструктура превращается в источник влияния. Через него Греция участвует в потоках грузов, инвестиций и логистических решений, связывая Средиземноморье с европейским рынком.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93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Пирей как узел влияния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05868" y="3720670"/>
            <a:ext cx="3762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даёт Греции несколько каналов политического веса: контроль над маршрутами, роль в энергетических проектах и участие в европейских и союзных структурах. Даже при прошлых экономических трудностях она остаётся значимым транзитным игроком.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4805868" y="3309506"/>
            <a:ext cx="3762600" cy="3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 вместо масштаба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0925" y="326250"/>
            <a:ext cx="82431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морская география усиливает Грецию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роль малых стран в кризис и в спокойное время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повышает влияние малых стран, а кризис быстро обнажает зависимость от внешних рынков, логистики и безопасности. Разница особенно заметна в способности действовать совместно.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спокойное время малые страны накапливают ресурсы, а в кризисе выигрывают те, у кого сильнее союзы, резервы и диверсификация.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автора на основе материалов презентации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7149" y="0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2425" y="1557275"/>
            <a:ext cx="4092600" cy="31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размеры, большой вес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страны Европы важны потому, что умеют превращать ограниченные ресурсы в политический вес: через союзы, специализацию, доверие и адаптацию к переменам.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2026-07-27T02:55:38Z</dcterms:created>
  <dcterms:modified xsi:type="dcterms:W3CDTF">2026-07-27T02:55:38Z</dcterms:modified>
</cp:coreProperties>
</file>