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стран Азии, Латинской Америки и Африки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модернизации — к общему вопросу о цене и темпах роста.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региона — три траектории развития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Азии, Латинской Америки и Африки помогает увидеть, как различаются стартовые условия, роль государства и результаты реформ.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модернизации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 материалам школьного курса; точные количественные данные не приводятся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модернизации зависят не от одного фактора, а от связки производства, знаний, транспорта и институтов.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устойчивый рост возникает там, где промышленность подкреплена образованием и управляемыми правилами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исходных условий к результату
</a:t>
            </a:r>
            <a:endParaRPr lang="en-US" sz="2754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показывает, что один и тот же набор реформ даёт разные результаты при разных исходных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Азия: экспорт и промышленный рывок
</a:t>
            </a:r>
            <a:endParaRPr lang="en-US" sz="2628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 и Тайвань сделали ставку на экспортно-ориентированную индустриализацию, быстро наращивая производство и перенимая технологии. Государство поддерживало компании, способные конкурировать на мировых рынках.
</a:t>
            </a:r>
            <a:endParaRPr lang="en-US" sz="948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Экспортный курс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Китай усилил эту модель за счёт масштабного рынка, особых экономических зон и интеграции в глобальные цепочки поставок. В результате выросла производительность и глубина промышленной базы.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расширение модели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сопровождался массовыми вложениями в школы, университеты и подготовку инженеров. Это позволило не только собирать продукцию, но и переходить к более сложным этапам производства.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 знания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дороги, порты, энергетику и связь ускорили движение товаров и снизили издержки бизнеса. Инфраструктура стала не дополнением, а основой промышленного роста.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Инфраструктурный рывок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индустриализации Юго-Восточной Азии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Сингапур, Малайзия и Таиланд усиливают роль портов, логистики и сборочных предприятий, особенно в электронике и переработке.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1980–1990-е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 и соседние страны активнее включаются в международные цепочки поставок, опираясь на более дешёвую рабочую силу и экспортную ориентацию.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1990–2000-е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дополняется услугами, цифровой логистикой и региональной кооперацией, что повышает устойчивость роста и расширяет рынки сбыта.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 — настоящее время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специальные экономические зоны и промышленные кластеры, где упрощаются правила для бизнеса и привлекается зарубежный капитал.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1970–1980-е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1054" y="1127325"/>
            <a:ext cx="3175893" cy="3430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Азия: демография и услуги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05000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и молодое население стало важным ресурсом роста: страны региона получили широкий рынок труда и внутреннего спроса, но одновременно столкнулись с задачей создать достаточно рабочих мест.
</a:t>
            </a:r>
            <a:endParaRPr lang="en-US" sz="937" dirty="0"/>
          </a:p>
        </p:txBody>
      </p:sp>
      <p:sp>
        <p:nvSpPr>
          <p:cNvPr id="13" name="Text 3"/>
          <p:cNvSpPr txBox="1"/>
          <p:nvPr/>
        </p:nvSpPr>
        <p:spPr>
          <a:xfrm>
            <a:off x="552700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ресурс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05000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Фармацевтика и высокотехнологичные услуги стали опорой экспорта, особенно там, где есть университеты, исследовательские центры и крупные города с развитой деловой средой.
</a:t>
            </a:r>
            <a:endParaRPr lang="en-US" sz="966" dirty="0"/>
          </a:p>
        </p:txBody>
      </p:sp>
      <p:sp>
        <p:nvSpPr>
          <p:cNvPr id="15" name="Text 5"/>
          <p:cNvSpPr txBox="1"/>
          <p:nvPr/>
        </p:nvSpPr>
        <p:spPr>
          <a:xfrm>
            <a:off x="552700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отрасли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29793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укрепила позиции в информационных технологиях, аутсорсинге и цифровых сервисах. Это помогло выйти на глобальные рынки без полной опоры на тяжёлую промышленность.
</a:t>
            </a:r>
            <a:endParaRPr lang="en-US" sz="946" dirty="0"/>
          </a:p>
        </p:txBody>
      </p:sp>
      <p:sp>
        <p:nvSpPr>
          <p:cNvPr id="17" name="Text 7"/>
          <p:cNvSpPr txBox="1"/>
          <p:nvPr/>
        </p:nvSpPr>
        <p:spPr>
          <a:xfrm>
            <a:off x="3177493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129793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различия между современными агломерациями и сельскими районами остаются очень заметными. Перегруженная инфраструктура и неравный доступ к образованию замедляют более равномерное развитие.
</a:t>
            </a:r>
            <a:endParaRPr lang="en-US" sz="903" dirty="0"/>
          </a:p>
        </p:txBody>
      </p:sp>
      <p:sp>
        <p:nvSpPr>
          <p:cNvPr id="19" name="Text 9"/>
          <p:cNvSpPr txBox="1"/>
          <p:nvPr/>
        </p:nvSpPr>
        <p:spPr>
          <a:xfrm>
            <a:off x="3177493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развития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общие механизмы успеха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 материалам школьного курса; точные количественные данные не приводятся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Азиатские регионы различаются по набору приоритетов, но их объединяет высокая роль человеческого капитала и внешней ориентации экономики.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Азии чаще связан с сочетанием экспорта, образования и управляемой поддержки отраслей, а не с одним универсальным рецептом.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411925"/>
            <a:ext cx="360000" cy="28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роль государства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позволила увеличить выпуск продукции и сократить издержки. Там, где предприятия быстрее внедряли новые технологии, модернизация переходила от простого накопления к росту производительности.
</a:t>
            </a:r>
            <a:endParaRPr lang="en-US" sz="1124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связь ускорила управление, торговлю и предоставление услуг. Это особенно важно для стран с крупными территориями и быстрым ростом городов.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данные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поддерживало приоритетные отрасли через кредиты, налоговые стимулы и подготовку инженеров. Такая политика помогала бизнесу переходить от копирования к созданию собственных компетенций.
</a:t>
            </a:r>
            <a:endParaRPr lang="en-US" sz="1104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стала ядром экспортных цепочек: страны региона выпускали компоненты, собирали готовые устройства и постепенно осваивали более сложные операции с высокой добавленной стоимостью.
</a:t>
            </a:r>
            <a:endParaRPr lang="en-US" sz="1148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эффекта модернизации особенно заметны одновременно: рост занятости, давление на города и экологические издержки.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модернизации стран Азии, Латинской Америки и Африки
</a:t>
            </a:r>
            <a:endParaRPr lang="en-US" sz="892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последствий проявляются одновременно и усиливают друг друга.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Импортозамещение позволило сократить зависимость от импорта, но после долгового кризиса 1982 года стало ясно: защита рынка без повышения эффективности даёт ограниченный результат.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ЭКЛАК (ECLAC), обзоры по долговому кризису Латинской Америки; исторические данные о кризисе 1982 года.
</a:t>
            </a:r>
            <a:endParaRPr lang="en-US" sz="892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долговой кризис показал пределы этой модели развития.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54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1982 год
</a:t>
            </a:r>
            <a:endParaRPr lang="en-US" sz="67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и сырьевая зависимость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ЭКЛАК (ECLAC), Social Panorama of Latin America and the Caribbean; оценки индекса Джини по регионам.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 регионе долго поддерживалось различиями в доступе к образованию, земле и качественным рабочим местам, поэтому выгоды роста распределялись крайне неравномерно.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неравенства в 2000–2010-х произошло, но высокий уровень уязвимости сохранялся из-за сырьевых циклов и неравного доступа к доходам.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130 миллионов человек в регионе охватывали программы условных денежных трансфертов; они снижали бедность, но не могли заменить долгосрочные вложения в инфраструктуру.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Conditional Cash Transfers: Reducing Present and Future Poverty (данные по охвату программ в регионе).
</a:t>
            </a:r>
            <a:endParaRPr lang="en-US" sz="892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получали поддержку через социальные программы в Латинской Америке и Карибском бассейне.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1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130 млн человек
</a:t>
            </a:r>
            <a:endParaRPr lang="en-US" sz="55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траектории Латинской Америки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страны региона показывают разные способы включения в мировую экономику и разные ограничения модернизации.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задача модернизации приводит к разным моделям: от индустриализации внутри страны до экспорта сырья и интеграции в североамериканские цепочки.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ЭКЛАК, World Bank и национальных экономических обзоров.
</a:t>
            </a:r>
            <a:endParaRPr lang="en-US" sz="13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половины занятых в регионе работают неформально, поэтому рост городов не всегда ведёт к качественным рабочим местам и устойчивым доходам.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ILO, Women and Men in the Informal Economy: A Statistical Picture; региональные оценки неформальной занятости.
</a:t>
            </a:r>
            <a:endParaRPr lang="en-US" sz="892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занятости в Латинской Америке остаётся в неформальном секторе.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1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50%
</a:t>
            </a:r>
            <a:endParaRPr lang="en-US" sz="55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600 миллионов жителей Африки не имели доступа к электричеству; при такой инфраструктуре индустриализация и расширение среднего класса идут медленнее.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IEA / World Bank, tracking access to electricity in Sub-Saharan Africa and Africa-wide estimates, последние сопоставимые данные.
</a:t>
            </a:r>
            <a:endParaRPr lang="en-US" sz="875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Африке жили без доступа к электричеству.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1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600 млн
</a:t>
            </a:r>
            <a:endParaRPr lang="en-US" sz="55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тренды: урбанизация и цифровые сервисы
</a:t>
            </a:r>
            <a:endParaRPr lang="en-US" sz="2335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африканских городов создаёт новые рынки труда, но одновременно усиливает спрос на жильё, транспорт и коммунальные услуги, поэтому качество управления становится не менее важным, чем темпы урбанизации.
</a:t>
            </a:r>
            <a:endParaRPr lang="en-US" sz="787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рост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торговля и агросервисы особенно заметны там, где фермеры и предприниматели получают доступ к информации о ценах, логистике и клиентах через телефон.
</a:t>
            </a:r>
            <a:endParaRPr lang="en-US" sz="896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через связь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развивается быстрее тяжёлой промышленности во многих странах, потому что требует меньше стартового капитала и быстрее интегрируется в региональную и мировую экономику.
</a:t>
            </a:r>
            <a:endParaRPr lang="en-US" sz="850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как вход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связь позволяет обходить дефицит банковских отделений: цифровые платежи ускоряют переводы, упрощают торговлю и помогают малому бизнесу работать даже в удалённых районах.
</a:t>
            </a:r>
            <a:endParaRPr lang="en-US" sz="896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Платежи без банков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контуры развития в Африке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DESA, World Urbanization Prospects; последние сопоставимые оценки по субрегионам Африки.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субрегионами Африки связаны с промышленной специализацией, ролью услуг и степенью включённости в мировые рынки, а не только с уровнем дохода.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урбанизированные субрегионы обычно легче развивают промышленность и услуги, но для всех ключевым остаётся создание рабочих мест вне сырьевого сектора.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924940"/>
            <a:ext cx="8426700" cy="2049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и диверсификация как условия роста
</a:t>
            </a:r>
            <a:endParaRPr lang="en-US" sz="2707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2275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институты снижают риски для бизнеса, делают правила предсказуемыми и помогают направлять инвестиции не в краткосрочную выгоду, а в образование, инфраструктуру и производство.
</a:t>
            </a:r>
            <a:endParaRPr lang="en-US" sz="885" dirty="0"/>
          </a:p>
        </p:txBody>
      </p:sp>
      <p:sp>
        <p:nvSpPr>
          <p:cNvPr id="13" name="Text 3"/>
          <p:cNvSpPr txBox="1"/>
          <p:nvPr/>
        </p:nvSpPr>
        <p:spPr>
          <a:xfrm>
            <a:off x="452275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Институты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872031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Диверсификация экономики уменьшает зависимость от сырья: чем больше отраслей создают добавленную стоимость, тем устойчивее бюджет, занятость и внутренний спрос.
</a:t>
            </a:r>
            <a:endParaRPr lang="en-US" sz="888" dirty="0"/>
          </a:p>
        </p:txBody>
      </p:sp>
      <p:sp>
        <p:nvSpPr>
          <p:cNvPr id="15" name="Text 5"/>
          <p:cNvSpPr txBox="1"/>
          <p:nvPr/>
        </p:nvSpPr>
        <p:spPr>
          <a:xfrm>
            <a:off x="6872031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Диверсификация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2592194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правопорядок важны не меньше кредитов: конфликты разрушают дороги, отпугивают инвесторов и лишают людей возможности учиться, работать и свободно перемещаться.
</a:t>
            </a:r>
            <a:endParaRPr lang="en-US" sz="885" dirty="0"/>
          </a:p>
        </p:txBody>
      </p:sp>
      <p:sp>
        <p:nvSpPr>
          <p:cNvPr id="17" name="Text 7"/>
          <p:cNvSpPr txBox="1"/>
          <p:nvPr/>
        </p:nvSpPr>
        <p:spPr>
          <a:xfrm>
            <a:off x="2592194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Безопасность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732113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транспорт определяют, может ли страна наращивать переработку, связывать регионы и снижать издержки для предприятий, фермеров и городских потребителей.
</a:t>
            </a:r>
            <a:endParaRPr lang="en-US" sz="885" dirty="0"/>
          </a:p>
        </p:txBody>
      </p:sp>
      <p:sp>
        <p:nvSpPr>
          <p:cNvPr id="19" name="Text 9"/>
          <p:cNvSpPr txBox="1"/>
          <p:nvPr/>
        </p:nvSpPr>
        <p:spPr>
          <a:xfrm>
            <a:off x="4732113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Базовая инфраструктура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действительно ускоряет модернизацию?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трёх регионов показывает: модернизация успешна, когда образование, инфраструктура и институты работают вместе. Универсального рецепта нет, а устойчивый рост требует снижения неравенства и расширения возможностей для большинства.
</a:t>
            </a:r>
            <a:endParaRPr lang="en-US" sz="166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2026-07-26T00:29:29Z</dcterms:created>
  <dcterms:modified xsi:type="dcterms:W3CDTF">2026-07-26T00:29:29Z</dcterms:modified>
</cp:coreProperties>
</file>