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18288000" cy="10287000"/>
  <p:notesSz cx="10287000" cy="18288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jpeg"/><Relationship Id="rId3" Type="http://schemas.openxmlformats.org/officeDocument/2006/relationships/image" Target="../media/image-3-3.jpeg"/><Relationship Id="rId4" Type="http://schemas.openxmlformats.org/officeDocument/2006/relationships/image" Target="../media/image-3-4.jpe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jpeg"/><Relationship Id="rId4" Type="http://schemas.openxmlformats.org/officeDocument/2006/relationships/image" Target="../media/image-5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jpeg"/><Relationship Id="rId3" Type="http://schemas.openxmlformats.org/officeDocument/2006/relationships/image" Target="../media/image-10-3.jpeg"/><Relationship Id="rId4" Type="http://schemas.openxmlformats.org/officeDocument/2006/relationships/image" Target="../media/image-10-4.jpe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jpeg"/><Relationship Id="rId3" Type="http://schemas.openxmlformats.org/officeDocument/2006/relationships/image" Target="../media/image-11-3.jpeg"/><Relationship Id="rId4" Type="http://schemas.openxmlformats.org/officeDocument/2006/relationships/image" Target="../media/image-11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jpeg"/><Relationship Id="rId3" Type="http://schemas.openxmlformats.org/officeDocument/2006/relationships/image" Target="../media/image-12-3.jpeg"/><Relationship Id="rId4" Type="http://schemas.openxmlformats.org/officeDocument/2006/relationships/image" Target="../media/image-12-4.jpe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jpe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jpe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jpe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jpe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33699" y="239467"/>
            <a:ext cx="12839703" cy="959216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663675" y="4258175"/>
            <a:ext cx="16960500" cy="479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71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Обзор: структурная организация живых организмов
</a:t>
            </a:r>
            <a:pPr algn="ctr" indent="0" marL="0">
              <a:lnSpc>
                <a:spcPct val="100000"/>
              </a:lnSpc>
              <a:buNone/>
            </a:pPr>
            <a:r>
              <a:rPr lang="en-US" sz="6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360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Иерархия уровней жизни от молекул до биосферы формирует целостность организмов.
</a:t>
            </a:r>
            <a:pPr algn="ctr" indent="0" marL="0">
              <a:lnSpc>
                <a:spcPct val="100000"/>
              </a:lnSpc>
              <a:buNone/>
            </a:pPr>
            <a:r>
              <a:rPr lang="en-US" sz="360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24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711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DCA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220254" y="0"/>
            <a:ext cx="8063092" cy="10282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2700" dirty="0"/>
          </a:p>
        </p:txBody>
      </p:sp>
      <p:sp>
        <p:nvSpPr>
          <p:cNvPr id="5" name="Text 1"/>
          <p:cNvSpPr txBox="1"/>
          <p:nvPr/>
        </p:nvSpPr>
        <p:spPr>
          <a:xfrm>
            <a:off x="724925" y="1390500"/>
            <a:ext cx="8408100" cy="750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Введение: структурная организация живых организмов
</a:t>
            </a:r>
            <a:pPr algn="l" indent="0" marL="0">
              <a:lnSpc>
                <a:spcPct val="100000"/>
              </a:lnSpc>
              <a:buNone/>
            </a:pPr>
            <a:r>
              <a:rPr lang="en-US" sz="3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Структурная организация — изучение взаимосвязей жизни от молекул до экосистем. В XIX веке открыта клетка, в XX — молекулярные основы. Иерархия поддерживает функции, адаптацию и устойчивость биосферы.
</a:t>
            </a:r>
            <a:endParaRPr lang="en-US" sz="5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6350" y="1894113"/>
            <a:ext cx="5568600" cy="427977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10075" y="1894113"/>
            <a:ext cx="5568600" cy="427977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168575" y="1894113"/>
            <a:ext cx="5568600" cy="4279774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92524" y="9607900"/>
            <a:ext cx="2706000" cy="46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2700" dirty="0"/>
          </a:p>
        </p:txBody>
      </p:sp>
      <p:sp>
        <p:nvSpPr>
          <p:cNvPr id="8" name="Text 1"/>
          <p:cNvSpPr txBox="1"/>
          <p:nvPr/>
        </p:nvSpPr>
        <p:spPr>
          <a:xfrm>
            <a:off x="629725" y="6327900"/>
            <a:ext cx="5458200" cy="261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Белки — разнообразие функций и структуры
</a:t>
            </a:r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Белки занимают до 80% сухой массы клетки и определяют ферментативные, транспортные и структурные свойства. Их разнообразие обеспечивает жизненно важные процессы внутри клетки.
</a:t>
            </a:r>
            <a:endParaRPr lang="en-US" sz="2400" dirty="0"/>
          </a:p>
        </p:txBody>
      </p:sp>
      <p:sp>
        <p:nvSpPr>
          <p:cNvPr id="9" name="Text 2"/>
          <p:cNvSpPr txBox="1"/>
          <p:nvPr/>
        </p:nvSpPr>
        <p:spPr>
          <a:xfrm>
            <a:off x="6422675" y="6327900"/>
            <a:ext cx="5458200" cy="261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Дезоксирибонуклеиновая кислота — хранитель генетической информации
</a:t>
            </a:r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ДНК содержит инструкции для синтеза белков и управляет наследственностью. Структура двойной спирали обеспечивает стабильность и точность передачи данных.
</a:t>
            </a:r>
            <a:endParaRPr lang="en-US" sz="2400" dirty="0"/>
          </a:p>
        </p:txBody>
      </p:sp>
      <p:sp>
        <p:nvSpPr>
          <p:cNvPr id="10" name="Text 3"/>
          <p:cNvSpPr txBox="1"/>
          <p:nvPr/>
        </p:nvSpPr>
        <p:spPr>
          <a:xfrm>
            <a:off x="12218271" y="6327900"/>
            <a:ext cx="5458200" cy="261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Липиды — строительные блоки мембран и энергетические запасы
</a:t>
            </a:r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Липиды формируют клеточные мембраны, создавая барьеры и среды для реакций. Кроме того, они служат источником и запасом энергии для организма.
</a:t>
            </a:r>
            <a:endParaRPr lang="en-US" sz="2400" dirty="0"/>
          </a:p>
        </p:txBody>
      </p:sp>
      <p:sp>
        <p:nvSpPr>
          <p:cNvPr id="11" name="Text 4"/>
          <p:cNvSpPr txBox="1"/>
          <p:nvPr/>
        </p:nvSpPr>
        <p:spPr>
          <a:xfrm>
            <a:off x="2207850" y="399425"/>
            <a:ext cx="13872300" cy="129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Молекулярный уровень: состав и роль биомолекул
</a:t>
            </a:r>
            <a:endParaRPr lang="en-US" sz="5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E2D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36075" y="405700"/>
            <a:ext cx="13187700" cy="161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Химическая основа молекулярного уровня
</a:t>
            </a:r>
            <a:endParaRPr lang="en-US" sz="5000" dirty="0"/>
          </a:p>
        </p:txBody>
      </p:sp>
      <p:sp>
        <p:nvSpPr>
          <p:cNvPr id="6" name="Text 1"/>
          <p:cNvSpPr txBox="1"/>
          <p:nvPr/>
        </p:nvSpPr>
        <p:spPr>
          <a:xfrm>
            <a:off x="1255100" y="2504000"/>
            <a:ext cx="5006400" cy="171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Большинство биомолекул составляют углерод, водород, кислород, азот, фосфор и сера, обеспечивающие структуру и функции клеток.
</a:t>
            </a:r>
            <a:endParaRPr lang="en-US" sz="2000" dirty="0"/>
          </a:p>
        </p:txBody>
      </p:sp>
      <p:sp>
        <p:nvSpPr>
          <p:cNvPr id="7" name="Text 2"/>
          <p:cNvSpPr txBox="1"/>
          <p:nvPr/>
        </p:nvSpPr>
        <p:spPr>
          <a:xfrm>
            <a:off x="1255100" y="5988850"/>
            <a:ext cx="5006400" cy="171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биоорганические соединения — аминокислоты, нуклеотиды, жирные кислоты и моносахариды — служат строительными блоками биомолекул.
</a:t>
            </a:r>
            <a:endParaRPr lang="en-US" sz="2000" dirty="0"/>
          </a:p>
        </p:txBody>
      </p:sp>
      <p:sp>
        <p:nvSpPr>
          <p:cNvPr id="8" name="Text 3"/>
          <p:cNvSpPr txBox="1"/>
          <p:nvPr/>
        </p:nvSpPr>
        <p:spPr>
          <a:xfrm>
            <a:off x="11939950" y="4296750"/>
            <a:ext cx="5006400" cy="171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Углерод обладает уникальной способностью формировать длинные цепи и сложные структуры, что создаёт разнообразие органических соединений в живом.
</a:t>
            </a:r>
            <a:endParaRPr lang="en-US" sz="2000" dirty="0"/>
          </a:p>
        </p:txBody>
      </p:sp>
      <p:sp>
        <p:nvSpPr>
          <p:cNvPr id="9" name="Text 4"/>
          <p:cNvSpPr txBox="1"/>
          <p:nvPr/>
        </p:nvSpPr>
        <p:spPr>
          <a:xfrm>
            <a:off x="11939950" y="7764375"/>
            <a:ext cx="5006400" cy="171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Метаболизм включает анаболизм и катаболизм, объединяя химические реакции, обеспечивающие обмен веществ и энергию.
</a:t>
            </a:r>
            <a:endParaRPr lang="en-US" sz="2000" dirty="0"/>
          </a:p>
        </p:txBody>
      </p:sp>
      <p:sp>
        <p:nvSpPr>
          <p:cNvPr id="10" name="Text 5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27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7558" y="2082325"/>
            <a:ext cx="5113633" cy="5483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01871" y="2082325"/>
            <a:ext cx="5113633" cy="54831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066183" y="2082325"/>
            <a:ext cx="5113633" cy="54831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2700" dirty="0"/>
          </a:p>
        </p:txBody>
      </p:sp>
      <p:sp>
        <p:nvSpPr>
          <p:cNvPr id="7" name="Text 1"/>
          <p:cNvSpPr txBox="1"/>
          <p:nvPr/>
        </p:nvSpPr>
        <p:spPr>
          <a:xfrm>
            <a:off x="508325" y="341300"/>
            <a:ext cx="17209800" cy="95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Клеточный уровень: строение и разнообразие
</a:t>
            </a:r>
            <a:endParaRPr lang="en-US" sz="5000" dirty="0"/>
          </a:p>
        </p:txBody>
      </p:sp>
      <p:sp>
        <p:nvSpPr>
          <p:cNvPr id="8" name="Text 2"/>
          <p:cNvSpPr txBox="1"/>
          <p:nvPr/>
        </p:nvSpPr>
        <p:spPr>
          <a:xfrm>
            <a:off x="1135063" y="7874897"/>
            <a:ext cx="5118731" cy="129574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76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Прокариоты — простейшая клеточная организация
</a:t>
            </a:r>
            <a:pPr algn="l" indent="0" marL="0">
              <a:lnSpc>
                <a:spcPct val="90000"/>
              </a:lnSpc>
              <a:buNone/>
            </a:pPr>
            <a:r>
              <a:rPr lang="en-US" sz="176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5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Прокариоты, такие как бактерии и археи, не имеют оформленного ядра. Их ДНК располагается в цитоплазме в виде кольца, клетки малы и имеют ограниченный набор органелл.
</a:t>
            </a:r>
            <a:endParaRPr lang="en-US" sz="1761" dirty="0"/>
          </a:p>
        </p:txBody>
      </p:sp>
      <p:sp>
        <p:nvSpPr>
          <p:cNvPr id="9" name="Text 3"/>
          <p:cNvSpPr txBox="1"/>
          <p:nvPr/>
        </p:nvSpPr>
        <p:spPr>
          <a:xfrm>
            <a:off x="6599383" y="7874897"/>
            <a:ext cx="5118731" cy="129574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76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Эукариоты — сложность и разнообразие органелл
</a:t>
            </a:r>
            <a:pPr algn="l" indent="0" marL="0">
              <a:lnSpc>
                <a:spcPct val="90000"/>
              </a:lnSpc>
              <a:buNone/>
            </a:pPr>
            <a:r>
              <a:rPr lang="en-US" sz="176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5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Эукариоты обладают ядром и мембранными органеллами: митохондриями, хлоропластами и аппаратом Гольджи, что обеспечивает разнообразные функции и адаптации.
</a:t>
            </a:r>
            <a:endParaRPr lang="en-US" sz="1761" dirty="0"/>
          </a:p>
        </p:txBody>
      </p:sp>
      <p:sp>
        <p:nvSpPr>
          <p:cNvPr id="10" name="Text 4"/>
          <p:cNvSpPr txBox="1"/>
          <p:nvPr/>
        </p:nvSpPr>
        <p:spPr>
          <a:xfrm>
            <a:off x="12063702" y="7874897"/>
            <a:ext cx="5118731" cy="129574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2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Разнообразие форм и функций: адаптация клеток
</a:t>
            </a:r>
            <a:pPr algn="l" indent="0" marL="0">
              <a:lnSpc>
                <a:spcPct val="90000"/>
              </a:lnSpc>
              <a:buNone/>
            </a:pPr>
            <a:r>
              <a:rPr lang="en-US" sz="182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56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Клетки отличаются по форме, размеру и специализации, отражая разнообразие биологических функций и адаптивных стратегий в разных организмах.
</a:t>
            </a:r>
            <a:endParaRPr lang="en-US" sz="1821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56250" y="1665462"/>
            <a:ext cx="10121400" cy="680217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1396800" y="895200"/>
            <a:ext cx="6364800" cy="842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растительной и животной клеток
</a:t>
            </a:r>
            <a:pPr algn="l" indent="0" marL="0">
              <a:lnSpc>
                <a:spcPct val="120000"/>
              </a:lnSpc>
              <a:buNone/>
            </a:pPr>
            <a:r>
              <a:rPr lang="en-US" sz="28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демонстрирует ключевые отличия клеточных структур растений и животных, отражающие их функциональные особенности.
</a:t>
            </a:r>
            <a:pPr algn="l" indent="0" marL="0">
              <a:lnSpc>
                <a:spcPct val="150041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Структурные особенности клетки напрямую связаны с её функциями и ролью в организме.
</a:t>
            </a:r>
            <a:endParaRPr lang="en-US" sz="3200" dirty="0"/>
          </a:p>
        </p:txBody>
      </p:sp>
      <p:sp>
        <p:nvSpPr>
          <p:cNvPr id="5" name="Text 1"/>
          <p:cNvSpPr txBox="1"/>
          <p:nvPr/>
        </p:nvSpPr>
        <p:spPr>
          <a:xfrm>
            <a:off x="2273375" y="9886100"/>
            <a:ext cx="8204400" cy="277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50041"/>
              </a:lnSpc>
              <a:buNone/>
            </a:pPr>
            <a:r>
              <a:rPr lang="en-US" sz="1454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Академические источники по цитологии
</a:t>
            </a:r>
            <a:endParaRPr lang="en-US" sz="1454" dirty="0"/>
          </a:p>
        </p:txBody>
      </p:sp>
      <p:sp>
        <p:nvSpPr>
          <p:cNvPr id="6" name="Text 2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27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CCD8B3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201000" y="817850"/>
            <a:ext cx="11886000" cy="172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 к многоклеточности и специализации клеток
</a:t>
            </a:r>
            <a:endParaRPr lang="en-US" sz="5000" dirty="0"/>
          </a:p>
        </p:txBody>
      </p:sp>
      <p:sp>
        <p:nvSpPr>
          <p:cNvPr id="4" name="Text 1"/>
          <p:cNvSpPr txBox="1"/>
          <p:nvPr/>
        </p:nvSpPr>
        <p:spPr>
          <a:xfrm>
            <a:off x="3157450" y="3379600"/>
            <a:ext cx="5866800" cy="24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Возникновение многоклеточности сопровождалось дифференциацией клеток с уникальными функциями для повышения эффективности организма.
</a:t>
            </a:r>
            <a:endParaRPr lang="en-US" sz="2400" dirty="0"/>
          </a:p>
        </p:txBody>
      </p:sp>
      <p:sp>
        <p:nvSpPr>
          <p:cNvPr id="5" name="Text 2"/>
          <p:cNvSpPr txBox="1"/>
          <p:nvPr/>
        </p:nvSpPr>
        <p:spPr>
          <a:xfrm>
            <a:off x="3157400" y="7031800"/>
            <a:ext cx="5866800" cy="287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растений аналогично произошла специализация: проводящие клетки отвечают за транспорт воды и питательных веществ.
</a:t>
            </a:r>
            <a:endParaRPr lang="en-US" sz="2400" dirty="0"/>
          </a:p>
        </p:txBody>
      </p:sp>
      <p:sp>
        <p:nvSpPr>
          <p:cNvPr id="6" name="Text 3"/>
          <p:cNvSpPr txBox="1"/>
          <p:nvPr/>
        </p:nvSpPr>
        <p:spPr>
          <a:xfrm>
            <a:off x="10724150" y="3371450"/>
            <a:ext cx="5866800" cy="287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животных специализированные клетки — эритроциты, нейроны, эпителиальные — обеспечивают различные жизненные задачи.
</a:t>
            </a:r>
            <a:endParaRPr lang="en-US" sz="2400" dirty="0"/>
          </a:p>
        </p:txBody>
      </p:sp>
      <p:sp>
        <p:nvSpPr>
          <p:cNvPr id="7" name="Text 4"/>
          <p:cNvSpPr txBox="1"/>
          <p:nvPr/>
        </p:nvSpPr>
        <p:spPr>
          <a:xfrm>
            <a:off x="17560320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27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55991" y="973064"/>
            <a:ext cx="10121400" cy="834087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21200" y="777850"/>
            <a:ext cx="6723600" cy="834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Клеточный цикл: этапы жизненного цикла клетки
</a:t>
            </a:r>
            <a:pPr algn="l" indent="0" marL="0">
              <a:lnSpc>
                <a:spcPct val="120000"/>
              </a:lnSpc>
              <a:buNone/>
            </a:pPr>
            <a:r>
              <a:rPr lang="en-US" sz="32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Клеточный цикл включает последовательные фазы роста, синтеза и деления, обеспечивающие обновление и наследственность клеток.
</a:t>
            </a:r>
            <a:endParaRPr lang="en-US" sz="5000" dirty="0"/>
          </a:p>
        </p:txBody>
      </p:sp>
      <p:sp>
        <p:nvSpPr>
          <p:cNvPr id="6" name="Text 1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27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DCA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758325" y="7982825"/>
            <a:ext cx="9434700" cy="150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Примеры: губки имеют слабо выраженные ткани, тогда как кишечнополостные обладают простыми эпителиальными и нервными тканями.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7080675" y="6196850"/>
            <a:ext cx="9434700" cy="150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животных дифференцируются эпителиальные, мышечные, нервные и соединительные ткани, обеспечивающие адаптацию и движение.
</a:t>
            </a:r>
            <a:endParaRPr lang="en-US" sz="2400" dirty="0"/>
          </a:p>
        </p:txBody>
      </p:sp>
      <p:sp>
        <p:nvSpPr>
          <p:cNvPr id="7" name="Text 2"/>
          <p:cNvSpPr txBox="1"/>
          <p:nvPr/>
        </p:nvSpPr>
        <p:spPr>
          <a:xfrm>
            <a:off x="7405500" y="4520675"/>
            <a:ext cx="9434700" cy="139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растений сформировались образовательные меристематические ткани и разнообразные основные ткани для роста и жизни.
</a:t>
            </a:r>
            <a:endParaRPr lang="en-US" sz="2400" dirty="0"/>
          </a:p>
        </p:txBody>
      </p:sp>
      <p:sp>
        <p:nvSpPr>
          <p:cNvPr id="8" name="Text 3"/>
          <p:cNvSpPr txBox="1"/>
          <p:nvPr/>
        </p:nvSpPr>
        <p:spPr>
          <a:xfrm>
            <a:off x="7708425" y="2844500"/>
            <a:ext cx="9434700" cy="139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Появление тканей связано с формированием специализированных клеточных групп у многоклеточных организмов для повышения функциональной сложности.
</a:t>
            </a:r>
            <a:endParaRPr lang="en-US" sz="2400" dirty="0"/>
          </a:p>
        </p:txBody>
      </p:sp>
      <p:sp>
        <p:nvSpPr>
          <p:cNvPr id="9" name="Text 4"/>
          <p:cNvSpPr txBox="1"/>
          <p:nvPr/>
        </p:nvSpPr>
        <p:spPr>
          <a:xfrm>
            <a:off x="934350" y="597875"/>
            <a:ext cx="16419300" cy="150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Возникновение тканей в ходе эволюции
</a:t>
            </a:r>
            <a:endParaRPr lang="en-US" sz="5500" dirty="0"/>
          </a:p>
        </p:txBody>
      </p:sp>
      <p:sp>
        <p:nvSpPr>
          <p:cNvPr id="10" name="Text 5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27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6350" y="1894113"/>
            <a:ext cx="5568600" cy="427977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10075" y="1894113"/>
            <a:ext cx="5568600" cy="427977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168575" y="1894113"/>
            <a:ext cx="5568600" cy="4279774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92524" y="9607900"/>
            <a:ext cx="2706000" cy="46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2700" dirty="0"/>
          </a:p>
        </p:txBody>
      </p:sp>
      <p:sp>
        <p:nvSpPr>
          <p:cNvPr id="8" name="Text 1"/>
          <p:cNvSpPr txBox="1"/>
          <p:nvPr/>
        </p:nvSpPr>
        <p:spPr>
          <a:xfrm>
            <a:off x="629725" y="6327900"/>
            <a:ext cx="5458200" cy="261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Покровные ткани растений
</a:t>
            </a:r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Эпидермис обеспечивает защиту и ограничивает потерю воды, создавая барьер между организмом и внешней средой. Эта ткань адаптирована к различным условиям.
</a:t>
            </a:r>
            <a:endParaRPr lang="en-US" sz="2400" dirty="0"/>
          </a:p>
        </p:txBody>
      </p:sp>
      <p:sp>
        <p:nvSpPr>
          <p:cNvPr id="9" name="Text 2"/>
          <p:cNvSpPr txBox="1"/>
          <p:nvPr/>
        </p:nvSpPr>
        <p:spPr>
          <a:xfrm>
            <a:off x="6422675" y="6327900"/>
            <a:ext cx="5458200" cy="261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Проводящие ткани у растений
</a:t>
            </a:r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Ксилема и флоэма отвечают за транспорт воды, минеральных веществ и органических соединений, поддерживая жизнеспособность и рост растения.
</a:t>
            </a:r>
            <a:endParaRPr lang="en-US" sz="2400" dirty="0"/>
          </a:p>
        </p:txBody>
      </p:sp>
      <p:sp>
        <p:nvSpPr>
          <p:cNvPr id="10" name="Text 3"/>
          <p:cNvSpPr txBox="1"/>
          <p:nvPr/>
        </p:nvSpPr>
        <p:spPr>
          <a:xfrm>
            <a:off x="12218271" y="6327900"/>
            <a:ext cx="5458200" cy="261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ткани животных
</a:t>
            </a:r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Эпителиальная ткань покрывает поверхности тела; мышечная обеспечивает движение; соединительная выполняет опорную и защитную функции; нервная воспринимает и передает сигналы.
</a:t>
            </a:r>
            <a:endParaRPr lang="en-US" sz="2400" dirty="0"/>
          </a:p>
        </p:txBody>
      </p:sp>
      <p:sp>
        <p:nvSpPr>
          <p:cNvPr id="11" name="Text 4"/>
          <p:cNvSpPr txBox="1"/>
          <p:nvPr/>
        </p:nvSpPr>
        <p:spPr>
          <a:xfrm>
            <a:off x="2207850" y="399425"/>
            <a:ext cx="13872300" cy="129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Тканевой уровень: разнообразие и функции
</a:t>
            </a:r>
            <a:endParaRPr lang="en-US" sz="5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7558" y="2082325"/>
            <a:ext cx="5113633" cy="5483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01871" y="2082325"/>
            <a:ext cx="5113633" cy="54831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066183" y="2082325"/>
            <a:ext cx="5113633" cy="54831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2700" dirty="0"/>
          </a:p>
        </p:txBody>
      </p:sp>
      <p:sp>
        <p:nvSpPr>
          <p:cNvPr id="7" name="Text 1"/>
          <p:cNvSpPr txBox="1"/>
          <p:nvPr/>
        </p:nvSpPr>
        <p:spPr>
          <a:xfrm>
            <a:off x="508325" y="341300"/>
            <a:ext cx="17209800" cy="95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Органный уровень: примеры и функции органов
</a:t>
            </a:r>
            <a:endParaRPr lang="en-US" sz="5000" dirty="0"/>
          </a:p>
        </p:txBody>
      </p:sp>
      <p:sp>
        <p:nvSpPr>
          <p:cNvPr id="8" name="Text 2"/>
          <p:cNvSpPr txBox="1"/>
          <p:nvPr/>
        </p:nvSpPr>
        <p:spPr>
          <a:xfrm>
            <a:off x="1135063" y="7874897"/>
            <a:ext cx="5118731" cy="129574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Сердце — насос жизни
</a:t>
            </a:r>
            <a:pPr algn="l" indent="0" marL="0">
              <a:lnSpc>
                <a:spcPct val="90000"/>
              </a:lnSpc>
              <a:buNone/>
            </a:pPr>
            <a:r>
              <a:rPr lang="en-US" sz="180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54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Сердце представляет собой мышечный орган, обеспечивающий циркуляцию крови по всему организму. Его ритмичные сокращения снабжают ткани кислородом и питательными веществами, поддерживая жизнедеятельность клеток.
</a:t>
            </a:r>
            <a:endParaRPr lang="en-US" sz="1802" dirty="0"/>
          </a:p>
        </p:txBody>
      </p:sp>
      <p:sp>
        <p:nvSpPr>
          <p:cNvPr id="9" name="Text 3"/>
          <p:cNvSpPr txBox="1"/>
          <p:nvPr/>
        </p:nvSpPr>
        <p:spPr>
          <a:xfrm>
            <a:off x="6599383" y="7874897"/>
            <a:ext cx="5118731" cy="129574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Листья как фабрики фотосинтеза
</a:t>
            </a:r>
            <a:pPr algn="l" indent="0" marL="0">
              <a:lnSpc>
                <a:spcPct val="90000"/>
              </a:lnSpc>
              <a:buNone/>
            </a:pPr>
            <a:r>
              <a:rPr lang="en-US" sz="180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54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Листья растений осуществляют фотосинтез — процесс преобразования солнечной энергии в химическую. Благодаря особенностям строения листа происходит поглощение света и углекислого газа, важнейших для синтеза органических веществ.
</a:t>
            </a:r>
            <a:endParaRPr lang="en-US" sz="1802" dirty="0"/>
          </a:p>
        </p:txBody>
      </p:sp>
      <p:sp>
        <p:nvSpPr>
          <p:cNvPr id="10" name="Text 4"/>
          <p:cNvSpPr txBox="1"/>
          <p:nvPr/>
        </p:nvSpPr>
        <p:spPr>
          <a:xfrm>
            <a:off x="12063702" y="7874897"/>
            <a:ext cx="5118731" cy="129574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03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Корень – основа питания растений
</a:t>
            </a:r>
            <a:pPr algn="l" indent="0" marL="0">
              <a:lnSpc>
                <a:spcPct val="90000"/>
              </a:lnSpc>
              <a:buNone/>
            </a:pPr>
            <a:r>
              <a:rPr lang="en-US" sz="203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74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Корень выполняет функции всасывания воды и минеральных веществ из почвы, обеспечивая питание растения. Кроме того, он служит опорой, укрепляя растительный организм в грунте.
</a:t>
            </a:r>
            <a:endParaRPr lang="en-US" sz="2034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6350" y="1894113"/>
            <a:ext cx="5568600" cy="427977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10075" y="1894113"/>
            <a:ext cx="5568600" cy="427977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168575" y="1894113"/>
            <a:ext cx="5568600" cy="4279774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92524" y="9607900"/>
            <a:ext cx="2706000" cy="46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2700" dirty="0"/>
          </a:p>
        </p:txBody>
      </p:sp>
      <p:sp>
        <p:nvSpPr>
          <p:cNvPr id="8" name="Text 1"/>
          <p:cNvSpPr txBox="1"/>
          <p:nvPr/>
        </p:nvSpPr>
        <p:spPr>
          <a:xfrm>
            <a:off x="629725" y="6327900"/>
            <a:ext cx="5458200" cy="261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Системы органов человека
</a:t>
            </a:r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Человеческий организм состоит из 11 основных систем, таких как дыхательная и пищеварительная. Каждая система состоит из органов, специализирующихся на выполнении конкретных функций, необходимых для поддержания жизни.
</a:t>
            </a:r>
            <a:endParaRPr lang="en-US" sz="2400" dirty="0"/>
          </a:p>
        </p:txBody>
      </p:sp>
      <p:sp>
        <p:nvSpPr>
          <p:cNvPr id="9" name="Text 2"/>
          <p:cNvSpPr txBox="1"/>
          <p:nvPr/>
        </p:nvSpPr>
        <p:spPr>
          <a:xfrm>
            <a:off x="6422675" y="6327900"/>
            <a:ext cx="5458200" cy="261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Вегетативные и генеративные органы растений
</a:t>
            </a:r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растений выделяют вегетативные органы — корень, стебель, лист, и генеративные — цветок, плод, семя. Эти группы обеспечивают рост, питание и размножение, поддерживая жизненный цикл растения.
</a:t>
            </a:r>
            <a:endParaRPr lang="en-US" sz="2400" dirty="0"/>
          </a:p>
        </p:txBody>
      </p:sp>
      <p:sp>
        <p:nvSpPr>
          <p:cNvPr id="10" name="Text 3"/>
          <p:cNvSpPr txBox="1"/>
          <p:nvPr/>
        </p:nvSpPr>
        <p:spPr>
          <a:xfrm>
            <a:off x="12218271" y="6327900"/>
            <a:ext cx="5458200" cy="261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Гомеостаз как результат согласованной работы органов
</a:t>
            </a:r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между различными органами и системами обеспечивает внутреннее равновесие организма — гомеостаз. Это позволяет адаптироваться к изменениям среды и поддерживать стабильность физиологических процессов.
</a:t>
            </a:r>
            <a:endParaRPr lang="en-US" sz="2400" dirty="0"/>
          </a:p>
        </p:txBody>
      </p:sp>
      <p:sp>
        <p:nvSpPr>
          <p:cNvPr id="11" name="Text 4"/>
          <p:cNvSpPr txBox="1"/>
          <p:nvPr/>
        </p:nvSpPr>
        <p:spPr>
          <a:xfrm>
            <a:off x="2207850" y="399425"/>
            <a:ext cx="13872300" cy="129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Организменный уровень: согласованность и система органов
</a:t>
            </a:r>
            <a:endParaRPr lang="en-US" sz="5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BD5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8" y="2400"/>
            <a:ext cx="8484823" cy="10282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263625" y="1866900"/>
            <a:ext cx="8296800" cy="702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Популяционно-видовой уровень: определение и пример
</a:t>
            </a:r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Популяция объединяет особей одного вида, обитающих в одном ареале, и способных к взаимному скрещиванию, что сохраняет единство вида. Их численность и структура влияют на динамику развития популяции.
</a:t>
            </a:r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Примером служит бурый медведь на Камчатке, у которого сформировалась уникальная популяция с характерными чертами. Внутрипопуляционные процессы обеспечивают генетическое разнообразие и адаптивность вида.
</a:t>
            </a:r>
            <a:endParaRPr lang="en-US" sz="5000" dirty="0"/>
          </a:p>
        </p:txBody>
      </p:sp>
      <p:sp>
        <p:nvSpPr>
          <p:cNvPr id="5" name="Text 1"/>
          <p:cNvSpPr txBox="1"/>
          <p:nvPr/>
        </p:nvSpPr>
        <p:spPr>
          <a:xfrm>
            <a:off x="17560320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27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BD5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8" y="2400"/>
            <a:ext cx="8484823" cy="10282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263625" y="1866900"/>
            <a:ext cx="8296800" cy="702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Экосистемный уровень: структура и пример
</a:t>
            </a:r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Экосистема включает живые организмы и окружающую среду, объединённые обменом веществ и энергии. Она характеризуется структурными элементами: продуцентами, консументами и редуцентами.
</a:t>
            </a:r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Луговая экосистема представляет собой пример комплекса, где растения, насекомые, птицы и почвенные микроорганизмы взаимодействуют в рамках среды обитания, сохраняя баланс и продуктивность.
</a:t>
            </a:r>
            <a:endParaRPr lang="en-US" sz="5000" dirty="0"/>
          </a:p>
        </p:txBody>
      </p:sp>
      <p:sp>
        <p:nvSpPr>
          <p:cNvPr id="5" name="Text 1"/>
          <p:cNvSpPr txBox="1"/>
          <p:nvPr/>
        </p:nvSpPr>
        <p:spPr>
          <a:xfrm>
            <a:off x="17560320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27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A1E2E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980784" y="2400"/>
            <a:ext cx="8304081" cy="10282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24925" y="1390500"/>
            <a:ext cx="8408100" cy="750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Биосферный уровень: глобальная интеграция
</a:t>
            </a:r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Географический масштаб биосферы
</a:t>
            </a:r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Биосфера охватывает атмосферу, литосферу и гидросферу, объединяя все экосистемы Земли. Этот уровень отражает глобальное взаимодействие живых организмов и среды.
</a:t>
            </a:r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В.И. Вернадского в становлении концепции
</a:t>
            </a:r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В.И. Вернадский предложил термин «биосфера» и разработал концепцию, подчеркнув её значение для науки и понимания устойчивости жизни на планете в XX веке.
</a:t>
            </a:r>
            <a:endParaRPr lang="en-US" sz="5000" dirty="0"/>
          </a:p>
        </p:txBody>
      </p:sp>
      <p:sp>
        <p:nvSpPr>
          <p:cNvPr id="5" name="Text 1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27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E2D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977475" y="428100"/>
            <a:ext cx="16432200" cy="226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Эмерджентные свойства на разных уровнях
</a:t>
            </a:r>
            <a:endParaRPr lang="en-US" sz="5000" dirty="0"/>
          </a:p>
        </p:txBody>
      </p:sp>
      <p:sp>
        <p:nvSpPr>
          <p:cNvPr id="9" name="Text 1"/>
          <p:cNvSpPr txBox="1"/>
          <p:nvPr/>
        </p:nvSpPr>
        <p:spPr>
          <a:xfrm>
            <a:off x="1504900" y="3665975"/>
            <a:ext cx="4323900" cy="410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Жизнь возникает только при объединении клеток, поскольку молекулы по отдельности не обладают биологическими функциями, доказывая уникальность клеточного уровня.
</a:t>
            </a:r>
            <a:endParaRPr lang="en-US" sz="2800" dirty="0"/>
          </a:p>
        </p:txBody>
      </p:sp>
      <p:sp>
        <p:nvSpPr>
          <p:cNvPr id="10" name="Text 2"/>
          <p:cNvSpPr txBox="1"/>
          <p:nvPr/>
        </p:nvSpPr>
        <p:spPr>
          <a:xfrm>
            <a:off x="6457900" y="3665975"/>
            <a:ext cx="4323900" cy="410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Самосознание проявляется у высокоорганизованных животных, что свидетельствует об эмерджентных свойствах, появляющихся на уровне сложных нервных систем.
</a:t>
            </a:r>
            <a:endParaRPr lang="en-US" sz="2800" dirty="0"/>
          </a:p>
        </p:txBody>
      </p:sp>
      <p:sp>
        <p:nvSpPr>
          <p:cNvPr id="11" name="Text 3"/>
          <p:cNvSpPr txBox="1"/>
          <p:nvPr/>
        </p:nvSpPr>
        <p:spPr>
          <a:xfrm>
            <a:off x="11487100" y="3665975"/>
            <a:ext cx="4323900" cy="417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Круговорот веществ функционирует на уровне экосистем, объединяя живые организмы и среду, что нельзя объяснить свойствами отдельных организмов.
</a:t>
            </a:r>
            <a:endParaRPr lang="en-US" sz="2800" dirty="0"/>
          </a:p>
        </p:txBody>
      </p:sp>
      <p:sp>
        <p:nvSpPr>
          <p:cNvPr id="12" name="Text 4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27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89FA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972850" y="1117750"/>
            <a:ext cx="12342300" cy="82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59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Подтверждение уровней организации научными исследованиями
</a:t>
            </a:r>
            <a:endParaRPr lang="en-US" sz="3594" dirty="0"/>
          </a:p>
        </p:txBody>
      </p:sp>
      <p:sp>
        <p:nvSpPr>
          <p:cNvPr id="8" name="Text 1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2700" dirty="0"/>
          </a:p>
        </p:txBody>
      </p:sp>
      <p:sp>
        <p:nvSpPr>
          <p:cNvPr id="9" name="Text 2"/>
          <p:cNvSpPr txBox="1"/>
          <p:nvPr/>
        </p:nvSpPr>
        <p:spPr>
          <a:xfrm>
            <a:off x="1981375" y="3585950"/>
            <a:ext cx="5442600" cy="239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1665 год – открытие клетки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2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Роберт Гук впервые описал клетки, исследуя срезы коры пробкового дерева под микроскопом, заложив основы клеточной биологии.
</a:t>
            </a:r>
            <a:endParaRPr lang="en-US" sz="3000" dirty="0"/>
          </a:p>
        </p:txBody>
      </p:sp>
      <p:sp>
        <p:nvSpPr>
          <p:cNvPr id="10" name="Text 3"/>
          <p:cNvSpPr txBox="1"/>
          <p:nvPr/>
        </p:nvSpPr>
        <p:spPr>
          <a:xfrm>
            <a:off x="8588550" y="3585950"/>
            <a:ext cx="5442600" cy="239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XX век – молекулярная биология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2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Расшифровка структуры ДНК и изучение белков позволили понять молекулярные основы наследственности и функционирования клетки.
</a:t>
            </a:r>
            <a:endParaRPr lang="en-US" sz="3000" dirty="0"/>
          </a:p>
        </p:txBody>
      </p:sp>
      <p:sp>
        <p:nvSpPr>
          <p:cNvPr id="11" name="Text 4"/>
          <p:cNvSpPr txBox="1"/>
          <p:nvPr/>
        </p:nvSpPr>
        <p:spPr>
          <a:xfrm>
            <a:off x="5157875" y="7280275"/>
            <a:ext cx="5442600" cy="239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XIX век – развитие клеточной теории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2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Шлейден и Шванн сформулировали клеточную теорию, утверждая, что клетка является базовой структурной единицей всех организмов.
</a:t>
            </a:r>
            <a:endParaRPr lang="en-US" sz="3000" dirty="0"/>
          </a:p>
        </p:txBody>
      </p:sp>
      <p:sp>
        <p:nvSpPr>
          <p:cNvPr id="12" name="Text 5"/>
          <p:cNvSpPr txBox="1"/>
          <p:nvPr/>
        </p:nvSpPr>
        <p:spPr>
          <a:xfrm>
            <a:off x="11853275" y="7280275"/>
            <a:ext cx="5442600" cy="239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методы – гистология и экология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2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Использование микроскопии и генетических методов углубляет знания о тканях, органах и взаимодействиях организмов с окружающей средой.
</a:t>
            </a:r>
            <a:endParaRPr lang="en-US" sz="3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CCD8B3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7560320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2700" dirty="0"/>
          </a:p>
        </p:txBody>
      </p:sp>
      <p:sp>
        <p:nvSpPr>
          <p:cNvPr id="8" name="Text 1"/>
          <p:cNvSpPr txBox="1"/>
          <p:nvPr/>
        </p:nvSpPr>
        <p:spPr>
          <a:xfrm>
            <a:off x="6595925" y="2466150"/>
            <a:ext cx="7725000" cy="178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Мутация в гене на молекулярном уровне способна привести к наследственному заболеванию, влияющему на функционирование организма в целом.
</a:t>
            </a:r>
            <a:endParaRPr lang="en-US" sz="2800" dirty="0"/>
          </a:p>
        </p:txBody>
      </p:sp>
      <p:sp>
        <p:nvSpPr>
          <p:cNvPr id="9" name="Text 2"/>
          <p:cNvSpPr txBox="1"/>
          <p:nvPr/>
        </p:nvSpPr>
        <p:spPr>
          <a:xfrm>
            <a:off x="3201000" y="432314"/>
            <a:ext cx="11886000" cy="172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Взаимосвязь уровней: примеры влияния изменений
</a:t>
            </a:r>
            <a:endParaRPr lang="en-US" sz="5000" dirty="0"/>
          </a:p>
        </p:txBody>
      </p:sp>
      <p:sp>
        <p:nvSpPr>
          <p:cNvPr id="10" name="Text 3"/>
          <p:cNvSpPr txBox="1"/>
          <p:nvPr/>
        </p:nvSpPr>
        <p:spPr>
          <a:xfrm>
            <a:off x="4096450" y="5062175"/>
            <a:ext cx="7409700" cy="172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Утрата популяции ключевого вида нарушает структуру экосистемы, изменяя биоценоз и снижая её устойчивость.
</a:t>
            </a:r>
            <a:endParaRPr lang="en-US" sz="2800" dirty="0"/>
          </a:p>
        </p:txBody>
      </p:sp>
      <p:sp>
        <p:nvSpPr>
          <p:cNvPr id="11" name="Text 4"/>
          <p:cNvSpPr txBox="1"/>
          <p:nvPr/>
        </p:nvSpPr>
        <p:spPr>
          <a:xfrm>
            <a:off x="6595925" y="7599457"/>
            <a:ext cx="7725000" cy="172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Изменения в тканях, вызванные внешними факторами, отражаются на работе органов и, соответственно, на жизнедеятельности организма.
</a:t>
            </a:r>
            <a:endParaRPr lang="en-US" sz="28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E2D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36075" y="405700"/>
            <a:ext cx="13187700" cy="161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изучения структурной организации для биологии и практики
</a:t>
            </a:r>
            <a:endParaRPr lang="en-US" sz="5000" dirty="0"/>
          </a:p>
        </p:txBody>
      </p:sp>
      <p:sp>
        <p:nvSpPr>
          <p:cNvPr id="6" name="Text 1"/>
          <p:cNvSpPr txBox="1"/>
          <p:nvPr/>
        </p:nvSpPr>
        <p:spPr>
          <a:xfrm>
            <a:off x="1255100" y="2504000"/>
            <a:ext cx="5006400" cy="171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Анализ уровней организации помогает выявлять механизмы адаптации и прогнозировать реакции организмов на изменения окружающей среды.
</a:t>
            </a:r>
            <a:endParaRPr lang="en-US" sz="2000" dirty="0"/>
          </a:p>
        </p:txBody>
      </p:sp>
      <p:sp>
        <p:nvSpPr>
          <p:cNvPr id="7" name="Text 2"/>
          <p:cNvSpPr txBox="1"/>
          <p:nvPr/>
        </p:nvSpPr>
        <p:spPr>
          <a:xfrm>
            <a:off x="1255100" y="5988850"/>
            <a:ext cx="5006400" cy="171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биотехнологии знания о структуре органов и тканей позволяют создавать эффективные биопродукты и улучшать генетические методы.
</a:t>
            </a:r>
            <a:endParaRPr lang="en-US" sz="2000" dirty="0"/>
          </a:p>
        </p:txBody>
      </p:sp>
      <p:sp>
        <p:nvSpPr>
          <p:cNvPr id="8" name="Text 3"/>
          <p:cNvSpPr txBox="1"/>
          <p:nvPr/>
        </p:nvSpPr>
        <p:spPr>
          <a:xfrm>
            <a:off x="11939950" y="4296750"/>
            <a:ext cx="5006400" cy="171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Понимание структурных основ используется в медицине для диагностики, лечения и разработки новых методов терапии.
</a:t>
            </a:r>
            <a:endParaRPr lang="en-US" sz="2000" dirty="0"/>
          </a:p>
        </p:txBody>
      </p:sp>
      <p:sp>
        <p:nvSpPr>
          <p:cNvPr id="9" name="Text 4"/>
          <p:cNvSpPr txBox="1"/>
          <p:nvPr/>
        </p:nvSpPr>
        <p:spPr>
          <a:xfrm>
            <a:off x="11939950" y="7764375"/>
            <a:ext cx="5006400" cy="171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Экологические исследования базируются на системном подходе, интегрируя данные о популяциях и экосистемах для охраны природы.
</a:t>
            </a:r>
            <a:endParaRPr lang="en-US" sz="2000" dirty="0"/>
          </a:p>
        </p:txBody>
      </p:sp>
      <p:sp>
        <p:nvSpPr>
          <p:cNvPr id="10" name="Text 5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27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5146284"/>
            <a:ext cx="18268200" cy="513793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334450" y="1830500"/>
            <a:ext cx="15619200" cy="277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Заключение: ключевая роль структурной организации в биологических науках
</a:t>
            </a:r>
            <a:pPr algn="l" indent="0" marL="0">
              <a:lnSpc>
                <a:spcPct val="100000"/>
              </a:lnSpc>
              <a:buNone/>
            </a:pPr>
            <a:r>
              <a:rPr lang="en-US" sz="5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Иерархия уровней жизни раскрывает фундаментальные принципы биологии, обеспечивая понимание эволюции и управления процессами, важными для медицины, экологии и технологий будущего.
</a:t>
            </a:r>
            <a:endParaRPr lang="en-US" sz="47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2026-05-10T04:29:48Z</dcterms:created>
  <dcterms:modified xsi:type="dcterms:W3CDTF">2026-05-10T04:29:48Z</dcterms:modified>
</cp:coreProperties>
</file>