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98" y="0"/>
            <a:ext cx="2968205" cy="4180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92672" y="4502319"/>
            <a:ext cx="59385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правила помогают снизить риск облучения и не растеряться.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3392672" y="484753"/>
            <a:ext cx="6840300" cy="341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 радиационных аварий: что должен знать восьмиклассник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32530" y="0"/>
            <a:ext cx="5758739" cy="686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575" y="2591575"/>
            <a:ext cx="4866600" cy="32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нарушение, при котором радиоактивные вещества выходят за безопасные границы. Риск может появиться на АЭС, в больницах, на предприятиях, при перевозке источников и хранении отходов.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5066700" cy="16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Радиационная авария: где возникает опасность
</a:t>
            </a:r>
            <a:endParaRPr lang="en-US" sz="3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0313" y="1631725"/>
            <a:ext cx="282975" cy="32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3400" y="2654750"/>
            <a:ext cx="316800" cy="316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33400" y="3692075"/>
            <a:ext cx="316800" cy="281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33400" y="4725880"/>
            <a:ext cx="316800" cy="25344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833400" y="5745605"/>
            <a:ext cx="316800" cy="25344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4" name="Text 1"/>
          <p:cNvSpPr txBox="1"/>
          <p:nvPr/>
        </p:nvSpPr>
        <p:spPr>
          <a:xfrm>
            <a:off x="450575" y="487150"/>
            <a:ext cx="10933500" cy="63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источники радиационного риска
</a:t>
            </a:r>
            <a:endParaRPr lang="en-US" sz="3200" dirty="0"/>
          </a:p>
        </p:txBody>
      </p:sp>
      <p:sp>
        <p:nvSpPr>
          <p:cNvPr id="15" name="Text 2"/>
          <p:cNvSpPr txBox="1"/>
          <p:nvPr/>
        </p:nvSpPr>
        <p:spPr>
          <a:xfrm>
            <a:off x="1535150" y="1435525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Атомные электростанции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таких объектах риск связан с нарушением работы оборудования, повреждением защитных барьеров и отказом систем охлаждения. Именно поэтому там действует многоуровневый контроль.
</a:t>
            </a:r>
            <a:endParaRPr lang="en-US" sz="1500" dirty="0"/>
          </a:p>
        </p:txBody>
      </p:sp>
      <p:sp>
        <p:nvSpPr>
          <p:cNvPr id="16" name="Text 3"/>
          <p:cNvSpPr txBox="1"/>
          <p:nvPr/>
        </p:nvSpPr>
        <p:spPr>
          <a:xfrm>
            <a:off x="1535150" y="24552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Лаборатории и больницы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излучения применяют в исследованиях и лечении, поэтому важны строгие правила хранения, учёта и обращения. Ошибки персонала могут привести к опасному загрязнению.
</a:t>
            </a:r>
            <a:endParaRPr lang="en-US" sz="1500" dirty="0"/>
          </a:p>
        </p:txBody>
      </p:sp>
      <p:sp>
        <p:nvSpPr>
          <p:cNvPr id="17" name="Text 4"/>
          <p:cNvSpPr txBox="1"/>
          <p:nvPr/>
        </p:nvSpPr>
        <p:spPr>
          <a:xfrm>
            <a:off x="1535150" y="3474975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Хранилища материалов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Радиоактивные вещества и отходы требуют специальных контейнеров и постоянного контроля. Повреждение упаковки, пожар или нарушение условий хранения повышают вероятность утечки.
</a:t>
            </a:r>
            <a:endParaRPr lang="en-US" sz="1500" dirty="0"/>
          </a:p>
        </p:txBody>
      </p:sp>
      <p:sp>
        <p:nvSpPr>
          <p:cNvPr id="18" name="Text 5"/>
          <p:cNvSpPr txBox="1"/>
          <p:nvPr/>
        </p:nvSpPr>
        <p:spPr>
          <a:xfrm>
            <a:off x="1535150" y="449470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Перевозка опасных грузов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транспортировки особую опасность представляют аварии, удары, взрыв или пожар. Даже исправный источник излучения становится угрозой, если нарушена целостность контейнера.
</a:t>
            </a:r>
            <a:endParaRPr lang="en-US" sz="1500" dirty="0"/>
          </a:p>
        </p:txBody>
      </p:sp>
      <p:sp>
        <p:nvSpPr>
          <p:cNvPr id="19" name="Text 6"/>
          <p:cNvSpPr txBox="1"/>
          <p:nvPr/>
        </p:nvSpPr>
        <p:spPr>
          <a:xfrm>
            <a:off x="1535150" y="5514425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Невидимая угроза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Радиоактивность нельзя почувствовать на вкус, запах или прикосновение. Поэтому школьнику важно помнить: без приборов и официальной проверки определить её невозможно.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0430" y="609600"/>
            <a:ext cx="5129140" cy="5690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6375" y="1840825"/>
            <a:ext cx="5153400" cy="4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по воздуху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Радиоактивные частицы могут уноситься ветром на большие расстояния и образовывать опасное облако. Дождь и снег ускоряют их выпадение на землю, усиливая загрязнение местности.
</a:t>
            </a:r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Оседание на поверхности и в пищу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Пыль оседает на одежде, обуви, почве и воде, а затем может попасть в организм через еду или грязные руки. Особенно уязвимы огороды, водоёмы и открытые источники.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536375" y="609600"/>
            <a:ext cx="51534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13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распространяется радиоактивное загрязнение
</a:t>
            </a:r>
            <a:endParaRPr lang="en-US" sz="291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при сигнале тревоги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действовать в первые минуты после официального оповещения.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79975" y="3458325"/>
            <a:ext cx="31428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 закройте окна, двери и форточки, по возможности заклейте щели. Не стойте у открытых проёмов и не включайте устройства, втягивающие воздух с улицы.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181975" y="3458325"/>
            <a:ext cx="3476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трогайте неизвестные предметы, не пейте воду из открытых ёмкостей у входа и не выходите наружу без официального разрешения. Самовольный выход повышает риск загрязнения.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578100" y="3557625"/>
            <a:ext cx="3359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выбрать внутреннюю комнату без окон, коридор или подвал. Такие места дальше от улицы и лучше защищают от попадания радиоактивной пыли.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3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укрытия в помещении
</a:t>
            </a:r>
            <a:endParaRPr lang="en-US" sz="3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на схеме условные и показывают относительную силу защиты. Они помогают сравнить три главных фактора безопасности в опасной зоне.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быстрый способ уменьшить риск — сократить время рядом с источником. Дополнительный эффект дают расстояние и плотная преграда между человеком и источником.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иллюстрация на основе общего правила радиационной безопасности: время, расстояние, защита.
</a:t>
            </a:r>
            <a:endParaRPr lang="en-US" sz="109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сильнее всего снижает дозу облучения
</a:t>
            </a:r>
            <a:endParaRPr lang="en-US" sz="3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03250" y="2142188"/>
            <a:ext cx="5955300" cy="244342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844875" y="6155600"/>
            <a:ext cx="58137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правила защиты населения при радиационных авариях.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защиты и их назначение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565400" y="1527025"/>
            <a:ext cx="4630200" cy="36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какое средство помогает в конкретной ситуации и где у него есть пределы.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Бытовые средства уменьшают попадание загрязнения, но не обеспечивают полной безопасности. Главная мера — следовать официальным указаниям и укрываться правильно.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88575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Йодид калия принимают только тогда, когда это прямо рекомендуют специалисты гражданской обороны или медики. Самостоятельное решение здесь может быть ошибочным и небезопасным.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5599200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Препарат защищает щитовидную железу от накопления радиоактивного йода, но не действует против других видов излучения. Поэтому он не заменяет укрытие и другие меры защиты.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39781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принять йод без необходимости, можно навредить организму. Особую осторожность требуют люди с болезнями щитовидной железы и те, у кого есть аллергия на препарат.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83193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Детям его дают только по назначению взрослых и специалистов. Важно помнить: полезный в нужный момент препарат может стать вредным при неправильном применении.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34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Йодная профилактика: когда она нужна и когда опасна
</a:t>
            </a:r>
            <a:endParaRPr lang="en-US" sz="303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57088" y="2521323"/>
            <a:ext cx="1877700" cy="18153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625" y="2235046"/>
            <a:ext cx="3870000" cy="24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отдельную сумку стоит заранее положить воду, еду на 1–2 дня, фонарик, батарейки, аптечку, документы, копии бумаг, зарядное устройство, свисток и тёплую одежду.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840375" y="2235046"/>
            <a:ext cx="3870000" cy="24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должен быть собран заранее и храниться в доступном месте. Тогда в экстренной ситуации не придётся искать вещи по дому и терять драгоценное время.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Тревожный набор для радиационной аварии
</a:t>
            </a:r>
            <a:endParaRPr lang="en-US" sz="3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Проверку проводят не на глаз, а приборами и пробами воздуха, воды и почвы; это помогает определить реальную границу опасной зоны.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показатель, тем строже меры: от наблюдения до ограничения доступа, эвакуации и закрытия территории.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на основе общих принципов радиационного контроля; значения условные, для сравнения уровней.
</a:t>
            </a:r>
            <a:endParaRPr lang="en-US" sz="109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измеряют загрязнение территории
</a:t>
            </a:r>
            <a:endParaRPr lang="en-US" sz="3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Эвакуация: что берут с собой и чего не делают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1294925" y="2513800"/>
            <a:ext cx="3169200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4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Получить команду
</a:t>
            </a:r>
            <a:pPr algn="l" indent="0" marL="0">
              <a:lnSpc>
                <a:spcPct val="115000"/>
              </a:lnSpc>
              <a:buNone/>
            </a:pPr>
            <a:r>
              <a:rPr lang="en-US" sz="628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5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слушают официальное сообщение и уточняют, куда направляться. Самовольный выезд по неизвестному маршруту может привести в более опасную зону.
</a:t>
            </a:r>
            <a:endParaRPr lang="en-US" sz="1524" dirty="0"/>
          </a:p>
        </p:txBody>
      </p:sp>
      <p:sp>
        <p:nvSpPr>
          <p:cNvPr id="9" name="Text 2"/>
          <p:cNvSpPr txBox="1"/>
          <p:nvPr/>
        </p:nvSpPr>
        <p:spPr>
          <a:xfrm>
            <a:off x="2846725" y="4977950"/>
            <a:ext cx="3169200" cy="11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Собрать самое нужное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Берут документы, воду, лекарства, телефон, зарядное устройство, тёплую одежду и немного еды, чтобы не терять время на лишние вещи.
</a:t>
            </a:r>
            <a:endParaRPr lang="en-US" sz="1700" dirty="0"/>
          </a:p>
        </p:txBody>
      </p:sp>
      <p:sp>
        <p:nvSpPr>
          <p:cNvPr id="10" name="Text 3"/>
          <p:cNvSpPr txBox="1"/>
          <p:nvPr/>
        </p:nvSpPr>
        <p:spPr>
          <a:xfrm>
            <a:off x="6308925" y="3869025"/>
            <a:ext cx="3169200" cy="11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32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Оставить жильё готовым
</a:t>
            </a:r>
            <a:pPr algn="l" indent="0" marL="0">
              <a:lnSpc>
                <a:spcPct val="115000"/>
              </a:lnSpc>
              <a:buNone/>
            </a:pPr>
            <a:r>
              <a:rPr lang="en-US" sz="672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48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это разрешено инструкцией, закрывают окна и двери, не возвращаются за забытыми предметами и не открывают помещение без необходимости.
</a:t>
            </a:r>
            <a:endParaRPr lang="en-US" sz="1632" dirty="0"/>
          </a:p>
        </p:txBody>
      </p:sp>
      <p:sp>
        <p:nvSpPr>
          <p:cNvPr id="11" name="Text 4"/>
          <p:cNvSpPr txBox="1"/>
          <p:nvPr/>
        </p:nvSpPr>
        <p:spPr>
          <a:xfrm>
            <a:off x="8423100" y="2208150"/>
            <a:ext cx="3016800" cy="11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4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Двигаться только по указанию
</a:t>
            </a:r>
            <a:pPr algn="l" indent="0" marL="0">
              <a:lnSpc>
                <a:spcPct val="115000"/>
              </a:lnSpc>
              <a:buNone/>
            </a:pPr>
            <a:r>
              <a:rPr lang="en-US" sz="636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маршруте важно идти или ехать туда, куда направят спасатели. В опасную зону не возвращаются без официального разрешения.
</a:t>
            </a:r>
            <a:endParaRPr lang="en-US" sz="1544" dirty="0"/>
          </a:p>
        </p:txBody>
      </p:sp>
      <p:sp>
        <p:nvSpPr>
          <p:cNvPr id="12" name="Text 5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очиститься после выхода из загрязнённой зоны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 правилам личной безопасности после контакта с радиоактивной пылью.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8156" y="4741690"/>
            <a:ext cx="218400" cy="174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44106" y="4719850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587569" y="2453008"/>
            <a:ext cx="218400" cy="194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531094" y="2440875"/>
            <a:ext cx="218400" cy="218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18156" y="2440875"/>
            <a:ext cx="218400" cy="2184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4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продукты и вода требуют особой проверки
</a:t>
            </a:r>
            <a:endParaRPr lang="en-US" sz="3200" dirty="0"/>
          </a:p>
        </p:txBody>
      </p:sp>
      <p:sp>
        <p:nvSpPr>
          <p:cNvPr id="15" name="Text 2"/>
          <p:cNvSpPr txBox="1"/>
          <p:nvPr/>
        </p:nvSpPr>
        <p:spPr>
          <a:xfrm>
            <a:off x="511450" y="5253200"/>
            <a:ext cx="51792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Молоко и рыба входят в пищевую цепочку и могут отражать загрязнение территории. Их употребляют только после официального контроля качества и безопасности.
</a:t>
            </a:r>
            <a:endParaRPr lang="en-US" sz="1300" dirty="0"/>
          </a:p>
        </p:txBody>
      </p:sp>
      <p:sp>
        <p:nvSpPr>
          <p:cNvPr id="16" name="Text 3"/>
          <p:cNvSpPr txBox="1"/>
          <p:nvPr/>
        </p:nvSpPr>
        <p:spPr>
          <a:xfrm>
            <a:off x="1166275" y="4573225"/>
            <a:ext cx="45243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Молоко и рыба
</a:t>
            </a:r>
            <a:endParaRPr lang="en-US" sz="1500" dirty="0"/>
          </a:p>
        </p:txBody>
      </p:sp>
      <p:sp>
        <p:nvSpPr>
          <p:cNvPr id="17" name="Text 4"/>
          <p:cNvSpPr txBox="1"/>
          <p:nvPr/>
        </p:nvSpPr>
        <p:spPr>
          <a:xfrm>
            <a:off x="6414050" y="5253200"/>
            <a:ext cx="52806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Ягоды, собранные рядом с загрязнённой почвой, могут быть опасны даже на вид чистыми. Нельзя есть их без проверки из разрешённых источников.
</a:t>
            </a:r>
            <a:endParaRPr lang="en-US" sz="1300" dirty="0"/>
          </a:p>
        </p:txBody>
      </p:sp>
      <p:sp>
        <p:nvSpPr>
          <p:cNvPr id="18" name="Text 5"/>
          <p:cNvSpPr txBox="1"/>
          <p:nvPr/>
        </p:nvSpPr>
        <p:spPr>
          <a:xfrm>
            <a:off x="7068875" y="4565125"/>
            <a:ext cx="4625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Ягоды и дикорастущие продукты
</a:t>
            </a:r>
            <a:endParaRPr lang="en-US" sz="1500" dirty="0"/>
          </a:p>
        </p:txBody>
      </p:sp>
      <p:sp>
        <p:nvSpPr>
          <p:cNvPr id="19" name="Text 6"/>
          <p:cNvSpPr txBox="1"/>
          <p:nvPr/>
        </p:nvSpPr>
        <p:spPr>
          <a:xfrm>
            <a:off x="4380875" y="2990875"/>
            <a:ext cx="3370200" cy="9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из рек, прудов и колодцев без контроля может содержать невидимые примеси. Безопасной считают только воду, прошедшую проверку и разрешённую к использованию.
</a:t>
            </a:r>
            <a:endParaRPr lang="en-US" sz="1300" dirty="0"/>
          </a:p>
        </p:txBody>
      </p:sp>
      <p:sp>
        <p:nvSpPr>
          <p:cNvPr id="20" name="Text 7"/>
          <p:cNvSpPr txBox="1"/>
          <p:nvPr/>
        </p:nvSpPr>
        <p:spPr>
          <a:xfrm>
            <a:off x="5035700" y="2297100"/>
            <a:ext cx="27153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из открытых источников
</a:t>
            </a:r>
            <a:endParaRPr lang="en-US" sz="1500" dirty="0"/>
          </a:p>
        </p:txBody>
      </p:sp>
      <p:sp>
        <p:nvSpPr>
          <p:cNvPr id="21" name="Text 8"/>
          <p:cNvSpPr txBox="1"/>
          <p:nvPr/>
        </p:nvSpPr>
        <p:spPr>
          <a:xfrm>
            <a:off x="8324400" y="2990875"/>
            <a:ext cx="3370200" cy="9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и стебли задерживают пыль на поверхности, поэтому зелень и овощи с огорода нуждаются в особенно тщательном контроле перед употреблением.
</a:t>
            </a:r>
            <a:endParaRPr lang="en-US" sz="1300" dirty="0"/>
          </a:p>
        </p:txBody>
      </p:sp>
      <p:sp>
        <p:nvSpPr>
          <p:cNvPr id="22" name="Text 9"/>
          <p:cNvSpPr txBox="1"/>
          <p:nvPr/>
        </p:nvSpPr>
        <p:spPr>
          <a:xfrm>
            <a:off x="8979225" y="2297100"/>
            <a:ext cx="2729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Листовые овощи
</a:t>
            </a:r>
            <a:endParaRPr lang="en-US" sz="1500" dirty="0"/>
          </a:p>
        </p:txBody>
      </p:sp>
      <p:sp>
        <p:nvSpPr>
          <p:cNvPr id="23" name="Text 10"/>
          <p:cNvSpPr txBox="1"/>
          <p:nvPr/>
        </p:nvSpPr>
        <p:spPr>
          <a:xfrm>
            <a:off x="511450" y="2990875"/>
            <a:ext cx="3238800" cy="9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особенно внимательно проверяют, потому что они легко накапливают радиоактивные частицы из почвы и долго сохраняют загрязнение даже после сбора.
</a:t>
            </a:r>
            <a:endParaRPr lang="en-US" sz="1300" dirty="0"/>
          </a:p>
        </p:txBody>
      </p:sp>
      <p:sp>
        <p:nvSpPr>
          <p:cNvPr id="24" name="Text 11"/>
          <p:cNvSpPr txBox="1"/>
          <p:nvPr/>
        </p:nvSpPr>
        <p:spPr>
          <a:xfrm>
            <a:off x="1166275" y="2297100"/>
            <a:ext cx="25839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300" y="2464261"/>
            <a:ext cx="5955300" cy="193547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3300" y="6190850"/>
            <a:ext cx="58068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 действиям при радиационной аварии, основанная на правилах гражданской обороны.
</a:t>
            </a:r>
            <a:endParaRPr lang="en-US" sz="109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75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Правильные действия и частые ошибки в первые часы
</a:t>
            </a:r>
            <a:endParaRPr lang="en-US" sz="2975" dirty="0"/>
          </a:p>
        </p:txBody>
      </p:sp>
      <p:sp>
        <p:nvSpPr>
          <p:cNvPr id="8" name="Text 3"/>
          <p:cNvSpPr txBox="1"/>
          <p:nvPr/>
        </p:nvSpPr>
        <p:spPr>
          <a:xfrm>
            <a:off x="7015250" y="1466550"/>
            <a:ext cx="4643700" cy="3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какие решения уменьшают риск, а какие только усиливают опасность.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повышают спокойствие и точное выполнение команд; ошибки чаще всего связаны с самовольными действиями и паникой.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аварии произошли в разное время и по разным причинам, но каждая показала, как важно предотвращать утечки и быстро реагировать на опасность.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подтверждает: аварии опасны не только для станции, но и для людей, воды, почвы и долгосрочной безопасности территории.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подборка по крупнейшим радиационным авариям; значения условные, для сравнения масштаба и известности.
</a:t>
            </a:r>
            <a:endParaRPr lang="en-US" sz="109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радиационные аварии в истории
</a:t>
            </a:r>
            <a:endParaRPr lang="en-US" sz="3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575" y="1156168"/>
            <a:ext cx="5487000" cy="25934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4425" y="1156976"/>
            <a:ext cx="5405400" cy="25918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504425" y="4861575"/>
            <a:ext cx="54600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перемене ребята слышат сигнал и сразу прекращают шум. Учитель включает официальное сообщение, и школьники спокойно записывают, куда идти и где ждать родителей. Благодаря этому никто не теряет время и не спорит о слухах.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04160" y="3912875"/>
            <a:ext cx="546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слушает сообщение до конца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6254150" y="4861575"/>
            <a:ext cx="54054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ученицы рассматривают памятку с маршрутами эвакуации и значками укрытий. Они понимают, что точные инструкции помогают действовать быстрее, чем догадки, а спокойное чтение сообщения защищает лучше случайных советов из чата.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54150" y="3912875"/>
            <a:ext cx="54054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в руках вместо паники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13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важны дисциплина и официальная информация
</a:t>
            </a:r>
            <a:endParaRPr lang="en-US" sz="311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585725" y="1966950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семье заранее договариваются о месте встречи, списке телефонов и способе связи. Если взрослые заняты, ребёнок должен знать, где лежит тревожный набор и кто может его забрать.
</a:t>
            </a:r>
            <a:endParaRPr lang="en-US" sz="1500" dirty="0"/>
          </a:p>
        </p:txBody>
      </p:sp>
      <p:sp>
        <p:nvSpPr>
          <p:cNvPr id="8" name="Text 1"/>
          <p:cNvSpPr txBox="1"/>
          <p:nvPr/>
        </p:nvSpPr>
        <p:spPr>
          <a:xfrm>
            <a:off x="1585725" y="3111488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тренировки учат быстро находить выходы, не толкаться в коридоре и слушать учителя. Повторение маршрута заранее помогает не растеряться, если сигнал тревоги прозвучит неожиданно.
</a:t>
            </a:r>
            <a:endParaRPr lang="en-US" sz="1500" dirty="0"/>
          </a:p>
        </p:txBody>
      </p:sp>
      <p:sp>
        <p:nvSpPr>
          <p:cNvPr id="9" name="Text 2"/>
          <p:cNvSpPr txBox="1"/>
          <p:nvPr/>
        </p:nvSpPr>
        <p:spPr>
          <a:xfrm>
            <a:off x="1585725" y="4256007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полезно обсудить, какие вещи взять в первую очередь и какие документы хранить вместе. Простая подготовка экономит минуты, когда каждая секунда влияет на безопасность.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1585725" y="5400550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тренировка семьи и класса снижает тревогу: дети лучше понимают свои действия, а взрослые могут контролировать ситуацию без лишних криков и спешки.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школы и семьи в готовности к аварии
</a:t>
            </a:r>
            <a:endParaRPr lang="en-US" sz="3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правило работает вместе с другими: если пропустить хотя бы одно, защита становится слабее. Поэтому важна именно последовательность действий.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Равномерное соблюдение всех правил даёт лучший результат, чем выполнение только одного шага без остальных мер безопасности.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правилам поведения при радиационной аварии; распределение долей условное.
</a:t>
            </a:r>
            <a:endParaRPr lang="en-US" sz="109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главных правил защиты от радиационной аварии
</a:t>
            </a:r>
            <a:endParaRPr lang="en-US" sz="3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30325" y="2826433"/>
            <a:ext cx="6353700" cy="26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заранее знать правила, держать тревожный набор и доверять только официальным сообщениям, можно действовать быстро и без паники. Это снижает риск для здоровья и помогает защитить семью.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30325" y="664450"/>
            <a:ext cx="8943900" cy="12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готовность и спокойствие уменьшают последствия аварии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2026-05-21T01:27:15Z</dcterms:created>
  <dcterms:modified xsi:type="dcterms:W3CDTF">2026-05-21T01:27:15Z</dcterms:modified>
</cp:coreProperties>
</file>