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png"/><Relationship Id="rId14" Type="http://schemas.openxmlformats.org/officeDocument/2006/relationships/image" Target="../media/image-6-14.png"/><Relationship Id="rId15" Type="http://schemas.openxmlformats.org/officeDocument/2006/relationships/image" Target="../media/image-6-15.png"/><Relationship Id="rId16" Type="http://schemas.openxmlformats.org/officeDocument/2006/relationships/image" Target="../media/image-6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57977" y="253644"/>
            <a:ext cx="3690736" cy="24364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8729" y="651641"/>
            <a:ext cx="3582261" cy="35583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50" dirty="0"/>
          </a:p>
        </p:txBody>
      </p:sp>
      <p:sp>
        <p:nvSpPr>
          <p:cNvPr id="5" name="Text 1"/>
          <p:cNvSpPr txBox="1"/>
          <p:nvPr/>
        </p:nvSpPr>
        <p:spPr>
          <a:xfrm>
            <a:off x="1085985" y="1196341"/>
            <a:ext cx="358500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Ideal Youth Group: ключевые идеи урока английского языка
</a:t>
            </a:r>
            <a:endParaRPr lang="en-US" sz="3227" dirty="0"/>
          </a:p>
        </p:txBody>
      </p:sp>
      <p:sp>
        <p:nvSpPr>
          <p:cNvPr id="6" name="Text 2"/>
          <p:cNvSpPr txBox="1"/>
          <p:nvPr/>
        </p:nvSpPr>
        <p:spPr>
          <a:xfrm>
            <a:off x="5327650" y="2837051"/>
            <a:ext cx="3421063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группа, где подросткам комфортно, интересно и есть пространство для роста?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2265" y="1245327"/>
            <a:ext cx="3100864" cy="320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 в 11 классе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851275" y="2009067"/>
            <a:ext cx="4678128" cy="15797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старших классах группа сильнее влияет на уверенность, мотивацию и участие в школьной жизни. Тема помогает обсуждать отношения, границы и выбор слов на английском, развивая аргументацию и навыки общения.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72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выражение ideal youth group
</a:t>
            </a:r>
            <a:endParaRPr lang="en-US" sz="2472" dirty="0"/>
          </a:p>
        </p:txBody>
      </p:sp>
      <p:sp>
        <p:nvSpPr>
          <p:cNvPr id="9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615205" y="1280387"/>
            <a:ext cx="24426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просто друзья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Ideal youth group — это не случайная компания, а сообщество, где людям безопасно общаться, пробовать новое и развиваться без страха осуждения.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466751" y="1280387"/>
            <a:ext cx="24426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ориентиры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Такую группу объединяют common goals, mutual respect и shared responsibility: участники понимают, зачем они вместе, и готовы вносить свой вклад в общий результат.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007481" y="2895048"/>
            <a:ext cx="24426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ценится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группа не требует одинаковых взглядов. Напротив, разные интересы и характеры помогают увидеть проблему шире и найти более продуманные решения.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859027" y="2895048"/>
            <a:ext cx="25572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в жизни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Идеальная группа помогает не только в учебе, но и в повседневных ситуациях: участники поддерживают друг друга, делятся опытом и учатся договариваться.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6318297" y="1280387"/>
            <a:ext cx="24426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Доверие и участие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есть trust и active participation, каждый чувствует свою значимость. Тогда обсуждения становятся честнее, а совместная работа — более продуктивной и устойчивой.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3128035"/>
            <a:ext cx="8582025" cy="16594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7150" y="397625"/>
            <a:ext cx="6622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Trust and psychological safety in a youth group
</a:t>
            </a:r>
            <a:endParaRPr lang="en-US" sz="2291" dirty="0"/>
          </a:p>
        </p:txBody>
      </p:sp>
      <p:sp>
        <p:nvSpPr>
          <p:cNvPr id="11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607915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страха ошибки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психологически безопасной группе подростки могут задавать вопросы, уточнять непонятное и ошибаться без риска быть высмеянными. Это делает общение свободнее и честнее.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2758307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 каждому
</a:t>
            </a:r>
            <a:pPr algn="l" indent="0" marL="0">
              <a:lnSpc>
                <a:spcPct val="100000"/>
              </a:lnSpc>
              <a:buNone/>
            </a:pPr>
            <a:r>
              <a:rPr lang="en-US" sz="3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 спокойный тон, внимание к личным историям и умение слушать до конца. Когда человека не перебивают, он легче включается в разговор и доверяет группе.
</a:t>
            </a:r>
            <a:endParaRPr lang="en-US" sz="1379" dirty="0"/>
          </a:p>
        </p:txBody>
      </p:sp>
      <p:sp>
        <p:nvSpPr>
          <p:cNvPr id="14" name="Text 4"/>
          <p:cNvSpPr txBox="1"/>
          <p:nvPr/>
        </p:nvSpPr>
        <p:spPr>
          <a:xfrm>
            <a:off x="4908699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новичков
</a:t>
            </a:r>
            <a:pPr algn="l" indent="0" marL="0">
              <a:lnSpc>
                <a:spcPct val="100000"/>
              </a:lnSpc>
              <a:buNone/>
            </a:pPr>
            <a:r>
              <a:rPr lang="en-US" sz="3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участники быстрее адаптируются, если их не оставляют в стороне. Простое приветствие, помощь и объяснение правил снижают напряжение и формируют чувство принадлежности.
</a:t>
            </a:r>
            <a:endParaRPr lang="en-US" sz="1281" dirty="0"/>
          </a:p>
        </p:txBody>
      </p:sp>
      <p:sp>
        <p:nvSpPr>
          <p:cNvPr id="15" name="Text 5"/>
          <p:cNvSpPr txBox="1"/>
          <p:nvPr/>
        </p:nvSpPr>
        <p:spPr>
          <a:xfrm>
            <a:off x="7059092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Ноль давления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Насмешки, исключение из общения и скрытое давление разрушают доверие. В сильной группе такие модели поведения не считаются нормой и сразу замечаются.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5721" y="1673094"/>
            <a:ext cx="4724400" cy="19314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4645" y="4055250"/>
            <a:ext cx="30714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группа строится на балансе свободы, структуры и ответственности, а не на одинаковости участников.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670771" y="941092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Обобщенная модель для обсуждения на уроке английского языка.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3152" y="1457473"/>
            <a:ext cx="2768100" cy="23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признаки делают подростковую группу устойчивой, открытой и эффективной в учебе и общении.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95850" y="399850"/>
            <a:ext cx="66240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features of an ideal youth group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732" y="1375239"/>
            <a:ext cx="325505" cy="2604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75552" y="1375239"/>
            <a:ext cx="325505" cy="26040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20352" y="1342689"/>
            <a:ext cx="325505" cy="32550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97732" y="3128612"/>
            <a:ext cx="325505" cy="289338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984496" y="3143079"/>
            <a:ext cx="325505" cy="260404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395150" y="397625"/>
            <a:ext cx="6623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1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teenagers gain from being part of a group
</a:t>
            </a:r>
            <a:endParaRPr lang="en-US" sz="2311" dirty="0"/>
          </a:p>
        </p:txBody>
      </p:sp>
      <p:sp>
        <p:nvSpPr>
          <p:cNvPr id="19" name="Text 1"/>
          <p:cNvSpPr txBox="1"/>
          <p:nvPr/>
        </p:nvSpPr>
        <p:spPr>
          <a:xfrm>
            <a:off x="611750" y="1800999"/>
            <a:ext cx="2187600" cy="10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2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речи
</a:t>
            </a:r>
            <a:pPr algn="l" indent="0" marL="0">
              <a:lnSpc>
                <a:spcPct val="90000"/>
              </a:lnSpc>
              <a:buNone/>
            </a:pPr>
            <a:r>
              <a:rPr lang="en-US" sz="474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37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чаще высказываются вслух, учатся формулировать мысли точнее и увереннее, а также подбирать слова, которые понятны собеседникам и уместны в разных ситуациях.
</a:t>
            </a:r>
            <a:endParaRPr lang="en-US" sz="1421" dirty="0"/>
          </a:p>
        </p:txBody>
      </p:sp>
      <p:sp>
        <p:nvSpPr>
          <p:cNvPr id="20" name="Text 2"/>
          <p:cNvSpPr txBox="1"/>
          <p:nvPr/>
        </p:nvSpPr>
        <p:spPr>
          <a:xfrm>
            <a:off x="3491400" y="1800999"/>
            <a:ext cx="2187600" cy="10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36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 команде
</a:t>
            </a:r>
            <a:pPr algn="l" indent="0" marL="0">
              <a:lnSpc>
                <a:spcPct val="90000"/>
              </a:lnSpc>
              <a:buNone/>
            </a:pPr>
            <a:r>
              <a:rPr lang="en-US" sz="47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48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деятельность учит распределять задачи, учитывать вклад других и видеть, что результат зависит не только от личных усилий, но и от согласованных действий.
</a:t>
            </a:r>
            <a:endParaRPr lang="en-US" sz="1436" dirty="0"/>
          </a:p>
        </p:txBody>
      </p:sp>
      <p:sp>
        <p:nvSpPr>
          <p:cNvPr id="21" name="Text 3"/>
          <p:cNvSpPr txBox="1"/>
          <p:nvPr/>
        </p:nvSpPr>
        <p:spPr>
          <a:xfrm>
            <a:off x="6304600" y="1800999"/>
            <a:ext cx="2187600" cy="10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36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зрелость
</a:t>
            </a:r>
            <a:pPr algn="l" indent="0" marL="0">
              <a:lnSpc>
                <a:spcPct val="90000"/>
              </a:lnSpc>
              <a:buNone/>
            </a:pPr>
            <a:r>
              <a:rPr lang="en-US" sz="44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6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группе легче замечать эмоции свои и чужие, спокойно реагировать на несогласие и искать решения без резкости. Это развивает самоконтроль и эмпатию.
</a:t>
            </a:r>
            <a:endParaRPr lang="en-US" sz="1336" dirty="0"/>
          </a:p>
        </p:txBody>
      </p:sp>
      <p:sp>
        <p:nvSpPr>
          <p:cNvPr id="22" name="Text 4"/>
          <p:cNvSpPr txBox="1"/>
          <p:nvPr/>
        </p:nvSpPr>
        <p:spPr>
          <a:xfrm>
            <a:off x="611750" y="3570700"/>
            <a:ext cx="3583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1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Уверенность
</a:t>
            </a:r>
            <a:pPr algn="l" indent="0" marL="0">
              <a:lnSpc>
                <a:spcPct val="90000"/>
              </a:lnSpc>
              <a:buNone/>
            </a:pPr>
            <a:r>
              <a:rPr lang="en-US" sz="438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мнение подростка принимают всерьез, растет вера в собственные силы. Это помогает выступать перед классом, задавать вопросы и не бояться инициативы.
</a:t>
            </a:r>
            <a:endParaRPr lang="en-US" sz="1313" dirty="0"/>
          </a:p>
        </p:txBody>
      </p:sp>
      <p:sp>
        <p:nvSpPr>
          <p:cNvPr id="23" name="Text 5"/>
          <p:cNvSpPr txBox="1"/>
          <p:nvPr/>
        </p:nvSpPr>
        <p:spPr>
          <a:xfrm>
            <a:off x="4886925" y="3570700"/>
            <a:ext cx="3583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1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связи
</a:t>
            </a:r>
            <a:pPr algn="l" indent="0" marL="0">
              <a:lnSpc>
                <a:spcPct val="90000"/>
              </a:lnSpc>
              <a:buNone/>
            </a:pPr>
            <a:r>
              <a:rPr lang="en-US" sz="437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4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создает полезные контакты для проектов, подготовки к экзаменам и олимпиадам. Такие связи часто становятся ресурсом поддержки в школьной и будущей профессиональной жизни.
</a:t>
            </a:r>
            <a:endParaRPr lang="en-US" sz="1311" dirty="0"/>
          </a:p>
        </p:txBody>
      </p:sp>
      <p:sp>
        <p:nvSpPr>
          <p:cNvPr id="24" name="Text 6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Обобщенная учебная модель факторов групповой привлекательности.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9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makes a youth group attractive to teenagers
</a:t>
            </a:r>
            <a:endParaRPr lang="en-US" sz="2198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подростки прежде всего ищут комфортную среду, а уже затем — интересное содержание и понятные правила взаимодействия.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доверия важнее формальных условий, но устойчивость группы обеспечивают также цель и надежное руководство.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an ideal youth group works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совместной работы в подростковой группе.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6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Leadership as coordination, not control
</a:t>
            </a:r>
            <a:endParaRPr lang="en-US" sz="2764" dirty="0"/>
          </a:p>
        </p:txBody>
      </p:sp>
      <p:sp>
        <p:nvSpPr>
          <p:cNvPr id="10" name="Text 1"/>
          <p:cNvSpPr txBox="1"/>
          <p:nvPr/>
        </p:nvSpPr>
        <p:spPr>
          <a:xfrm>
            <a:off x="535600" y="1453371"/>
            <a:ext cx="2311717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Задает направление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лидер помогает группе понять цель, обозначает приоритеты и удерживает внимание на результате, но не подменяет собой остальных участников и не подавляет инициативу.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384562" y="1453371"/>
            <a:ext cx="2311717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 справедливость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задача — принимать решения прозрачно, без фаворитизма, чтобы каждый понимал, почему выбран именно такой путь и как учитывается вклад всех.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220175" y="1453371"/>
            <a:ext cx="2311717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Снимает напряжение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споре лидер не усиливает конфликт, а помогает сторонам услышать друг друга, назвать проблему спокойно и перейти к поиску решения, приемлемого для группы.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48942" y="3324725"/>
            <a:ext cx="2311717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Поддерживает инициативу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Эффективный лидер замечает сильные стороны участников, делегирует ответственность и создает условия, в которых идеи не теряются, а превращаются в действия.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395546" y="3324725"/>
            <a:ext cx="2311717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 доверие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стиль руководства основан на последовательности, уважении и личном примере. Именно это делает лидерство устойчивым и воспринимаемым как помощь, а не контроль.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85004" y="2807473"/>
            <a:ext cx="2580996" cy="15022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7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Activities that make a youth group meaningful
</a:t>
            </a:r>
            <a:endParaRPr lang="en-US" sz="2373" dirty="0"/>
          </a:p>
        </p:txBody>
      </p:sp>
      <p:sp>
        <p:nvSpPr>
          <p:cNvPr id="11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611205" y="1280387"/>
            <a:ext cx="2442749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проекты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Проекты дают ощущение реального результата: участники планируют, распределяют задачи и видят, как их вклад превращается в общий продукт, а не остается отдельным усилием.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3462751" y="1280387"/>
            <a:ext cx="2442749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Волонтерские инициативы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Добровольная помощь другим развивает ответственность и делает группу социально значимой. Подростки понимают, что коллектив может приносить пользу не только себе, но и окружающим.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07493" y="2895048"/>
            <a:ext cx="2442749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Творческие мастерские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постеров, презентаций или медиа-контента объединяет speaking, writing и collaborative thinking. Такие занятия позволяют каждому участнику проявить сильные стороны.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6314297" y="2895048"/>
            <a:ext cx="2557050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Спортивные мероприятия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укрепляет чувство команды, дисциплину и взаимную поддержку. Он показывает, что успех зависит не только от личной подготовки, но и от слаженности действий.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6314297" y="1280387"/>
            <a:ext cx="2442749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Дискуссионные форматы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Клубы обсуждения учат слушать аргументы, сравнивать позиции и выражать несогласие корректно. Это особенно полезно для английского языка и развития критического мышления.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6650" y="399850"/>
            <a:ext cx="6617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Diversity as a source of strength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535600" y="1377175"/>
            <a:ext cx="28863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типы личности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сильной группе сочетаются спокойные и активные участники, аналитики и практики. Такое разнообразие делает обсуждение глубже, помогает замечать риски раньше и находить решения, которые устраивают больше людей.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043300" y="1377175"/>
            <a:ext cx="28863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без копирования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подростка свой жизненный опыт, интересы и способы общения. Когда это воспринимается как ресурс, группа получает больше идей, а не копирует один-единственный стиль поведения или мышления.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400975" y="3243000"/>
            <a:ext cx="28533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Равный голос для всех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Quiet students, active speakers, natural leaders and reflective observers должны иметь одинаковую возможность высказаться. Баланс участия снижает напряжение, укрепляет доверие и делает совместную работу действительно общей.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868300" y="3243000"/>
            <a:ext cx="28143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 различиям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приносит пользу только там, где границы соблюдаются, а несогласие выражается корректно. Уважение к чужой позиции превращает отличия не в барьер, а в источник развития.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375" y="1690205"/>
            <a:ext cx="5506500" cy="18705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2901" y="4055250"/>
            <a:ext cx="30621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становится устойчивее, когда общение уважительное, лидерство справедливое, правила ясные, а участие регулярное.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02908" y="99129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обобщенная модель для анализа коллективного взаимодействия.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98425" y="397625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weakens a group and what strengthens it
</a:t>
            </a:r>
            <a:endParaRPr lang="en-US" sz="2332" dirty="0"/>
          </a:p>
        </p:txBody>
      </p:sp>
      <p:sp>
        <p:nvSpPr>
          <p:cNvPr id="9" name="Text 3"/>
          <p:cNvSpPr txBox="1"/>
          <p:nvPr/>
        </p:nvSpPr>
        <p:spPr>
          <a:xfrm>
            <a:off x="6640402" y="1457473"/>
            <a:ext cx="1916856" cy="2352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качество отношений и понятные нормы важнее формального состава группы.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6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Rules that keep communication healthy
</a:t>
            </a:r>
            <a:endParaRPr lang="en-US" sz="2764" dirty="0"/>
          </a:p>
        </p:txBody>
      </p:sp>
      <p:sp>
        <p:nvSpPr>
          <p:cNvPr id="10" name="Text 1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2681930" y="1945521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Соблюдать общие границы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работают, только если они одинаковы для всех и известны заранее. Тогда подростки лучше понимают, чего ожидать, и чувствуют, что к ним относятся справедливо.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795180" y="1945520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Слушать до конца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слушание важно не меньше, чем умение говорить. Когда собеседника не перебивают и уточняют его мысль вопросом, снижается риск недоразумений и ненужного конфликта.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923360" y="1945520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Решать споры без давления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разногласиях группа может сохранить доверие, если участники ищут компромисс и не переходят на личные обвинения. Зрелая коммуникация делает отношения спокойнее и прочнее.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35600" y="1945520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Говорить уважительно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общения начинаются с простого принципа: критиковать идею, а не человека. Спокойный тон, вежливые формулировки и отказ от насмешек помогают сохранять достоинство каждого участника.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3128035"/>
            <a:ext cx="8582025" cy="16594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7150" y="397625"/>
            <a:ext cx="6622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youth groups feel comfortable and productive
</a:t>
            </a:r>
            <a:endParaRPr lang="en-US" sz="2070" dirty="0"/>
          </a:p>
        </p:txBody>
      </p:sp>
      <p:sp>
        <p:nvSpPr>
          <p:cNvPr id="11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607915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класс
</a:t>
            </a:r>
            <a:pPr algn="l" indent="0" marL="0">
              <a:lnSpc>
                <a:spcPct val="100000"/>
              </a:lnSpc>
              <a:buNone/>
            </a:pPr>
            <a:r>
              <a:rPr lang="en-US" sz="3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удобен для обсуждений, совместных заданий и регулярных встреч. Привычная среда снижает барьеры, а наличие общего расписания помогает группе работать системно и без лишней организации.
</a:t>
            </a:r>
            <a:endParaRPr lang="en-US" sz="1282" dirty="0"/>
          </a:p>
        </p:txBody>
      </p:sp>
      <p:sp>
        <p:nvSpPr>
          <p:cNvPr id="13" name="Text 3"/>
          <p:cNvSpPr txBox="1"/>
          <p:nvPr/>
        </p:nvSpPr>
        <p:spPr>
          <a:xfrm>
            <a:off x="2758307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Клуб по интересам
</a:t>
            </a:r>
            <a:pPr algn="l" indent="0" marL="0">
              <a:lnSpc>
                <a:spcPct val="100000"/>
              </a:lnSpc>
              <a:buNone/>
            </a:pPr>
            <a:r>
              <a:rPr lang="en-US" sz="3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клубе проще объединиться вокруг общей темы: музыки, спорта, медиа или науки. Общий интерес усиливает мотивацию и делает разговоры более содержательными и живыми.
</a:t>
            </a:r>
            <a:endParaRPr lang="en-US" sz="1371" dirty="0"/>
          </a:p>
        </p:txBody>
      </p:sp>
      <p:sp>
        <p:nvSpPr>
          <p:cNvPr id="14" name="Text 4"/>
          <p:cNvSpPr txBox="1"/>
          <p:nvPr/>
        </p:nvSpPr>
        <p:spPr>
          <a:xfrm>
            <a:off x="4908699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Молодежный центр
</a:t>
            </a:r>
            <a:pPr algn="l" indent="0" marL="0">
              <a:lnSpc>
                <a:spcPct val="100000"/>
              </a:lnSpc>
              <a:buNone/>
            </a:pPr>
            <a:r>
              <a:rPr lang="en-US" sz="3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пространство поддерживает творчество, инициативу и совместные проекты. Здесь особенно важны места для общения, материалы для работы и возможность быстро перейти от идеи к действию.
</a:t>
            </a:r>
            <a:endParaRPr lang="en-US" sz="1282" dirty="0"/>
          </a:p>
        </p:txBody>
      </p:sp>
      <p:sp>
        <p:nvSpPr>
          <p:cNvPr id="15" name="Text 5"/>
          <p:cNvSpPr txBox="1"/>
          <p:nvPr/>
        </p:nvSpPr>
        <p:spPr>
          <a:xfrm>
            <a:off x="7059092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платформа
</a:t>
            </a:r>
            <a:pPr algn="l" indent="0" marL="0">
              <a:lnSpc>
                <a:spcPct val="100000"/>
              </a:lnSpc>
              <a:buNone/>
            </a:pPr>
            <a:r>
              <a:rPr lang="en-US" sz="3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Онлайн-среда удобна, когда участники находятся в разных местах или нужно продолжать работу между встречами. При этом особенно важны ясные правила и четкая структура общения.
</a:t>
            </a:r>
            <a:endParaRPr lang="en-US" sz="126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концептуальная модель по теме урока английского языка.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4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Balance between freedom and structure
</a:t>
            </a:r>
            <a:endParaRPr lang="en-US" sz="2745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реальной группе эти качества должны работать одновременно: свобода поддерживает инициативу, а структура делает совместную работу понятной и управляемой.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свобода и организация уравновешены, участники активнее включаются в работу и легче достигают результата.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Conflict as a test of maturity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11204" y="1280387"/>
            <a:ext cx="3894121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Признать проблему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шаг к решению — не отрицать разногласие и не делать вид, что ничего не произошло. Честное признание проблемы помогает группе перейти от эмоций к обсуждению.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62925" y="1280387"/>
            <a:ext cx="3894121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Говорить без агрессии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выражать недовольство спокойно, без обвинений и унижения. Когда участники описывают свои чувства и причины, спор становится предметным и гораздо легче разрешается.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11204" y="2895048"/>
            <a:ext cx="3894121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Искать компромисс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Зрелая группа не стремится любой ценой доказать правоту. Она ищет решение, которое учитывает разные позиции, сохраняет отношения и позволяет двигаться дальше без скрытого напряжения.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862925" y="2895048"/>
            <a:ext cx="3894121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Восстанавливать доверие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конфликта особенно важны последовательность, извинение при необходимости и готовность выполнять договоренности. Именно эти действия показывают, что группа умеет учиться на трудностях.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730" y="1410754"/>
            <a:ext cx="421500" cy="42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62820" y="1444024"/>
            <a:ext cx="443700" cy="3549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6523" y="1444024"/>
            <a:ext cx="443700" cy="3549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81230" y="1410754"/>
            <a:ext cx="421500" cy="421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goals that unite the group
</a:t>
            </a:r>
            <a:endParaRPr lang="en-US" sz="2800" dirty="0"/>
          </a:p>
        </p:txBody>
      </p:sp>
      <p:sp>
        <p:nvSpPr>
          <p:cNvPr id="13" name="Text 1"/>
          <p:cNvSpPr txBox="1"/>
          <p:nvPr/>
        </p:nvSpPr>
        <p:spPr>
          <a:xfrm>
            <a:off x="583625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Четкий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цель становится сильнее, когда итог можно увидеть: проект, событие, публикацию или полезное дело. Видимый результат помогает участникам понимать ценность своего вклада.
</a:t>
            </a:r>
            <a:endParaRPr lang="en-US" sz="1300" dirty="0"/>
          </a:p>
        </p:txBody>
      </p:sp>
      <p:sp>
        <p:nvSpPr>
          <p:cNvPr id="14" name="Text 2"/>
          <p:cNvSpPr txBox="1"/>
          <p:nvPr/>
        </p:nvSpPr>
        <p:spPr>
          <a:xfrm>
            <a:off x="2662815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польза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цель приносит реальную пользу другим, мотивация растет. Подростки легче объединяются вокруг дел, где их усилия заметны и действительно нужны команде, школе или сообществу.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4766518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вклад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цель соединяет разные роли в единую работу. Каждый участник видит, что результат зависит не от одного лидера, а от последовательных усилий всей группы.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6870125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 устойчивость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Достижимая цель укрепляет группу, потому что дает опыт успеха и совместной ответственности. После такого результата участники охотнее берутся за новые задачи и сложные форматы.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3968" y="2982362"/>
            <a:ext cx="2840364" cy="18001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96650" y="399850"/>
            <a:ext cx="6617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Different roles inside one team
</a:t>
            </a:r>
            <a:endParaRPr lang="en-US" sz="2800" dirty="0"/>
          </a:p>
        </p:txBody>
      </p:sp>
      <p:sp>
        <p:nvSpPr>
          <p:cNvPr id="12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535600" y="1453375"/>
            <a:ext cx="22746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Организатор следит за сроками, порядком действий и распределением задач. Такая роль помогает группе не терять фокус и превращает общую идею в понятный план работы.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3380380" y="1453375"/>
            <a:ext cx="23496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Генерация идей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Участник с сильной креативностью предлагает нестандартные решения и новые темы для обсуждения. Его вклад особенно важен на старте проекта, когда группе нужно выбрать направление.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193473" y="1453375"/>
            <a:ext cx="22746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содержания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Тот, кто умеет писать, оформлять или собирать материал, делает результат убедительным и качественным. Эта роль соединяет замысел команды с конкретным продуктом.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543409" y="3360450"/>
            <a:ext cx="23496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Коммуникация и презентация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Коммуникатор помогает договариваться, а презентующий ясно представляет общий результат. Вместе они делают работу видимой для других и повышают уверенность всей команды.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3374103" y="3360450"/>
            <a:ext cx="23130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Поддерживающий участник следит за атмосферой, помогает новичкам и снимает напряжение в сложные моменты. Именно такая роль часто сохраняет команду собранной и устойчивой.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033" y="3761817"/>
            <a:ext cx="3201242" cy="7607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признака помогают быстро узнать здоровую подростковую группу в повседневном общении.
</a:t>
            </a:r>
            <a:pPr algn="l" indent="0" marL="0">
              <a:lnSpc>
                <a:spcPct val="115000"/>
              </a:lnSpc>
              <a:buNone/>
            </a:pPr>
            <a:r>
              <a:rPr lang="en-US" sz="1138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описательных признаков из материалов презентации.
</a:t>
            </a:r>
            <a:endParaRPr lang="en-US" sz="1138" dirty="0"/>
          </a:p>
        </p:txBody>
      </p:sp>
      <p:sp>
        <p:nvSpPr>
          <p:cNvPr id="4" name="Text 1"/>
          <p:cNvSpPr txBox="1"/>
          <p:nvPr/>
        </p:nvSpPr>
        <p:spPr>
          <a:xfrm>
            <a:off x="3946009" y="1484723"/>
            <a:ext cx="3262512" cy="13155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признаки показывают, что участники чувствуют себя безопасно, не боятся задавать вопросы и сохраняют желание возвращаться к совместной деятельности.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650033" y="2350692"/>
            <a:ext cx="1609922" cy="121879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4400" dirty="0"/>
          </a:p>
        </p:txBody>
      </p:sp>
      <p:sp>
        <p:nvSpPr>
          <p:cNvPr id="6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42536" y="1903505"/>
            <a:ext cx="356595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Trust, growth, and responsibility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5327650" y="2411816"/>
            <a:ext cx="3456349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Идеальная youth group строится на доверии, уважении и общей цели. Именно в такой среде подростки учатся сотрудничать, говорить убедительно и воспринимать различия как источник роста.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2026-05-31T18:19:06Z</dcterms:created>
  <dcterms:modified xsi:type="dcterms:W3CDTF">2026-05-31T18:19:06Z</dcterms:modified>
</cp:coreProperties>
</file>