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slideLayout" Target="../slideLayouts/slideLayout1.xml"/><Relationship Id="rId5"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jpeg"/><Relationship Id="rId3" Type="http://schemas.openxmlformats.org/officeDocument/2006/relationships/image" Target="../media/image-4-3.pn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slideLayout" Target="../slideLayouts/slideLayout1.xml"/><Relationship Id="rId6"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slideLayout" Target="../slideLayouts/slideLayout1.xml"/><Relationship Id="rId5"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jpeg"/><Relationship Id="rId4" Type="http://schemas.openxmlformats.org/officeDocument/2006/relationships/image" Target="../media/image-8-4.png"/><Relationship Id="rId5" Type="http://schemas.openxmlformats.org/officeDocument/2006/relationships/image" Target="../media/image-8-5.jpeg"/><Relationship Id="rId6" Type="http://schemas.openxmlformats.org/officeDocument/2006/relationships/image" Target="../media/image-8-6.png"/><Relationship Id="rId7" Type="http://schemas.openxmlformats.org/officeDocument/2006/relationships/image" Target="../media/image-8-7.jpeg"/><Relationship Id="rId8" Type="http://schemas.openxmlformats.org/officeDocument/2006/relationships/image" Target="../media/image-8-8.png"/><Relationship Id="rId9" Type="http://schemas.openxmlformats.org/officeDocument/2006/relationships/slideLayout" Target="../slideLayouts/slideLayout1.xml"/><Relationship Id="rId10"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slideLayout" Target="../slideLayouts/slideLayout1.xml"/><Relationship Id="rId5"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slideLayout" Target="../slideLayouts/slideLayout1.xml"/><Relationship Id="rId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slideLayout" Target="../slideLayouts/slideLayout1.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jpeg"/><Relationship Id="rId3" Type="http://schemas.openxmlformats.org/officeDocument/2006/relationships/image" Target="../media/image-12-3.png"/><Relationship Id="rId4" Type="http://schemas.openxmlformats.org/officeDocument/2006/relationships/slideLayout" Target="../slideLayouts/slideLayout1.xml"/><Relationship Id="rId5"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slideLayout" Target="../slideLayouts/slideLayout1.xml"/><Relationship Id="rId5"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slideLayout" Target="../slideLayouts/slideLayout1.xml"/><Relationship Id="rId6"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jpe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jpeg"/><Relationship Id="rId6" Type="http://schemas.openxmlformats.org/officeDocument/2006/relationships/image" Target="../media/image-15-6.png"/><Relationship Id="rId7" Type="http://schemas.openxmlformats.org/officeDocument/2006/relationships/image" Target="../media/image-15-7.png"/><Relationship Id="rId8" Type="http://schemas.openxmlformats.org/officeDocument/2006/relationships/slideLayout" Target="../slideLayouts/slideLayout1.xml"/><Relationship Id="rId9"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slideLayout" Target="../slideLayouts/slideLayout1.xml"/><Relationship Id="rId6"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jpeg"/><Relationship Id="rId3" Type="http://schemas.openxmlformats.org/officeDocument/2006/relationships/slideLayout" Target="../slideLayouts/slideLayout1.xml"/><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slideLayout" Target="../slideLayouts/slideLayout1.xml"/><Relationship Id="rId5"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image" Target="../media/image-20-3.jpeg"/><Relationship Id="rId4" Type="http://schemas.openxmlformats.org/officeDocument/2006/relationships/slideLayout" Target="../slideLayouts/slideLayout1.xml"/><Relationship Id="rId5"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171575" y="1371005"/>
            <a:ext cx="4778476" cy="992579"/>
          </a:xfrm>
          <a:prstGeom prst="rect">
            <a:avLst/>
          </a:prstGeom>
          <a:noFill/>
          <a:ln/>
        </p:spPr>
        <p:txBody>
          <a:bodyPr wrap="square" lIns="0" tIns="0" rIns="0" bIns="0" rtlCol="0" anchor="t"/>
          <a:lstStyle/>
          <a:p>
            <a:pPr algn="l" indent="0" marL="0">
              <a:lnSpc>
                <a:spcPct val="100000"/>
              </a:lnSpc>
              <a:buNone/>
            </a:pPr>
            <a:r>
              <a:rPr lang="en-US" sz="2979" b="1" dirty="0">
                <a:solidFill>
                  <a:srgbClr val="FFFFFF"/>
                </a:solidFill>
                <a:latin typeface="Arial" pitchFamily="34" charset="0"/>
                <a:ea typeface="Arial" pitchFamily="34" charset="-122"/>
                <a:cs typeface="Arial" pitchFamily="34" charset="-120"/>
              </a:rPr>
              <a:t>Обзор и ключевые темы: Третий закон Менделя
</a:t>
            </a:r>
            <a:endParaRPr lang="en-US" sz="2979" dirty="0"/>
          </a:p>
        </p:txBody>
      </p:sp>
      <p:sp>
        <p:nvSpPr>
          <p:cNvPr id="5" name="Text 1"/>
          <p:cNvSpPr txBox="1"/>
          <p:nvPr/>
        </p:nvSpPr>
        <p:spPr>
          <a:xfrm>
            <a:off x="1171575" y="2570738"/>
            <a:ext cx="4778476" cy="692497"/>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Рассмотрим закон независимого наследования признаков, ключ к генетике.
</a:t>
            </a:r>
            <a:endParaRPr lang="en-US" sz="1400" dirty="0"/>
          </a:p>
        </p:txBody>
      </p:sp>
      <p:sp>
        <p:nvSpPr>
          <p:cNvPr id="6" name="Text 2"/>
          <p:cNvSpPr txBox="1"/>
          <p:nvPr/>
        </p:nvSpPr>
        <p:spPr>
          <a:xfrm>
            <a:off x="1185863" y="3734588"/>
            <a:ext cx="3386137" cy="163116"/>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105513" y="0"/>
            <a:ext cx="4038451" cy="5143499"/>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73126" y="411956"/>
            <a:ext cx="4198874" cy="1502569"/>
          </a:xfrm>
          <a:prstGeom prst="rect">
            <a:avLst/>
          </a:prstGeom>
          <a:noFill/>
          <a:ln/>
        </p:spPr>
        <p:txBody>
          <a:bodyPr wrap="square" lIns="0" tIns="0" rIns="0" bIns="0" rtlCol="0" anchor="t"/>
          <a:lstStyle/>
          <a:p>
            <a:pPr algn="l" indent="0" marL="0">
              <a:lnSpc>
                <a:spcPct val="100000"/>
              </a:lnSpc>
              <a:buNone/>
            </a:pPr>
            <a:r>
              <a:rPr lang="en-US" sz="3000" b="1" dirty="0">
                <a:solidFill>
                  <a:srgbClr val="FFFFFF"/>
                </a:solidFill>
                <a:latin typeface="Arial" pitchFamily="34" charset="0"/>
                <a:ea typeface="Arial" pitchFamily="34" charset="-122"/>
                <a:cs typeface="Arial" pitchFamily="34" charset="-120"/>
              </a:rPr>
              <a:t>Исторический фон открытий Менделя
</a:t>
            </a:r>
            <a:endParaRPr lang="en-US" sz="3000" dirty="0"/>
          </a:p>
        </p:txBody>
      </p:sp>
      <p:sp>
        <p:nvSpPr>
          <p:cNvPr id="6" name="Text 1"/>
          <p:cNvSpPr txBox="1"/>
          <p:nvPr/>
        </p:nvSpPr>
        <p:spPr>
          <a:xfrm>
            <a:off x="386953" y="2066544"/>
            <a:ext cx="4185046" cy="1976819"/>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Грегор Мендель проводил опыты с горохом в середине XIX века. В 1865 году он представил первые законы наследования, включая позже выделенный третий закон, раскрывающий независимость передачи признаков.
</a:t>
            </a:r>
            <a:endParaRPr lang="en-US" sz="1200" dirty="0"/>
          </a:p>
        </p:txBody>
      </p:sp>
      <p:sp>
        <p:nvSpPr>
          <p:cNvPr id="7" name="Text 2"/>
          <p:cNvSpPr txBox="1"/>
          <p:nvPr/>
        </p:nvSpPr>
        <p:spPr>
          <a:xfrm>
            <a:off x="6936581" y="4611497"/>
            <a:ext cx="1820466" cy="182942"/>
          </a:xfrm>
          <a:prstGeom prst="rect">
            <a:avLst/>
          </a:prstGeom>
          <a:noFill/>
          <a:ln/>
        </p:spPr>
        <p:txBody>
          <a:bodyPr wrap="square" lIns="0" tIns="0" rIns="0" bIns="0" rtlCol="0" anchor="t"/>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2</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73126" y="411957"/>
            <a:ext cx="8383922" cy="795338"/>
          </a:xfrm>
          <a:prstGeom prst="rect">
            <a:avLst/>
          </a:prstGeom>
          <a:noFill/>
          <a:ln/>
        </p:spPr>
        <p:txBody>
          <a:bodyPr wrap="square" lIns="0" tIns="0" rIns="0" bIns="0" rtlCol="0" anchor="t"/>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Суть третьего закона Менделя
</a:t>
            </a:r>
            <a:endParaRPr lang="en-US" sz="3000" dirty="0"/>
          </a:p>
        </p:txBody>
      </p:sp>
      <p:sp>
        <p:nvSpPr>
          <p:cNvPr id="6" name="Text 1"/>
          <p:cNvSpPr txBox="1"/>
          <p:nvPr/>
        </p:nvSpPr>
        <p:spPr>
          <a:xfrm>
            <a:off x="6936581" y="4611497"/>
            <a:ext cx="1820466" cy="182942"/>
          </a:xfrm>
          <a:prstGeom prst="rect">
            <a:avLst/>
          </a:prstGeom>
          <a:noFill/>
          <a:ln/>
        </p:spPr>
        <p:txBody>
          <a:bodyPr wrap="square" lIns="0" tIns="0" rIns="0" bIns="0" rtlCol="0" anchor="t"/>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3</a:t>
            </a:r>
            <a:endParaRPr lang="en-US" sz="900" dirty="0"/>
          </a:p>
        </p:txBody>
      </p:sp>
      <p:sp>
        <p:nvSpPr>
          <p:cNvPr id="7" name="Text 2"/>
          <p:cNvSpPr txBox="1"/>
          <p:nvPr/>
        </p:nvSpPr>
        <p:spPr>
          <a:xfrm>
            <a:off x="3318272" y="2143125"/>
            <a:ext cx="2507456" cy="178951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Гены, находящиеся на разных парах хромосом, распределяются случайным образом при формировании гамет, что обеспечивает разнообразие признаков у потомков.
</a:t>
            </a:r>
            <a:endParaRPr lang="en-US" sz="1100" dirty="0"/>
          </a:p>
        </p:txBody>
      </p:sp>
      <p:sp>
        <p:nvSpPr>
          <p:cNvPr id="8" name="Text 3"/>
          <p:cNvSpPr txBox="1"/>
          <p:nvPr/>
        </p:nvSpPr>
        <p:spPr>
          <a:xfrm>
            <a:off x="6109043" y="2143125"/>
            <a:ext cx="2507456" cy="178951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Закон работает только при отсутствии сцепления генов и объясняет появление новых комбинаций признаков в потомстве.
</a:t>
            </a:r>
            <a:endParaRPr lang="en-US" sz="1100" dirty="0"/>
          </a:p>
        </p:txBody>
      </p:sp>
      <p:sp>
        <p:nvSpPr>
          <p:cNvPr id="9" name="Text 4"/>
          <p:cNvSpPr txBox="1"/>
          <p:nvPr/>
        </p:nvSpPr>
        <p:spPr>
          <a:xfrm>
            <a:off x="527501" y="2143125"/>
            <a:ext cx="2507456" cy="178951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При скрещивании по двум или более разным признакам наследование каждой пары происходит независимо, если гены расположены в разных хромосомах.
</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86955" y="1658018"/>
            <a:ext cx="2788550" cy="266328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73126" y="411957"/>
            <a:ext cx="8383922" cy="795338"/>
          </a:xfrm>
          <a:prstGeom prst="rect">
            <a:avLst/>
          </a:prstGeom>
          <a:noFill/>
          <a:ln/>
        </p:spPr>
        <p:txBody>
          <a:bodyPr wrap="square" lIns="0" tIns="0" rIns="0" bIns="0" rtlCol="0" anchor="t"/>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Опыт Менделя с двумя признаками
</a:t>
            </a:r>
            <a:endParaRPr lang="en-US" sz="3000" dirty="0"/>
          </a:p>
        </p:txBody>
      </p:sp>
      <p:sp>
        <p:nvSpPr>
          <p:cNvPr id="6" name="Text 1"/>
          <p:cNvSpPr txBox="1"/>
          <p:nvPr/>
        </p:nvSpPr>
        <p:spPr>
          <a:xfrm>
            <a:off x="3318272" y="2364581"/>
            <a:ext cx="2507456" cy="1793081"/>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Мендель скрещивал горох с жёлтыми и зелёными семенами, а также с гладкой и морщинистой формой. В F2 проявились все комбинации этих признаков.
</a:t>
            </a:r>
            <a:endParaRPr lang="en-US" sz="1100" dirty="0"/>
          </a:p>
        </p:txBody>
      </p:sp>
      <p:sp>
        <p:nvSpPr>
          <p:cNvPr id="7" name="Text 2"/>
          <p:cNvSpPr txBox="1"/>
          <p:nvPr/>
        </p:nvSpPr>
        <p:spPr>
          <a:xfrm>
            <a:off x="6936581" y="4611497"/>
            <a:ext cx="1820466" cy="182942"/>
          </a:xfrm>
          <a:prstGeom prst="rect">
            <a:avLst/>
          </a:prstGeom>
          <a:noFill/>
          <a:ln/>
        </p:spPr>
        <p:txBody>
          <a:bodyPr wrap="square" lIns="0" tIns="0" rIns="0" bIns="0" rtlCol="0" anchor="t"/>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4</a:t>
            </a:r>
            <a:endParaRPr lang="en-US" sz="900" dirty="0"/>
          </a:p>
        </p:txBody>
      </p:sp>
      <p:sp>
        <p:nvSpPr>
          <p:cNvPr id="8" name="Text 3"/>
          <p:cNvSpPr txBox="1"/>
          <p:nvPr/>
        </p:nvSpPr>
        <p:spPr>
          <a:xfrm>
            <a:off x="6109043" y="2364581"/>
            <a:ext cx="2507456" cy="1793081"/>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Результаты показали, что цвет и форма наследуются независимо, что доказывает принцип независимости, теперь известный как третий закон.
</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029075" y="1553988"/>
            <a:ext cx="4591050" cy="2252663"/>
          </a:xfrm>
          <a:prstGeom prst="rect">
            <a:avLst/>
          </a:prstGeom>
        </p:spPr>
      </p:pic>
      <p:sp>
        <p:nvSpPr>
          <p:cNvPr id="5" name="Text 0"/>
          <p:cNvSpPr txBox="1"/>
          <p:nvPr/>
        </p:nvSpPr>
        <p:spPr>
          <a:xfrm>
            <a:off x="373126" y="411957"/>
            <a:ext cx="8383922" cy="795338"/>
          </a:xfrm>
          <a:prstGeom prst="rect">
            <a:avLst/>
          </a:prstGeom>
          <a:noFill/>
          <a:ln/>
        </p:spPr>
        <p:txBody>
          <a:bodyPr wrap="square" lIns="0" tIns="0" rIns="0" bIns="0" rtlCol="0" anchor="t"/>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Диаграмма скрещиваний дигетерозигот
</a:t>
            </a:r>
            <a:endParaRPr lang="en-US" sz="3000" dirty="0"/>
          </a:p>
        </p:txBody>
      </p:sp>
      <p:sp>
        <p:nvSpPr>
          <p:cNvPr id="6" name="Text 1"/>
          <p:cNvSpPr txBox="1"/>
          <p:nvPr/>
        </p:nvSpPr>
        <p:spPr>
          <a:xfrm>
            <a:off x="6936581" y="4611497"/>
            <a:ext cx="1820466" cy="182942"/>
          </a:xfrm>
          <a:prstGeom prst="rect">
            <a:avLst/>
          </a:prstGeom>
          <a:noFill/>
          <a:ln/>
        </p:spPr>
        <p:txBody>
          <a:bodyPr wrap="square" lIns="0" tIns="0" rIns="0" bIns="0" rtlCol="0" anchor="t"/>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5</a:t>
            </a:r>
            <a:endParaRPr lang="en-US" sz="900" dirty="0"/>
          </a:p>
        </p:txBody>
      </p:sp>
      <p:sp>
        <p:nvSpPr>
          <p:cNvPr id="7" name="Text 2"/>
          <p:cNvSpPr txBox="1"/>
          <p:nvPr/>
        </p:nvSpPr>
        <p:spPr>
          <a:xfrm>
            <a:off x="400491" y="1676995"/>
            <a:ext cx="2507456" cy="178951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Данные четко отражают классическое соотношение 9:3:3:1 для фенотипов при независимом наследовании.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61A6AD"/>
                </a:solidFill>
                <a:latin typeface="Arial" pitchFamily="34" charset="0"/>
                <a:ea typeface="Arial" pitchFamily="34" charset="-122"/>
                <a:cs typeface="Arial" pitchFamily="34" charset="-120"/>
              </a:rPr>
              <a:t>Соотношение фенотипов подтверждает независимость наследования двух признаков у потомков поколения F2.
</a:t>
            </a:r>
            <a:endParaRPr lang="en-US" sz="1400" dirty="0"/>
          </a:p>
        </p:txBody>
      </p:sp>
      <p:sp>
        <p:nvSpPr>
          <p:cNvPr id="8" name="Text 3"/>
          <p:cNvSpPr txBox="1"/>
          <p:nvPr/>
        </p:nvSpPr>
        <p:spPr>
          <a:xfrm>
            <a:off x="3890213" y="4017169"/>
            <a:ext cx="3120187" cy="440531"/>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Эксперименты Г. Менделя, 1865
</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73126" y="411957"/>
            <a:ext cx="8383922" cy="795338"/>
          </a:xfrm>
          <a:prstGeom prst="rect">
            <a:avLst/>
          </a:prstGeom>
          <a:noFill/>
          <a:ln/>
        </p:spPr>
        <p:txBody>
          <a:bodyPr wrap="square" lIns="0" tIns="0" rIns="0" bIns="0" rtlCol="0" anchor="t"/>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Генетические определения: независимость наследования
</a:t>
            </a:r>
            <a:endParaRPr lang="en-US" sz="3000" dirty="0"/>
          </a:p>
        </p:txBody>
      </p:sp>
      <p:sp>
        <p:nvSpPr>
          <p:cNvPr id="7" name="Text 1"/>
          <p:cNvSpPr txBox="1"/>
          <p:nvPr/>
        </p:nvSpPr>
        <p:spPr>
          <a:xfrm>
            <a:off x="6936581" y="4611497"/>
            <a:ext cx="1820466" cy="182942"/>
          </a:xfrm>
          <a:prstGeom prst="rect">
            <a:avLst/>
          </a:prstGeom>
          <a:noFill/>
          <a:ln/>
        </p:spPr>
        <p:txBody>
          <a:bodyPr wrap="square" lIns="0" tIns="0" rIns="0" bIns="0" rtlCol="0" anchor="t"/>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6</a:t>
            </a:r>
            <a:endParaRPr lang="en-US" sz="900" dirty="0"/>
          </a:p>
        </p:txBody>
      </p:sp>
      <p:sp>
        <p:nvSpPr>
          <p:cNvPr id="8" name="Text 2"/>
          <p:cNvSpPr txBox="1"/>
          <p:nvPr/>
        </p:nvSpPr>
        <p:spPr>
          <a:xfrm>
            <a:off x="597803" y="1947369"/>
            <a:ext cx="3761683" cy="862913"/>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Гены, отвечающие за разные признаки, локализованы на различных гомологичных хромосомах, формируя условие для их независимого распределения в гаметах.
</a:t>
            </a:r>
            <a:endParaRPr lang="en-US" sz="1100" dirty="0"/>
          </a:p>
        </p:txBody>
      </p:sp>
      <p:sp>
        <p:nvSpPr>
          <p:cNvPr id="9" name="Text 3"/>
          <p:cNvSpPr txBox="1"/>
          <p:nvPr/>
        </p:nvSpPr>
        <p:spPr>
          <a:xfrm>
            <a:off x="4784515" y="1947369"/>
            <a:ext cx="3761683" cy="862913"/>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Аллели — это разновидности одного и того же гена, определяющие вариации признаков у организмов.
</a:t>
            </a:r>
            <a:endParaRPr lang="en-US" sz="1100" dirty="0"/>
          </a:p>
        </p:txBody>
      </p:sp>
      <p:sp>
        <p:nvSpPr>
          <p:cNvPr id="10" name="Text 4"/>
          <p:cNvSpPr txBox="1"/>
          <p:nvPr/>
        </p:nvSpPr>
        <p:spPr>
          <a:xfrm>
            <a:off x="597803" y="3554713"/>
            <a:ext cx="3761683" cy="862913"/>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Комбинация аллелей с разных хромосом создает разнообразие фенотипов в потомстве.
</a:t>
            </a:r>
            <a:endParaRPr lang="en-US" sz="1100" dirty="0"/>
          </a:p>
        </p:txBody>
      </p:sp>
      <p:sp>
        <p:nvSpPr>
          <p:cNvPr id="11" name="Text 5"/>
          <p:cNvSpPr txBox="1"/>
          <p:nvPr/>
        </p:nvSpPr>
        <p:spPr>
          <a:xfrm>
            <a:off x="4784515" y="3554713"/>
            <a:ext cx="3761683" cy="862913"/>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При мейозе гены распределяются случайным образом, обеспечивая независимость наследования и генетическую вариативность.
</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901254" y="1595710"/>
            <a:ext cx="3604120" cy="2125371"/>
          </a:xfrm>
          <a:prstGeom prst="rect">
            <a:avLst/>
          </a:prstGeom>
        </p:spPr>
      </p:pic>
      <p:sp>
        <p:nvSpPr>
          <p:cNvPr id="5" name="Text 0"/>
          <p:cNvSpPr txBox="1"/>
          <p:nvPr/>
        </p:nvSpPr>
        <p:spPr>
          <a:xfrm>
            <a:off x="373126" y="411957"/>
            <a:ext cx="8383922" cy="795338"/>
          </a:xfrm>
          <a:prstGeom prst="rect">
            <a:avLst/>
          </a:prstGeom>
          <a:noFill/>
          <a:ln/>
        </p:spPr>
        <p:txBody>
          <a:bodyPr wrap="square" lIns="0" tIns="0" rIns="0" bIns="0" rtlCol="0" anchor="t"/>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Таблица: расщепление признаков в поколении F2
</a:t>
            </a:r>
            <a:endParaRPr lang="en-US" sz="3000" dirty="0"/>
          </a:p>
        </p:txBody>
      </p:sp>
      <p:sp>
        <p:nvSpPr>
          <p:cNvPr id="6" name="Text 1"/>
          <p:cNvSpPr txBox="1"/>
          <p:nvPr/>
        </p:nvSpPr>
        <p:spPr>
          <a:xfrm>
            <a:off x="6936581" y="4611497"/>
            <a:ext cx="1820466" cy="182942"/>
          </a:xfrm>
          <a:prstGeom prst="rect">
            <a:avLst/>
          </a:prstGeom>
          <a:noFill/>
          <a:ln/>
        </p:spPr>
        <p:txBody>
          <a:bodyPr wrap="square" lIns="0" tIns="0" rIns="0" bIns="0" rtlCol="0" anchor="t"/>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7</a:t>
            </a:r>
            <a:endParaRPr lang="en-US" sz="900" dirty="0"/>
          </a:p>
        </p:txBody>
      </p:sp>
      <p:sp>
        <p:nvSpPr>
          <p:cNvPr id="7" name="Text 2"/>
          <p:cNvSpPr txBox="1"/>
          <p:nvPr/>
        </p:nvSpPr>
        <p:spPr>
          <a:xfrm>
            <a:off x="5213747" y="1438275"/>
            <a:ext cx="3044428" cy="2481263"/>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Демонстрирует фенотипы, генотипы и их частоту при независимом наследовании двух признаков у гороха.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Наблюдаются классические пропорции 9:3:3:1, подтверждающие независимость наследования.
</a:t>
            </a:r>
            <a:endParaRPr lang="en-US" sz="1400" dirty="0"/>
          </a:p>
        </p:txBody>
      </p:sp>
      <p:sp>
        <p:nvSpPr>
          <p:cNvPr id="8" name="Text 3"/>
          <p:cNvSpPr txBox="1"/>
          <p:nvPr/>
        </p:nvSpPr>
        <p:spPr>
          <a:xfrm>
            <a:off x="386953" y="4307680"/>
            <a:ext cx="3120187" cy="440531"/>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Г. Мендель, 1865
</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83622" y="1408494"/>
            <a:ext cx="2794271" cy="1953806"/>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179003" y="1408494"/>
            <a:ext cx="2794271" cy="1953806"/>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5973273" y="1408494"/>
            <a:ext cx="2794271" cy="1953806"/>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373126" y="411957"/>
            <a:ext cx="8383922" cy="795338"/>
          </a:xfrm>
          <a:prstGeom prst="rect">
            <a:avLst/>
          </a:prstGeom>
          <a:noFill/>
          <a:ln/>
        </p:spPr>
        <p:txBody>
          <a:bodyPr wrap="square" lIns="0" tIns="0" rIns="0" bIns="0" rtlCol="0" anchor="t"/>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Дигибридное скрещивание: ключевые понятия
</a:t>
            </a:r>
            <a:endParaRPr lang="en-US" sz="3000" dirty="0"/>
          </a:p>
        </p:txBody>
      </p:sp>
      <p:sp>
        <p:nvSpPr>
          <p:cNvPr id="11" name="Text 1"/>
          <p:cNvSpPr txBox="1"/>
          <p:nvPr/>
        </p:nvSpPr>
        <p:spPr>
          <a:xfrm>
            <a:off x="6936581" y="4611497"/>
            <a:ext cx="1820466" cy="182942"/>
          </a:xfrm>
          <a:prstGeom prst="rect">
            <a:avLst/>
          </a:prstGeom>
          <a:noFill/>
          <a:ln/>
        </p:spPr>
        <p:txBody>
          <a:bodyPr wrap="square" lIns="0" tIns="0" rIns="0" bIns="0" rtlCol="0" anchor="t"/>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8</a:t>
            </a:r>
            <a:endParaRPr lang="en-US" sz="900" dirty="0"/>
          </a:p>
        </p:txBody>
      </p:sp>
      <p:sp>
        <p:nvSpPr>
          <p:cNvPr id="12" name="Text 2"/>
          <p:cNvSpPr txBox="1"/>
          <p:nvPr/>
        </p:nvSpPr>
        <p:spPr>
          <a:xfrm>
            <a:off x="526512" y="3539305"/>
            <a:ext cx="2509601" cy="729018"/>
          </a:xfrm>
          <a:prstGeom prst="rect">
            <a:avLst/>
          </a:prstGeom>
          <a:noFill/>
          <a:ln/>
        </p:spPr>
        <p:txBody>
          <a:bodyPr wrap="square" lIns="0" tIns="0" rIns="0" bIns="0" rtlCol="0" anchor="t"/>
          <a:lstStyle/>
          <a:p>
            <a:pPr algn="ctr" indent="0" marL="0">
              <a:lnSpc>
                <a:spcPct val="100000"/>
              </a:lnSpc>
              <a:buNone/>
            </a:pPr>
            <a:r>
              <a:rPr lang="en-US" sz="990" b="1" dirty="0">
                <a:solidFill>
                  <a:srgbClr val="FFFFFF"/>
                </a:solidFill>
                <a:latin typeface="Arial" pitchFamily="34" charset="0"/>
                <a:ea typeface="Arial" pitchFamily="34" charset="-122"/>
                <a:cs typeface="Arial" pitchFamily="34" charset="-120"/>
              </a:rPr>
              <a:t>Основные признаки дигибридного скрещивания
</a:t>
            </a:r>
            <a:pPr algn="ctr" indent="0" marL="0">
              <a:lnSpc>
                <a:spcPct val="100000"/>
              </a:lnSpc>
              <a:buNone/>
            </a:pPr>
            <a:r>
              <a:rPr lang="en-US" sz="848"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778" dirty="0">
                <a:solidFill>
                  <a:srgbClr val="FFFFFF"/>
                </a:solidFill>
                <a:latin typeface="Arial" pitchFamily="34" charset="0"/>
                <a:ea typeface="Arial" pitchFamily="34" charset="-122"/>
                <a:cs typeface="Arial" pitchFamily="34" charset="-120"/>
              </a:rPr>
              <a:t>Скрещиваются два организма, отличающиеся по двум парам признаков. Это позволяет провести анализ независимости наследования каждого признака.
</a:t>
            </a:r>
            <a:endParaRPr lang="en-US" sz="990" dirty="0"/>
          </a:p>
        </p:txBody>
      </p:sp>
      <p:sp>
        <p:nvSpPr>
          <p:cNvPr id="13" name="Text 3"/>
          <p:cNvSpPr txBox="1"/>
          <p:nvPr/>
        </p:nvSpPr>
        <p:spPr>
          <a:xfrm>
            <a:off x="3319671" y="3539305"/>
            <a:ext cx="2509601" cy="729018"/>
          </a:xfrm>
          <a:prstGeom prst="rect">
            <a:avLst/>
          </a:prstGeom>
          <a:noFill/>
          <a:ln/>
        </p:spPr>
        <p:txBody>
          <a:bodyPr wrap="square" lIns="0" tIns="0" rIns="0" bIns="0" rtlCol="0" anchor="t"/>
          <a:lstStyle/>
          <a:p>
            <a:pPr algn="ctr" indent="0" marL="0">
              <a:lnSpc>
                <a:spcPct val="100000"/>
              </a:lnSpc>
              <a:buNone/>
            </a:pPr>
            <a:r>
              <a:rPr lang="en-US" sz="1024" b="1" dirty="0">
                <a:solidFill>
                  <a:srgbClr val="FFFFFF"/>
                </a:solidFill>
                <a:latin typeface="Arial" pitchFamily="34" charset="0"/>
                <a:ea typeface="Arial" pitchFamily="34" charset="-122"/>
                <a:cs typeface="Arial" pitchFamily="34" charset="-120"/>
              </a:rPr>
              <a:t>Родительские и гибридные поколения
</a:t>
            </a:r>
            <a:pPr algn="ctr" indent="0" marL="0">
              <a:lnSpc>
                <a:spcPct val="100000"/>
              </a:lnSpc>
              <a:buNone/>
            </a:pPr>
            <a:r>
              <a:rPr lang="en-US" sz="878"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805" dirty="0">
                <a:solidFill>
                  <a:srgbClr val="FFFFFF"/>
                </a:solidFill>
                <a:latin typeface="Arial" pitchFamily="34" charset="0"/>
                <a:ea typeface="Arial" pitchFamily="34" charset="-122"/>
                <a:cs typeface="Arial" pitchFamily="34" charset="-120"/>
              </a:rPr>
              <a:t>Родители дают потомство F1 с одинаковыми генотипами. Последующее F2 поколение выявляет новые комбинации благодаря сцеплению или независимому наследованию.
</a:t>
            </a:r>
            <a:endParaRPr lang="en-US" sz="1024" dirty="0"/>
          </a:p>
        </p:txBody>
      </p:sp>
      <p:sp>
        <p:nvSpPr>
          <p:cNvPr id="14" name="Text 4"/>
          <p:cNvSpPr txBox="1"/>
          <p:nvPr/>
        </p:nvSpPr>
        <p:spPr>
          <a:xfrm>
            <a:off x="6113942" y="3539305"/>
            <a:ext cx="2509601" cy="729018"/>
          </a:xfrm>
          <a:prstGeom prst="rect">
            <a:avLst/>
          </a:prstGeom>
          <a:noFill/>
          <a:ln/>
        </p:spPr>
        <p:txBody>
          <a:bodyPr wrap="square" lIns="0" tIns="0" rIns="0" bIns="0" rtlCol="0" anchor="t"/>
          <a:lstStyle/>
          <a:p>
            <a:pPr algn="ctr" indent="0" marL="0">
              <a:lnSpc>
                <a:spcPct val="100000"/>
              </a:lnSpc>
              <a:buNone/>
            </a:pPr>
            <a:r>
              <a:rPr lang="en-US" sz="1147" b="1" dirty="0">
                <a:solidFill>
                  <a:srgbClr val="FFFFFF"/>
                </a:solidFill>
                <a:latin typeface="Arial" pitchFamily="34" charset="0"/>
                <a:ea typeface="Arial" pitchFamily="34" charset="-122"/>
                <a:cs typeface="Arial" pitchFamily="34" charset="-120"/>
              </a:rPr>
              <a:t>Практическое применение
</a:t>
            </a:r>
            <a:pPr algn="ctr" indent="0" marL="0">
              <a:lnSpc>
                <a:spcPct val="100000"/>
              </a:lnSpc>
              <a:buNone/>
            </a:pPr>
            <a:r>
              <a:rPr lang="en-US" sz="983"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901" dirty="0">
                <a:solidFill>
                  <a:srgbClr val="FFFFFF"/>
                </a:solidFill>
                <a:latin typeface="Arial" pitchFamily="34" charset="0"/>
                <a:ea typeface="Arial" pitchFamily="34" charset="-122"/>
                <a:cs typeface="Arial" pitchFamily="34" charset="-120"/>
              </a:rPr>
              <a:t>Изучение дигибридных скрещиваний помогает селекционерам и генетикам понять, будут ли признаки наследоваться совместно или независимо.
</a:t>
            </a:r>
            <a:endParaRPr lang="en-US" sz="1147"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73126" y="411957"/>
            <a:ext cx="8383922" cy="795338"/>
          </a:xfrm>
          <a:prstGeom prst="rect">
            <a:avLst/>
          </a:prstGeom>
          <a:noFill/>
          <a:ln/>
        </p:spPr>
        <p:txBody>
          <a:bodyPr wrap="square" lIns="0" tIns="0" rIns="0" bIns="0" rtlCol="0" anchor="t"/>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Механизм формирования гамет при дигетерозиготности
</a:t>
            </a:r>
            <a:endParaRPr lang="en-US" sz="3000" dirty="0"/>
          </a:p>
        </p:txBody>
      </p:sp>
      <p:sp>
        <p:nvSpPr>
          <p:cNvPr id="6" name="Text 1"/>
          <p:cNvSpPr txBox="1"/>
          <p:nvPr/>
        </p:nvSpPr>
        <p:spPr>
          <a:xfrm>
            <a:off x="548719" y="2330245"/>
            <a:ext cx="2507456" cy="1884566"/>
          </a:xfrm>
          <a:prstGeom prst="rect">
            <a:avLst/>
          </a:prstGeom>
          <a:noFill/>
          <a:ln/>
        </p:spPr>
        <p:txBody>
          <a:bodyPr wrap="square" lIns="0" tIns="0" rIns="0" bIns="0" rtlCol="0" anchor="t"/>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Особь с генотипом AaBb формирует четыре типа гамет: AB, Ab, aB и ab, которые распределяются независимо друг от друга.
</a:t>
            </a:r>
            <a:endParaRPr lang="en-US" sz="1100" dirty="0"/>
          </a:p>
        </p:txBody>
      </p:sp>
      <p:sp>
        <p:nvSpPr>
          <p:cNvPr id="7" name="Text 2"/>
          <p:cNvSpPr txBox="1"/>
          <p:nvPr/>
        </p:nvSpPr>
        <p:spPr>
          <a:xfrm>
            <a:off x="6936581" y="4611497"/>
            <a:ext cx="1820466" cy="182942"/>
          </a:xfrm>
          <a:prstGeom prst="rect">
            <a:avLst/>
          </a:prstGeom>
          <a:noFill/>
          <a:ln/>
        </p:spPr>
        <p:txBody>
          <a:bodyPr wrap="square" lIns="0" tIns="0" rIns="0" bIns="0" rtlCol="0" anchor="t"/>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9</a:t>
            </a:r>
            <a:endParaRPr lang="en-US" sz="900" dirty="0"/>
          </a:p>
        </p:txBody>
      </p:sp>
      <p:sp>
        <p:nvSpPr>
          <p:cNvPr id="8" name="Text 3"/>
          <p:cNvSpPr txBox="1"/>
          <p:nvPr/>
        </p:nvSpPr>
        <p:spPr>
          <a:xfrm>
            <a:off x="3339491" y="2330245"/>
            <a:ext cx="2507456" cy="1884566"/>
          </a:xfrm>
          <a:prstGeom prst="rect">
            <a:avLst/>
          </a:prstGeom>
          <a:noFill/>
          <a:ln/>
        </p:spPr>
        <p:txBody>
          <a:bodyPr wrap="square" lIns="0" tIns="0" rIns="0" bIns="0" rtlCol="0" anchor="t"/>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Такое распределение объясняется случайным разделением гомологичных хромосом при мейозе и приводит к новой комбинации признаков в потомстве.
</a:t>
            </a:r>
            <a:endParaRPr lang="en-US" sz="1100" dirty="0"/>
          </a:p>
        </p:txBody>
      </p:sp>
      <p:sp>
        <p:nvSpPr>
          <p:cNvPr id="9" name="Text 4"/>
          <p:cNvSpPr txBox="1"/>
          <p:nvPr/>
        </p:nvSpPr>
        <p:spPr>
          <a:xfrm>
            <a:off x="6111266" y="2330245"/>
            <a:ext cx="2507456" cy="1884566"/>
          </a:xfrm>
          <a:prstGeom prst="rect">
            <a:avLst/>
          </a:prstGeom>
          <a:noFill/>
          <a:ln/>
        </p:spPr>
        <p:txBody>
          <a:bodyPr wrap="square" lIns="0" tIns="0" rIns="0" bIns="0" rtlCol="0" anchor="t"/>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Аналогия — случайное перемешивание и сочетание элементов из двух разных наборов, создавая разные вариации.
</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91971" y="1472748"/>
            <a:ext cx="8373750" cy="3045000"/>
          </a:xfrm>
          <a:prstGeom prst="rect">
            <a:avLst/>
          </a:prstGeom>
        </p:spPr>
      </p:pic>
      <p:sp>
        <p:nvSpPr>
          <p:cNvPr id="5" name="Text 0"/>
          <p:cNvSpPr txBox="1"/>
          <p:nvPr/>
        </p:nvSpPr>
        <p:spPr>
          <a:xfrm>
            <a:off x="373125" y="411952"/>
            <a:ext cx="8383800" cy="554100"/>
          </a:xfrm>
          <a:prstGeom prst="rect">
            <a:avLst/>
          </a:prstGeom>
          <a:noFill/>
          <a:ln/>
        </p:spPr>
        <p:txBody>
          <a:bodyPr wrap="square" lIns="0" tIns="0" rIns="0" bIns="0" rtlCol="0" anchor="t"/>
          <a:lstStyle/>
          <a:p>
            <a:pPr algn="l" indent="0" marL="0">
              <a:lnSpc>
                <a:spcPct val="100000"/>
              </a:lnSpc>
              <a:buNone/>
            </a:pPr>
            <a:r>
              <a:rPr lang="en-US" sz="2490" b="1" dirty="0">
                <a:solidFill>
                  <a:srgbClr val="000000"/>
                </a:solidFill>
                <a:latin typeface="Arial" pitchFamily="34" charset="0"/>
                <a:ea typeface="Arial" pitchFamily="34" charset="-122"/>
                <a:cs typeface="Arial" pitchFamily="34" charset="-120"/>
              </a:rPr>
              <a:t>Схема наследования при дигибридном скрещивании
</a:t>
            </a:r>
            <a:endParaRPr lang="en-US" sz="2490" dirty="0"/>
          </a:p>
        </p:txBody>
      </p:sp>
      <p:sp>
        <p:nvSpPr>
          <p:cNvPr id="6" name="Text 1"/>
          <p:cNvSpPr txBox="1"/>
          <p:nvPr/>
        </p:nvSpPr>
        <p:spPr>
          <a:xfrm>
            <a:off x="6936581" y="4611496"/>
            <a:ext cx="1820400" cy="183000"/>
          </a:xfrm>
          <a:prstGeom prst="rect">
            <a:avLst/>
          </a:prstGeom>
          <a:noFill/>
          <a:ln/>
        </p:spPr>
        <p:txBody>
          <a:bodyPr wrap="square" lIns="0" tIns="0" rIns="0" bIns="0" rtlCol="0" anchor="t"/>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10</a:t>
            </a:r>
            <a:endParaRPr lang="en-US" sz="900" dirty="0"/>
          </a:p>
        </p:txBody>
      </p:sp>
      <p:sp>
        <p:nvSpPr>
          <p:cNvPr id="7" name="Text 2"/>
          <p:cNvSpPr txBox="1"/>
          <p:nvPr/>
        </p:nvSpPr>
        <p:spPr>
          <a:xfrm>
            <a:off x="373125" y="966050"/>
            <a:ext cx="8383800" cy="440400"/>
          </a:xfrm>
          <a:prstGeom prst="rect">
            <a:avLst/>
          </a:prstGeom>
          <a:noFill/>
          <a:ln/>
        </p:spPr>
        <p:txBody>
          <a:bodyPr wrap="square" lIns="0" tIns="0" rIns="0" bIns="0" rtlCol="0" anchor="ctr"/>
          <a:lstStyle/>
          <a:p>
            <a:pPr algn="l" indent="0" marL="0">
              <a:lnSpc>
                <a:spcPct val="100000"/>
              </a:lnSpc>
              <a:buNone/>
            </a:pPr>
            <a:r>
              <a:rPr lang="en-US" sz="1400" dirty="0">
                <a:solidFill>
                  <a:srgbClr val="1B1B1B"/>
                </a:solidFill>
                <a:latin typeface="Arial" pitchFamily="34" charset="0"/>
                <a:ea typeface="Arial" pitchFamily="34" charset="-122"/>
                <a:cs typeface="Arial" pitchFamily="34" charset="-120"/>
              </a:rPr>
              <a:t>Процесс от родителей до потомков и распределение фенотипов в F2
</a:t>
            </a:r>
            <a:endParaRPr lang="en-US" sz="1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73126" y="411957"/>
            <a:ext cx="8383922" cy="795338"/>
          </a:xfrm>
          <a:prstGeom prst="rect">
            <a:avLst/>
          </a:prstGeom>
          <a:noFill/>
          <a:ln/>
        </p:spPr>
        <p:txBody>
          <a:bodyPr wrap="square" lIns="0" tIns="0" rIns="0" bIns="0" rtlCol="0" anchor="t"/>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Исключения из третьего закона Менделя
</a:t>
            </a:r>
            <a:endParaRPr lang="en-US" sz="3000" dirty="0"/>
          </a:p>
        </p:txBody>
      </p:sp>
      <p:sp>
        <p:nvSpPr>
          <p:cNvPr id="5" name="Text 1"/>
          <p:cNvSpPr txBox="1"/>
          <p:nvPr/>
        </p:nvSpPr>
        <p:spPr>
          <a:xfrm>
            <a:off x="548719" y="2330245"/>
            <a:ext cx="2507456" cy="1884566"/>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Гены, расположенные близко друг к другу в одной хромосоме, называют сцепленными и они обычно наследуются вместе, что противоречит правилу независимого наследования.
</a:t>
            </a:r>
            <a:endParaRPr lang="en-US" sz="1100" dirty="0"/>
          </a:p>
        </p:txBody>
      </p:sp>
      <p:sp>
        <p:nvSpPr>
          <p:cNvPr id="6" name="Text 2"/>
          <p:cNvSpPr txBox="1"/>
          <p:nvPr/>
        </p:nvSpPr>
        <p:spPr>
          <a:xfrm>
            <a:off x="6936581" y="4611497"/>
            <a:ext cx="1820466" cy="182942"/>
          </a:xfrm>
          <a:prstGeom prst="rect">
            <a:avLst/>
          </a:prstGeom>
          <a:noFill/>
          <a:ln/>
        </p:spPr>
        <p:txBody>
          <a:bodyPr wrap="square" lIns="0" tIns="0" rIns="0" bIns="0" rtlCol="0" anchor="t"/>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11</a:t>
            </a:r>
            <a:endParaRPr lang="en-US" sz="900" dirty="0"/>
          </a:p>
        </p:txBody>
      </p:sp>
      <p:sp>
        <p:nvSpPr>
          <p:cNvPr id="7" name="Text 3"/>
          <p:cNvSpPr txBox="1"/>
          <p:nvPr/>
        </p:nvSpPr>
        <p:spPr>
          <a:xfrm>
            <a:off x="3339491" y="2330245"/>
            <a:ext cx="2507456" cy="1884566"/>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В процессе мейоза происходит кроссинговер — обмен участками хромосом, который может частично разорвать связь между сцепленными генами, создавая новые комбинации.
</a:t>
            </a:r>
            <a:endParaRPr lang="en-US" sz="1100" dirty="0"/>
          </a:p>
        </p:txBody>
      </p:sp>
      <p:sp>
        <p:nvSpPr>
          <p:cNvPr id="8" name="Text 4"/>
          <p:cNvSpPr txBox="1"/>
          <p:nvPr/>
        </p:nvSpPr>
        <p:spPr>
          <a:xfrm>
            <a:off x="6111266" y="2330245"/>
            <a:ext cx="2507456" cy="1884566"/>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Например, у мушки дрозофилы гены цвета тела и формы крыльев сцеплены, что отражается на особенностях наследования этих признаков в потомстве.
</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86955" y="1658018"/>
            <a:ext cx="2788550" cy="266328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73126" y="411957"/>
            <a:ext cx="8383922" cy="795338"/>
          </a:xfrm>
          <a:prstGeom prst="rect">
            <a:avLst/>
          </a:prstGeom>
          <a:noFill/>
          <a:ln/>
        </p:spPr>
        <p:txBody>
          <a:bodyPr wrap="square" lIns="0" tIns="0" rIns="0" bIns="0" rtlCol="0" anchor="t"/>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Значение независимого наследования в природе
</a:t>
            </a:r>
            <a:endParaRPr lang="en-US" sz="3000" dirty="0"/>
          </a:p>
        </p:txBody>
      </p:sp>
      <p:sp>
        <p:nvSpPr>
          <p:cNvPr id="6" name="Text 1"/>
          <p:cNvSpPr txBox="1"/>
          <p:nvPr/>
        </p:nvSpPr>
        <p:spPr>
          <a:xfrm>
            <a:off x="3424291" y="1800225"/>
            <a:ext cx="2401437" cy="2357437"/>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Независимое распределение генов формирует в популяциях разнообразие наследственных признаков, что способствует приспособлению видов к изменяющимся условиям окружающей среды.
</a:t>
            </a:r>
            <a:endParaRPr lang="en-US" sz="1100" dirty="0"/>
          </a:p>
        </p:txBody>
      </p:sp>
      <p:sp>
        <p:nvSpPr>
          <p:cNvPr id="7" name="Text 2"/>
          <p:cNvSpPr txBox="1"/>
          <p:nvPr/>
        </p:nvSpPr>
        <p:spPr>
          <a:xfrm>
            <a:off x="6936581" y="4611497"/>
            <a:ext cx="1820466" cy="182942"/>
          </a:xfrm>
          <a:prstGeom prst="rect">
            <a:avLst/>
          </a:prstGeom>
          <a:noFill/>
          <a:ln/>
        </p:spPr>
        <p:txBody>
          <a:bodyPr wrap="square" lIns="0" tIns="0" rIns="0" bIns="0" rtlCol="0" anchor="t"/>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12</a:t>
            </a:r>
            <a:endParaRPr lang="en-US" sz="900" dirty="0"/>
          </a:p>
        </p:txBody>
      </p:sp>
      <p:sp>
        <p:nvSpPr>
          <p:cNvPr id="8" name="Text 3"/>
          <p:cNvSpPr txBox="1"/>
          <p:nvPr/>
        </p:nvSpPr>
        <p:spPr>
          <a:xfrm>
            <a:off x="6215063" y="1800225"/>
            <a:ext cx="2401437" cy="2357437"/>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Такое генетическое разнообразие ускоряет процессы естественного отбора и эволюции, помогая организмам выживать и развиваться в разных биотопах.
</a:t>
            </a:r>
            <a:endParaRPr lang="en-US" sz="11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73126" y="411957"/>
            <a:ext cx="8383922" cy="795338"/>
          </a:xfrm>
          <a:prstGeom prst="rect">
            <a:avLst/>
          </a:prstGeom>
          <a:noFill/>
          <a:ln/>
        </p:spPr>
        <p:txBody>
          <a:bodyPr wrap="square" lIns="0" tIns="0" rIns="0" bIns="0" rtlCol="0" anchor="t"/>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Практическое значение закона для человека
</a:t>
            </a:r>
            <a:endParaRPr lang="en-US" sz="3000" dirty="0"/>
          </a:p>
        </p:txBody>
      </p:sp>
      <p:sp>
        <p:nvSpPr>
          <p:cNvPr id="6" name="Text 1"/>
          <p:cNvSpPr txBox="1"/>
          <p:nvPr/>
        </p:nvSpPr>
        <p:spPr>
          <a:xfrm>
            <a:off x="6936581" y="4611497"/>
            <a:ext cx="1820466" cy="182942"/>
          </a:xfrm>
          <a:prstGeom prst="rect">
            <a:avLst/>
          </a:prstGeom>
          <a:noFill/>
          <a:ln/>
        </p:spPr>
        <p:txBody>
          <a:bodyPr wrap="square" lIns="0" tIns="0" rIns="0" bIns="0" rtlCol="0" anchor="t"/>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13</a:t>
            </a:r>
            <a:endParaRPr lang="en-US" sz="900" dirty="0"/>
          </a:p>
        </p:txBody>
      </p:sp>
      <p:sp>
        <p:nvSpPr>
          <p:cNvPr id="7" name="Text 2"/>
          <p:cNvSpPr txBox="1"/>
          <p:nvPr/>
        </p:nvSpPr>
        <p:spPr>
          <a:xfrm>
            <a:off x="3318272" y="2143125"/>
            <a:ext cx="2507456" cy="178951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Он помогает ученым предсказывать вероятности появления определённых признаков у потомства, что важно для генетического анализа и планирования размножения.
</a:t>
            </a:r>
            <a:endParaRPr lang="en-US" sz="1100" dirty="0"/>
          </a:p>
        </p:txBody>
      </p:sp>
      <p:sp>
        <p:nvSpPr>
          <p:cNvPr id="8" name="Text 3"/>
          <p:cNvSpPr txBox="1"/>
          <p:nvPr/>
        </p:nvSpPr>
        <p:spPr>
          <a:xfrm>
            <a:off x="6109043" y="2143125"/>
            <a:ext cx="2507456" cy="178951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Кроме того, закон применяется при изучении наследственных заболеваний для разработки рекомендаций по их профилактике и предупреждению.
</a:t>
            </a:r>
            <a:endParaRPr lang="en-US" sz="1100" dirty="0"/>
          </a:p>
        </p:txBody>
      </p:sp>
      <p:sp>
        <p:nvSpPr>
          <p:cNvPr id="9" name="Text 4"/>
          <p:cNvSpPr txBox="1"/>
          <p:nvPr/>
        </p:nvSpPr>
        <p:spPr>
          <a:xfrm>
            <a:off x="527501" y="2143125"/>
            <a:ext cx="2507456" cy="1789510"/>
          </a:xfrm>
          <a:prstGeom prst="rect">
            <a:avLst/>
          </a:prstGeom>
          <a:noFill/>
          <a:ln/>
        </p:spPr>
        <p:txBody>
          <a:bodyPr wrap="square" lIns="0" tIns="0" rIns="0" bIns="0" rtlCol="0" anchor="t"/>
          <a:lstStyle/>
          <a:p>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Закон независимого наследования используется в селекции для создания гибридов с уникальными и полезными сочетаниями признаков, улучшающих качество растений и животных.
</a:t>
            </a:r>
            <a:endParaRPr lang="en-US"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742255" y="1599680"/>
            <a:ext cx="3832823" cy="2113689"/>
          </a:xfrm>
          <a:prstGeom prst="rect">
            <a:avLst/>
          </a:prstGeom>
        </p:spPr>
      </p:pic>
      <p:sp>
        <p:nvSpPr>
          <p:cNvPr id="6" name="Text 0"/>
          <p:cNvSpPr txBox="1"/>
          <p:nvPr/>
        </p:nvSpPr>
        <p:spPr>
          <a:xfrm>
            <a:off x="373126" y="411957"/>
            <a:ext cx="8383922" cy="795338"/>
          </a:xfrm>
          <a:prstGeom prst="rect">
            <a:avLst/>
          </a:prstGeom>
          <a:noFill/>
          <a:ln/>
        </p:spPr>
        <p:txBody>
          <a:bodyPr wrap="square" lIns="0" tIns="0" rIns="0" bIns="0" rtlCol="0" anchor="t"/>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Применение закона при селекции культур
</a:t>
            </a:r>
            <a:endParaRPr lang="en-US" sz="3000" dirty="0"/>
          </a:p>
        </p:txBody>
      </p:sp>
      <p:sp>
        <p:nvSpPr>
          <p:cNvPr id="7" name="Text 1"/>
          <p:cNvSpPr txBox="1"/>
          <p:nvPr/>
        </p:nvSpPr>
        <p:spPr>
          <a:xfrm>
            <a:off x="6936581" y="4611497"/>
            <a:ext cx="1820466" cy="182942"/>
          </a:xfrm>
          <a:prstGeom prst="rect">
            <a:avLst/>
          </a:prstGeom>
          <a:noFill/>
          <a:ln/>
        </p:spPr>
        <p:txBody>
          <a:bodyPr wrap="square" lIns="0" tIns="0" rIns="0" bIns="0" rtlCol="0" anchor="t"/>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14</a:t>
            </a:r>
            <a:endParaRPr lang="en-US" sz="900" dirty="0"/>
          </a:p>
        </p:txBody>
      </p:sp>
      <p:sp>
        <p:nvSpPr>
          <p:cNvPr id="8" name="Text 2"/>
          <p:cNvSpPr txBox="1"/>
          <p:nvPr/>
        </p:nvSpPr>
        <p:spPr>
          <a:xfrm>
            <a:off x="5213747" y="1833982"/>
            <a:ext cx="3301603" cy="1657212"/>
          </a:xfrm>
          <a:prstGeom prst="rect">
            <a:avLst/>
          </a:prstGeom>
          <a:noFill/>
          <a:ln/>
        </p:spPr>
        <p:txBody>
          <a:bodyPr wrap="square" lIns="0" tIns="0" rIns="0" bIns="0" rtlCol="0" anchor="ctr"/>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В таблице отражены культуры, цели скрещивания и результаты, демонстрирующие эффективность независимого наследования для достижения селекционных целей.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Независимость наследования ускоряет создание сортов с оптимальными признаками для сельского хозяйства.
</a:t>
            </a:r>
            <a:endParaRPr lang="en-US" sz="1400" dirty="0"/>
          </a:p>
        </p:txBody>
      </p:sp>
      <p:sp>
        <p:nvSpPr>
          <p:cNvPr id="9" name="Text 3"/>
          <p:cNvSpPr txBox="1"/>
          <p:nvPr/>
        </p:nvSpPr>
        <p:spPr>
          <a:xfrm>
            <a:off x="386953" y="4307680"/>
            <a:ext cx="3120187" cy="440531"/>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Материалы НИИ сельского хозяйства
</a:t>
            </a:r>
            <a:endParaRPr lang="en-US" sz="11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83625" y="1410404"/>
            <a:ext cx="4117200" cy="1950041"/>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639725" y="1410404"/>
            <a:ext cx="4117200" cy="1950041"/>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373126" y="411957"/>
            <a:ext cx="8383800" cy="795300"/>
          </a:xfrm>
          <a:prstGeom prst="rect">
            <a:avLst/>
          </a:prstGeom>
          <a:noFill/>
          <a:ln/>
        </p:spPr>
        <p:txBody>
          <a:bodyPr wrap="square" lIns="0" tIns="0" rIns="0" bIns="0" rtlCol="0" anchor="t"/>
          <a:lstStyle/>
          <a:p>
            <a:pPr algn="ctr" indent="0" marL="0">
              <a:lnSpc>
                <a:spcPct val="100000"/>
              </a:lnSpc>
              <a:buNone/>
            </a:pPr>
            <a:r>
              <a:rPr lang="en-US" sz="3000" b="1" dirty="0">
                <a:solidFill>
                  <a:srgbClr val="000000"/>
                </a:solidFill>
                <a:latin typeface="Arial" pitchFamily="34" charset="0"/>
                <a:ea typeface="Arial" pitchFamily="34" charset="-122"/>
                <a:cs typeface="Arial" pitchFamily="34" charset="-120"/>
              </a:rPr>
              <a:t>Испытания третьего закона на других организмах
</a:t>
            </a:r>
            <a:endParaRPr lang="en-US" sz="3000" dirty="0"/>
          </a:p>
        </p:txBody>
      </p:sp>
      <p:sp>
        <p:nvSpPr>
          <p:cNvPr id="10" name="Text 1"/>
          <p:cNvSpPr txBox="1"/>
          <p:nvPr/>
        </p:nvSpPr>
        <p:spPr>
          <a:xfrm>
            <a:off x="6936581" y="4611496"/>
            <a:ext cx="1820400" cy="183000"/>
          </a:xfrm>
          <a:prstGeom prst="rect">
            <a:avLst/>
          </a:prstGeom>
          <a:noFill/>
          <a:ln/>
        </p:spPr>
        <p:txBody>
          <a:bodyPr wrap="square" lIns="0" tIns="0" rIns="0" bIns="0" rtlCol="0" anchor="t"/>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15</a:t>
            </a:r>
            <a:endParaRPr lang="en-US" sz="900" dirty="0"/>
          </a:p>
        </p:txBody>
      </p:sp>
      <p:sp>
        <p:nvSpPr>
          <p:cNvPr id="11" name="Text 2"/>
          <p:cNvSpPr txBox="1"/>
          <p:nvPr/>
        </p:nvSpPr>
        <p:spPr>
          <a:xfrm>
            <a:off x="800500" y="3425300"/>
            <a:ext cx="3602100" cy="1046400"/>
          </a:xfrm>
          <a:prstGeom prst="rect">
            <a:avLst/>
          </a:prstGeom>
          <a:noFill/>
          <a:ln/>
        </p:spPr>
        <p:txBody>
          <a:bodyPr wrap="square" lIns="0" tIns="0" rIns="0" bIns="0" rtlCol="0" anchor="ctr"/>
          <a:lstStyle/>
          <a:p>
            <a:pPr algn="l" indent="0" marL="0">
              <a:lnSpc>
                <a:spcPct val="100000"/>
              </a:lnSpc>
              <a:buNone/>
            </a:pPr>
            <a:r>
              <a:rPr lang="en-US" sz="1289" b="1" dirty="0">
                <a:solidFill>
                  <a:srgbClr val="000000"/>
                </a:solidFill>
                <a:latin typeface="Arial" pitchFamily="34" charset="0"/>
                <a:ea typeface="Arial" pitchFamily="34" charset="-122"/>
                <a:cs typeface="Arial" pitchFamily="34" charset="-120"/>
              </a:rPr>
              <a:t>Опыт Томаса Моргана с дрозофилами
</a:t>
            </a:r>
            <a:pPr algn="l" indent="0" marL="0">
              <a:lnSpc>
                <a:spcPct val="100000"/>
              </a:lnSpc>
              <a:buNone/>
            </a:pPr>
            <a:r>
              <a:rPr lang="en-US" sz="1105"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13" dirty="0">
                <a:solidFill>
                  <a:srgbClr val="000000"/>
                </a:solidFill>
                <a:latin typeface="Arial" pitchFamily="34" charset="0"/>
                <a:ea typeface="Arial" pitchFamily="34" charset="-122"/>
                <a:cs typeface="Arial" pitchFamily="34" charset="-120"/>
              </a:rPr>
              <a:t>Исследования на дрозофилах показали, что закон независимого наследования действует для генов на разных хромосомах. Морган также выявил сцепленные гены, расширяя понимание наследственности. Это классический пример проверки положения Менделя на живом организме.
</a:t>
            </a:r>
            <a:endParaRPr lang="en-US" sz="1289" dirty="0"/>
          </a:p>
        </p:txBody>
      </p:sp>
      <p:sp>
        <p:nvSpPr>
          <p:cNvPr id="12" name="Text 3"/>
          <p:cNvSpPr txBox="1"/>
          <p:nvPr/>
        </p:nvSpPr>
        <p:spPr>
          <a:xfrm>
            <a:off x="5042275" y="3425300"/>
            <a:ext cx="3621900" cy="1046400"/>
          </a:xfrm>
          <a:prstGeom prst="rect">
            <a:avLst/>
          </a:prstGeom>
          <a:noFill/>
          <a:ln/>
        </p:spPr>
        <p:txBody>
          <a:bodyPr wrap="square" lIns="0" tIns="0" rIns="0" bIns="0" rtlCol="0" anchor="ctr"/>
          <a:lstStyle/>
          <a:p>
            <a:pPr algn="l" indent="0" marL="0">
              <a:lnSpc>
                <a:spcPct val="100000"/>
              </a:lnSpc>
              <a:buNone/>
            </a:pPr>
            <a:r>
              <a:rPr lang="en-US" sz="1214" b="1" dirty="0">
                <a:solidFill>
                  <a:srgbClr val="000000"/>
                </a:solidFill>
                <a:latin typeface="Arial" pitchFamily="34" charset="0"/>
                <a:ea typeface="Arial" pitchFamily="34" charset="-122"/>
                <a:cs typeface="Arial" pitchFamily="34" charset="-120"/>
              </a:rPr>
              <a:t>Применение в исследованиях на маисе и мышах
</a:t>
            </a:r>
            <a:pPr algn="l" indent="0" marL="0">
              <a:lnSpc>
                <a:spcPct val="100000"/>
              </a:lnSpc>
              <a:buNone/>
            </a:pPr>
            <a:r>
              <a:rPr lang="en-US" sz="104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54" dirty="0">
                <a:solidFill>
                  <a:srgbClr val="000000"/>
                </a:solidFill>
                <a:latin typeface="Arial" pitchFamily="34" charset="0"/>
                <a:ea typeface="Arial" pitchFamily="34" charset="-122"/>
                <a:cs typeface="Arial" pitchFamily="34" charset="-120"/>
              </a:rPr>
              <a:t>Эксперименты с маисом и лабораторными мышами подтвердили независимость наследования признаков в разных хромосомах. Анализ фенотипов выявил те же закономерности и послужил базой для разработки генетических моделей развития признаков.
</a:t>
            </a:r>
            <a:endParaRPr lang="en-US" sz="1214"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73126" y="411957"/>
            <a:ext cx="8383922" cy="795338"/>
          </a:xfrm>
          <a:prstGeom prst="rect">
            <a:avLst/>
          </a:prstGeom>
          <a:noFill/>
          <a:ln/>
        </p:spPr>
        <p:txBody>
          <a:bodyPr wrap="square" lIns="0" tIns="0" rIns="0" bIns="0" rtlCol="0" anchor="t"/>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Ограничения закона: сцепление и кроссинговер
</a:t>
            </a:r>
            <a:endParaRPr lang="en-US" sz="3000" dirty="0"/>
          </a:p>
        </p:txBody>
      </p:sp>
      <p:sp>
        <p:nvSpPr>
          <p:cNvPr id="7" name="Text 1"/>
          <p:cNvSpPr txBox="1"/>
          <p:nvPr/>
        </p:nvSpPr>
        <p:spPr>
          <a:xfrm>
            <a:off x="597803" y="2055363"/>
            <a:ext cx="3761683" cy="862913"/>
          </a:xfrm>
          <a:prstGeom prst="rect">
            <a:avLst/>
          </a:prstGeom>
          <a:noFill/>
          <a:ln/>
        </p:spPr>
        <p:txBody>
          <a:bodyPr wrap="square" lIns="0" tIns="0" rIns="0" bIns="0" rtlCol="0" anchor="t"/>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Сцепление — это наследование групп генов, расположенных близко на одной хромосоме, что ведёт к совместному передаче признаков вместо независимой.
</a:t>
            </a:r>
            <a:endParaRPr lang="en-US" sz="1100" dirty="0"/>
          </a:p>
        </p:txBody>
      </p:sp>
      <p:sp>
        <p:nvSpPr>
          <p:cNvPr id="8" name="Text 2"/>
          <p:cNvSpPr txBox="1"/>
          <p:nvPr/>
        </p:nvSpPr>
        <p:spPr>
          <a:xfrm>
            <a:off x="4784515" y="2055363"/>
            <a:ext cx="3761683" cy="862913"/>
          </a:xfrm>
          <a:prstGeom prst="rect">
            <a:avLst/>
          </a:prstGeom>
          <a:noFill/>
          <a:ln/>
        </p:spPr>
        <p:txBody>
          <a:bodyPr wrap="square" lIns="0" tIns="0" rIns="0" bIns="0" rtlCol="0" anchor="t"/>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Кроссинговер представляет собой обмен участками между гомологичными хромосомами в мейозе, уменьшая эффект сцепления и увеличивая генетическое разнообразие.
</a:t>
            </a:r>
            <a:endParaRPr lang="en-US" sz="1100" dirty="0"/>
          </a:p>
        </p:txBody>
      </p:sp>
      <p:sp>
        <p:nvSpPr>
          <p:cNvPr id="9" name="Text 3"/>
          <p:cNvSpPr txBox="1"/>
          <p:nvPr/>
        </p:nvSpPr>
        <p:spPr>
          <a:xfrm>
            <a:off x="597802" y="3620230"/>
            <a:ext cx="3761700" cy="862800"/>
          </a:xfrm>
          <a:prstGeom prst="rect">
            <a:avLst/>
          </a:prstGeom>
          <a:noFill/>
          <a:ln/>
        </p:spPr>
        <p:txBody>
          <a:bodyPr wrap="square" lIns="0" tIns="0" rIns="0" bIns="0" rtlCol="0" anchor="t"/>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Если кроссинговер редко или отсутствует, сцепленные гены наследуются вместе в большинстве случаев, вызывая отклонения от классических пропорций Менделя.
</a:t>
            </a:r>
            <a:endParaRPr lang="en-US" sz="1100" dirty="0"/>
          </a:p>
        </p:txBody>
      </p:sp>
      <p:sp>
        <p:nvSpPr>
          <p:cNvPr id="10" name="Text 4"/>
          <p:cNvSpPr txBox="1"/>
          <p:nvPr/>
        </p:nvSpPr>
        <p:spPr>
          <a:xfrm>
            <a:off x="4784515" y="3620230"/>
            <a:ext cx="3761683" cy="862913"/>
          </a:xfrm>
          <a:prstGeom prst="rect">
            <a:avLst/>
          </a:prstGeom>
          <a:noFill/>
          <a:ln/>
        </p:spPr>
        <p:txBody>
          <a:bodyPr wrap="square" lIns="0" tIns="0" rIns="0" bIns="0" rtlCol="0" anchor="t"/>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В результате закон Менделя действует с ограничениями, а генетическое сцепление и кроссинговер играют ключевую роль в сложных схемах наследования.
</a:t>
            </a:r>
            <a:endParaRPr lang="en-US" sz="1100" dirty="0"/>
          </a:p>
        </p:txBody>
      </p:sp>
      <p:sp>
        <p:nvSpPr>
          <p:cNvPr id="11" name="Text 5"/>
          <p:cNvSpPr txBox="1"/>
          <p:nvPr/>
        </p:nvSpPr>
        <p:spPr>
          <a:xfrm>
            <a:off x="6936581" y="4611497"/>
            <a:ext cx="1820466" cy="182942"/>
          </a:xfrm>
          <a:prstGeom prst="rect">
            <a:avLst/>
          </a:prstGeom>
          <a:noFill/>
          <a:ln/>
        </p:spPr>
        <p:txBody>
          <a:bodyPr wrap="square" lIns="0" tIns="0" rIns="0" bIns="0" rtlCol="0" anchor="t"/>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16</a:t>
            </a:r>
            <a:endParaRPr lang="en-US" sz="9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73126" y="411957"/>
            <a:ext cx="8383922" cy="795338"/>
          </a:xfrm>
          <a:prstGeom prst="rect">
            <a:avLst/>
          </a:prstGeom>
          <a:noFill/>
          <a:ln/>
        </p:spPr>
        <p:txBody>
          <a:bodyPr wrap="square" lIns="0" tIns="0" rIns="0" bIns="0" rtlCol="0" anchor="t"/>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Генетические маркеры и независимое наследование
</a:t>
            </a:r>
            <a:endParaRPr lang="en-US" sz="3000" dirty="0"/>
          </a:p>
        </p:txBody>
      </p:sp>
      <p:sp>
        <p:nvSpPr>
          <p:cNvPr id="6" name="Text 1"/>
          <p:cNvSpPr txBox="1"/>
          <p:nvPr/>
        </p:nvSpPr>
        <p:spPr>
          <a:xfrm>
            <a:off x="548719" y="2330245"/>
            <a:ext cx="2507456" cy="1884566"/>
          </a:xfrm>
          <a:prstGeom prst="rect">
            <a:avLst/>
          </a:prstGeom>
          <a:noFill/>
          <a:ln/>
        </p:spPr>
        <p:txBody>
          <a:bodyPr wrap="square" lIns="0" tIns="0" rIns="0" bIns="0" rtlCol="0" anchor="t"/>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Генетические маркеры, такие как микросателлиты, используются для определения расположения генов и анализа их взаимосвязи в хромосомах.
</a:t>
            </a:r>
            <a:endParaRPr lang="en-US" sz="1100" dirty="0"/>
          </a:p>
        </p:txBody>
      </p:sp>
      <p:sp>
        <p:nvSpPr>
          <p:cNvPr id="7" name="Text 2"/>
          <p:cNvSpPr txBox="1"/>
          <p:nvPr/>
        </p:nvSpPr>
        <p:spPr>
          <a:xfrm>
            <a:off x="6936581" y="4611497"/>
            <a:ext cx="1820466" cy="182942"/>
          </a:xfrm>
          <a:prstGeom prst="rect">
            <a:avLst/>
          </a:prstGeom>
          <a:noFill/>
          <a:ln/>
        </p:spPr>
        <p:txBody>
          <a:bodyPr wrap="square" lIns="0" tIns="0" rIns="0" bIns="0" rtlCol="0" anchor="t"/>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17</a:t>
            </a:r>
            <a:endParaRPr lang="en-US" sz="900" dirty="0"/>
          </a:p>
        </p:txBody>
      </p:sp>
      <p:sp>
        <p:nvSpPr>
          <p:cNvPr id="8" name="Text 3"/>
          <p:cNvSpPr txBox="1"/>
          <p:nvPr/>
        </p:nvSpPr>
        <p:spPr>
          <a:xfrm>
            <a:off x="3339491" y="2330245"/>
            <a:ext cx="2507456" cy="1884566"/>
          </a:xfrm>
          <a:prstGeom prst="rect">
            <a:avLst/>
          </a:prstGeom>
          <a:noFill/>
          <a:ln/>
        </p:spPr>
        <p:txBody>
          <a:bodyPr wrap="square" lIns="0" tIns="0" rIns="0" bIns="0" rtlCol="0" anchor="t"/>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С помощью маркеров ученые могут выявлять сцепленные и независимо наследуемые гены, строя подробные генетические карты организмов.
</a:t>
            </a:r>
            <a:endParaRPr lang="en-US" sz="1100" dirty="0"/>
          </a:p>
        </p:txBody>
      </p:sp>
      <p:sp>
        <p:nvSpPr>
          <p:cNvPr id="9" name="Text 4"/>
          <p:cNvSpPr txBox="1"/>
          <p:nvPr/>
        </p:nvSpPr>
        <p:spPr>
          <a:xfrm>
            <a:off x="6111266" y="2330245"/>
            <a:ext cx="2507456" cy="1884566"/>
          </a:xfrm>
          <a:prstGeom prst="rect">
            <a:avLst/>
          </a:prstGeom>
          <a:noFill/>
          <a:ln/>
        </p:spPr>
        <p:txBody>
          <a:bodyPr wrap="square" lIns="0" tIns="0" rIns="0" bIns="0" rtlCol="0" anchor="t"/>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Это способствует улучшению селекционных программ и глубокому изучению механизмов наследственности на молекулярном уровне.
</a:t>
            </a:r>
            <a:endParaRPr lang="en-US" sz="11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86955" y="1658018"/>
            <a:ext cx="2788550" cy="2663283"/>
          </a:xfrm>
          <a:prstGeom prst="rect">
            <a:avLst/>
          </a:prstGeom>
        </p:spPr>
      </p:pic>
      <p:sp>
        <p:nvSpPr>
          <p:cNvPr id="4" name="Text 0"/>
          <p:cNvSpPr txBox="1"/>
          <p:nvPr/>
        </p:nvSpPr>
        <p:spPr>
          <a:xfrm>
            <a:off x="373126" y="411957"/>
            <a:ext cx="8383922" cy="795338"/>
          </a:xfrm>
          <a:prstGeom prst="rect">
            <a:avLst/>
          </a:prstGeom>
          <a:noFill/>
          <a:ln/>
        </p:spPr>
        <p:txBody>
          <a:bodyPr wrap="square" lIns="0" tIns="0" rIns="0" bIns="0" rtlCol="0" anchor="t"/>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Современные методы изучения наследования
</a:t>
            </a:r>
            <a:endParaRPr lang="en-US" sz="3000" dirty="0"/>
          </a:p>
        </p:txBody>
      </p:sp>
      <p:sp>
        <p:nvSpPr>
          <p:cNvPr id="5" name="Text 1"/>
          <p:cNvSpPr txBox="1"/>
          <p:nvPr/>
        </p:nvSpPr>
        <p:spPr>
          <a:xfrm>
            <a:off x="3318272" y="1800225"/>
            <a:ext cx="2507456" cy="2357437"/>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Молекулярные технологии в генетике
</a:t>
            </a:r>
            <a:pPr algn="ctr"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Технологии ПЦР, секвенирование генома и микрочипы позволяют точно выявлять генетические вариации и отслеживать передачу аллелей в поколениях. Эти методы обеспечивают высокую чувствительность и точность исследований.
</a:t>
            </a:r>
            <a:endParaRPr lang="en-US" sz="1400" dirty="0"/>
          </a:p>
        </p:txBody>
      </p:sp>
      <p:sp>
        <p:nvSpPr>
          <p:cNvPr id="6" name="Text 2"/>
          <p:cNvSpPr txBox="1"/>
          <p:nvPr/>
        </p:nvSpPr>
        <p:spPr>
          <a:xfrm>
            <a:off x="6936581" y="4611497"/>
            <a:ext cx="1820466" cy="182942"/>
          </a:xfrm>
          <a:prstGeom prst="rect">
            <a:avLst/>
          </a:prstGeom>
          <a:noFill/>
          <a:ln/>
        </p:spPr>
        <p:txBody>
          <a:bodyPr wrap="square" lIns="0" tIns="0" rIns="0" bIns="0" rtlCol="0" anchor="t"/>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18</a:t>
            </a:r>
            <a:endParaRPr lang="en-US" sz="900" dirty="0"/>
          </a:p>
        </p:txBody>
      </p:sp>
      <p:sp>
        <p:nvSpPr>
          <p:cNvPr id="7" name="Text 3"/>
          <p:cNvSpPr txBox="1"/>
          <p:nvPr/>
        </p:nvSpPr>
        <p:spPr>
          <a:xfrm>
            <a:off x="6109043" y="1800225"/>
            <a:ext cx="2507456" cy="2357437"/>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Анализ данных и генетическое моделирование
</a:t>
            </a:r>
            <a:pPr algn="ctr" indent="0" marL="0">
              <a:lnSpc>
                <a:spcPct val="100000"/>
              </a:lnSpc>
              <a:buNone/>
            </a:pPr>
            <a:r>
              <a:rPr lang="en-US" sz="1400"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Современное программное обеспечение и статистические модели помогают интерпретировать генетические данные, подтверждая классические законы наследования или выявляя новые закономерности и исключения.
</a:t>
            </a:r>
            <a:endParaRPr lang="en-US" sz="14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6936581" y="4611497"/>
            <a:ext cx="1820466" cy="182942"/>
          </a:xfrm>
          <a:prstGeom prst="rect">
            <a:avLst/>
          </a:prstGeom>
          <a:noFill/>
          <a:ln/>
        </p:spPr>
        <p:txBody>
          <a:bodyPr wrap="square" lIns="0" tIns="0" rIns="0" bIns="0" rtlCol="0" anchor="t"/>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19</a:t>
            </a:r>
            <a:endParaRPr lang="en-US" sz="900" dirty="0"/>
          </a:p>
        </p:txBody>
      </p:sp>
      <p:sp>
        <p:nvSpPr>
          <p:cNvPr id="6" name="Text 1"/>
          <p:cNvSpPr txBox="1"/>
          <p:nvPr/>
        </p:nvSpPr>
        <p:spPr>
          <a:xfrm>
            <a:off x="1171575" y="1371001"/>
            <a:ext cx="4778400" cy="1466400"/>
          </a:xfrm>
          <a:prstGeom prst="rect">
            <a:avLst/>
          </a:prstGeom>
          <a:noFill/>
          <a:ln/>
        </p:spPr>
        <p:txBody>
          <a:bodyPr wrap="square" lIns="0" tIns="0" rIns="0" bIns="0" rtlCol="0" anchor="t"/>
          <a:lstStyle/>
          <a:p>
            <a:pPr algn="l" indent="0" marL="0">
              <a:lnSpc>
                <a:spcPct val="100000"/>
              </a:lnSpc>
              <a:buNone/>
            </a:pPr>
            <a:r>
              <a:rPr lang="en-US" sz="3000" b="1" dirty="0">
                <a:solidFill>
                  <a:srgbClr val="FFFFFF"/>
                </a:solidFill>
                <a:latin typeface="Arial" pitchFamily="34" charset="0"/>
                <a:ea typeface="Arial" pitchFamily="34" charset="-122"/>
                <a:cs typeface="Arial" pitchFamily="34" charset="-120"/>
              </a:rPr>
              <a:t>160 лет
</a:t>
            </a:r>
            <a:pPr algn="l" indent="0" marL="0">
              <a:lnSpc>
                <a:spcPct val="100000"/>
              </a:lnSpc>
              <a:buNone/>
            </a:pPr>
            <a:r>
              <a:rPr lang="en-US" sz="30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исследования Менделя лежат в основе современной генетики и продолжают влиять на биологические науки сегодня.
</a:t>
            </a:r>
            <a:endParaRPr lang="en-US" sz="3000" dirty="0"/>
          </a:p>
        </p:txBody>
      </p:sp>
      <p:sp>
        <p:nvSpPr>
          <p:cNvPr id="7" name="Text 2"/>
          <p:cNvSpPr txBox="1"/>
          <p:nvPr/>
        </p:nvSpPr>
        <p:spPr>
          <a:xfrm>
            <a:off x="1185863" y="4621413"/>
            <a:ext cx="3386100" cy="163200"/>
          </a:xfrm>
          <a:prstGeom prst="rect">
            <a:avLst/>
          </a:prstGeom>
          <a:noFill/>
          <a:ln/>
        </p:spPr>
        <p:txBody>
          <a:bodyPr wrap="square" lIns="0" tIns="0" rIns="0" bIns="0" rtlCol="0" anchor="t"/>
          <a:lstStyle/>
          <a:p>
            <a:pPr algn="l" indent="0" marL="0">
              <a:lnSpc>
                <a:spcPct val="100000"/>
              </a:lnSpc>
              <a:buNone/>
            </a:pPr>
            <a:r>
              <a:rPr lang="en-US" sz="1100" dirty="0">
                <a:solidFill>
                  <a:srgbClr val="61A6AD"/>
                </a:solidFill>
                <a:latin typeface="Arial" pitchFamily="34" charset="0"/>
                <a:ea typeface="Arial" pitchFamily="34" charset="-122"/>
                <a:cs typeface="Arial" pitchFamily="34" charset="-120"/>
              </a:rPr>
              <a:t>Исторические данные по генетике
</a:t>
            </a:r>
            <a:endParaRPr lang="en-US" sz="1100" dirty="0"/>
          </a:p>
        </p:txBody>
      </p:sp>
      <p:sp>
        <p:nvSpPr>
          <p:cNvPr id="8" name="Text 3"/>
          <p:cNvSpPr txBox="1"/>
          <p:nvPr/>
        </p:nvSpPr>
        <p:spPr>
          <a:xfrm>
            <a:off x="1171574" y="3034900"/>
            <a:ext cx="4778400" cy="8628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Спустя более чем полтора столетия после открытия третий закон Менделя сохраняет фундаментальное значение для школьного образования и научных исследований.
</a:t>
            </a:r>
            <a:endParaRPr lang="en-US" sz="11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329516" y="0"/>
            <a:ext cx="3812418" cy="5143500"/>
          </a:xfrm>
          <a:prstGeom prst="rect">
            <a:avLst/>
          </a:prstGeom>
        </p:spPr>
      </p:pic>
      <p:sp>
        <p:nvSpPr>
          <p:cNvPr id="5" name="Text 0"/>
          <p:cNvSpPr txBox="1"/>
          <p:nvPr/>
        </p:nvSpPr>
        <p:spPr>
          <a:xfrm>
            <a:off x="337475" y="1977628"/>
            <a:ext cx="4778400" cy="992700"/>
          </a:xfrm>
          <a:prstGeom prst="rect">
            <a:avLst/>
          </a:prstGeom>
          <a:noFill/>
          <a:ln/>
        </p:spPr>
        <p:txBody>
          <a:bodyPr wrap="square" lIns="0" tIns="0" rIns="0" bIns="0" rtlCol="0" anchor="t"/>
          <a:lstStyle/>
          <a:p>
            <a:pPr algn="l" indent="0" marL="0">
              <a:lnSpc>
                <a:spcPct val="100000"/>
              </a:lnSpc>
              <a:buNone/>
            </a:pPr>
            <a:r>
              <a:rPr lang="en-US" sz="2988" b="1" dirty="0">
                <a:solidFill>
                  <a:srgbClr val="FFFFFF"/>
                </a:solidFill>
                <a:latin typeface="Arial" pitchFamily="34" charset="0"/>
                <a:ea typeface="Arial" pitchFamily="34" charset="-122"/>
                <a:cs typeface="Arial" pitchFamily="34" charset="-120"/>
              </a:rPr>
              <a:t>Итоги и значение третьего закона Менделя
</a:t>
            </a:r>
            <a:endParaRPr lang="en-US" sz="2988" dirty="0"/>
          </a:p>
        </p:txBody>
      </p:sp>
      <p:sp>
        <p:nvSpPr>
          <p:cNvPr id="6" name="Text 1"/>
          <p:cNvSpPr txBox="1"/>
          <p:nvPr/>
        </p:nvSpPr>
        <p:spPr>
          <a:xfrm>
            <a:off x="337475" y="3177362"/>
            <a:ext cx="4778400" cy="692400"/>
          </a:xfrm>
          <a:prstGeom prst="rect">
            <a:avLst/>
          </a:prstGeom>
          <a:noFill/>
          <a:ln/>
        </p:spPr>
        <p:txBody>
          <a:bodyPr wrap="square" lIns="0" tIns="0" rIns="0" bIns="0" rtlCol="0" anchor="t"/>
          <a:lstStyle/>
          <a:p>
            <a:pPr algn="l" indent="0" marL="0">
              <a:lnSpc>
                <a:spcPct val="100000"/>
              </a:lnSpc>
              <a:buNone/>
            </a:pPr>
            <a:r>
              <a:rPr lang="en-US" sz="1287" dirty="0">
                <a:solidFill>
                  <a:srgbClr val="FFFFFF"/>
                </a:solidFill>
                <a:latin typeface="Arial" pitchFamily="34" charset="0"/>
                <a:ea typeface="Arial" pitchFamily="34" charset="-122"/>
                <a:cs typeface="Arial" pitchFamily="34" charset="-120"/>
              </a:rPr>
              <a:t>Третий закон Менделя раскрывает принципы независимого наследования, обеспечивая базу для генетического разнообразия. Его изучение важно для биологии, селекции и медицины, стимулируя развитие современных биотехнологий.
</a:t>
            </a:r>
            <a:endParaRPr lang="en-US" sz="1287"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2026-05-09T07:17:27Z</dcterms:created>
  <dcterms:modified xsi:type="dcterms:W3CDTF">2026-05-09T07:17:27Z</dcterms:modified>
</cp:coreProperties>
</file>