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95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 услуг: зачем его изучать
</a:t>
            </a:r>
            <a:endParaRPr lang="en-US" sz="2695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услуги стали ключом к мировой экономике, технологиям и профессиям будущего?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 услуг объединяет повседневные и сложные сервисы — от транспорта до медицины. Он формирует рабочие места, доходы и связи между странами.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мировой рынок услуг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услуга отличается от товара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вещь, а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Услуга — это не предмет, а действие или полезный результат: консультация, стрижка, перевод, доставка, онлайн-курс. Ее ценность проявляется в процессе и результате.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услуги можно передавать дистанционно: через интернет, связь и цифровые платформы. Это расширяет рынок, но усиливает требования к скорости и доверию.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услуги часто зависит от исполнителя, времени ожидания, места, настроения клиента и стандартов обслуживания. Поэтому одинаковый сервис может восприниматься по-разному.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хранить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товара, услугу нельзя заранее произвести и положить на склад. Она существует только в момент оказания и потребления.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услуг строится вокруг тех, кто покупает, производит и помогает доставлять сервис до клиента.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рынок услуг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предложение в услугах часто зависят не только от цены, но и от канала доставки и доверия.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рынка услуг на основе учебных моделей экономики.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источники данных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услугами расширяется быстрее, чем раньше, поскольку цифровые технологии снижают расстояния, а сложные сервисы легче продавать за рубеж.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источник данных — Всемирная торговая организация: она публикует сопоставимую статистику по экспорту и импорту услуг между странами.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базы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также используют Всемирный банк, ЮНКТАД и национальные статистические службы, чтобы увидеть динамику занятости, инвестиций и структуры сектора.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нескольких источников легко ошибиться: одна база показывает торговлю, другая — вклад в ВВП, третья — занятость и инвестиции.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центры услуг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7075" y="1469932"/>
            <a:ext cx="42516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выделяется сочетанием огромного внутреннего спроса, развитых финансовых рынков, сильных университетов и высокопроизводительных цифровых компаний.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27075" y="4270918"/>
            <a:ext cx="42516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связь, облачные технологии и платежная инфраструктура, тем легче стране подключаться к глобальному рынку услуг.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27075" y="3570671"/>
            <a:ext cx="42516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узлы и финансовые центры притягивают международные сервисы, потому что снижают издержки и ускоряют обмен информацией.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27075" y="2870425"/>
            <a:ext cx="42516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быстро усилилась благодаря промышленной базе, модернизации цифровой инфраструктуры и росту сервисов вокруг крупных мегаполисов и портов.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27075" y="2170179"/>
            <a:ext cx="42516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опирается на тесную интеграцию рынков, транспортную связанность, высокий уровень квалификации и традиционно сильный сектор деловых услуг.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различаются не только масштабом, но и специализацией: одни страны сильнее в финансах, другие — в ИТ, деловых услугах или туризме.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экспортёры услуг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места удерживают экономики с мощными финансовыми, цифровыми и деловыми сервисами; у азиатских стран особенно заметна роль ИТ и логистики.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World Trade Statistical Review 2024; ranking of leading services exporters.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сегменты рынка услуг различаются по функциям, но все они обеспечивают движение людей, капитала, знаний и информации.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сегменты рынка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сегменты взаимосвязаны: без транспорта, связи и финансов почти невозможно развивать туризм, торговлю или цифровые сервисы.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классификации отраслей сферы услуг.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базовых способа получения услуги и их различие по издержкам и масштабу.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услуга доходит до клиента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опирается прежде всего на людей: их знания определяют качество, цену и конкурентоспособность сервисов.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ILO, World Employment and Social Outlook; World Bank, World Development Indicators.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занятости приходится на сферу услуг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Аутсорсинг и офшоринг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94975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части функций внешним подрядчикам помогает компаниям сосредоточиться на основном бизнесе и быстрее получать нужный результат без расширения штата и долгого обучения сотрудников.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12900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стран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стран-исполнителей такие решения означают новые рабочие места, приток валютной выручки и рост компетенций, но одновременно усиливают зависимость от внешнего спроса и решений иностранных заказчиков.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603938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экспертизы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Офшоринг позволяет переносить сервисные операции туда, где есть нужные специалисты, языковая поддержка и более низкие расходы, особенно в бухгалтерии, поддержке клиентов и разработке.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052" y="2029647"/>
            <a:ext cx="139500" cy="1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8089" y="2044969"/>
            <a:ext cx="194100" cy="155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5450" y="2044968"/>
            <a:ext cx="194100" cy="155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2812" y="2036342"/>
            <a:ext cx="194100" cy="172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39415" y="2044968"/>
            <a:ext cx="194100" cy="1552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цифровые форматы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84039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Подписочные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Онлайн-подписки дают доступ к музыке, фильмам, учебным материалам и программам без физической доставки, а платформа может обслуживать пользователя в любой стране.
</a:t>
            </a:r>
            <a:endParaRPr lang="en-US" sz="942" dirty="0"/>
          </a:p>
        </p:txBody>
      </p:sp>
      <p:sp>
        <p:nvSpPr>
          <p:cNvPr id="15" name="Text 2"/>
          <p:cNvSpPr txBox="1"/>
          <p:nvPr/>
        </p:nvSpPr>
        <p:spPr>
          <a:xfrm>
            <a:off x="207140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решения позволяют хранить данные и запускать программы удалённо, что особенно важно для бизнеса, школ и команд, работающих из разных городов и стран.
</a:t>
            </a:r>
            <a:endParaRPr lang="en-US" sz="942" dirty="0"/>
          </a:p>
        </p:txBody>
      </p:sp>
      <p:sp>
        <p:nvSpPr>
          <p:cNvPr id="16" name="Text 3"/>
          <p:cNvSpPr txBox="1"/>
          <p:nvPr/>
        </p:nvSpPr>
        <p:spPr>
          <a:xfrm>
            <a:off x="385876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работа превращает профессиональную услугу в цифровой поток: специалист может консультировать, проектировать и обучать, не находясь рядом с заказчиком.
</a:t>
            </a:r>
            <a:endParaRPr lang="en-US" sz="1001" dirty="0"/>
          </a:p>
        </p:txBody>
      </p:sp>
      <p:sp>
        <p:nvSpPr>
          <p:cNvPr id="17" name="Text 4"/>
          <p:cNvSpPr txBox="1"/>
          <p:nvPr/>
        </p:nvSpPr>
        <p:spPr>
          <a:xfrm>
            <a:off x="564612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 и агрегаторы соединяют многих продавцов и покупателей, упрощают поиск, сравнение и оплату, а также расширяют рынок для малых поставщиков услуг.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7402727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показывает, как одна и та же услуга может масштабироваться глобально: контент быстро достигает миллионов пользователей и почти не зависит от расстояния.
</a:t>
            </a:r>
            <a:endParaRPr lang="en-US" sz="942" dirty="0"/>
          </a:p>
        </p:txBody>
      </p:sp>
      <p:sp>
        <p:nvSpPr>
          <p:cNvPr id="19" name="Text 6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международной торговле услугами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960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хорошем спросе услуга не всегда продаётся за рубежом: клиенту и исполнителю нужно понимать друг друга, а языковой барьер увеличивает ошибки и время согласования.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6310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цифрового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онлайн-услуг барьеры меньше заметны, но не исчезают: платформа должна учитывать юридические ограничения, безопасность транзакций и доверие пользователей в разных странах.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37225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формально доступная услуга может не продаваться из-за культурных ожиданий, различий в деловом стиле, сроках ответа и представлениях о качестве сервиса.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81135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чувствительными остаются данные и платежи: страны по-разному регулируют хранение информации, налоговый учёт, конфиденциальность и процедуры комплаенса.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85475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Лицензии и 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нужны лицензии, сертификация и соблюдение профессиональных стандартов, поэтому поставщик не может просто выйти на новый рынок без проверки соответствия правилам.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правила торговли услугами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71650" y="3162350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начали вырабатывать общие подходы к торговле услугами, чтобы уменьшить барьеры и сделать правила более понятными для бизнеса и инвесторов.
</a:t>
            </a:r>
            <a:endParaRPr lang="en-US" sz="905" dirty="0"/>
          </a:p>
        </p:txBody>
      </p:sp>
      <p:sp>
        <p:nvSpPr>
          <p:cNvPr id="10" name="Text 2"/>
          <p:cNvSpPr txBox="1"/>
          <p:nvPr/>
        </p:nvSpPr>
        <p:spPr>
          <a:xfrm>
            <a:off x="2589079" y="1380125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ГАТС и принципы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ГАТС закрепило принципы недискриминации, прозрачности и предсказуемости, задав основу для регулирования международной торговли услугами.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4626438" y="3162350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договоры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государства стали активнее заключать региональные и двусторонние соглашения, которые упрощают доступ к рынкам и снижают неопределённость для поставщиков услуг.
</a:t>
            </a:r>
            <a:endParaRPr lang="en-US" sz="877" dirty="0"/>
          </a:p>
        </p:txBody>
      </p:sp>
      <p:sp>
        <p:nvSpPr>
          <p:cNvPr id="12" name="Text 4"/>
          <p:cNvSpPr txBox="1"/>
          <p:nvPr/>
        </p:nvSpPr>
        <p:spPr>
          <a:xfrm>
            <a:off x="6678775" y="1380125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страны сохраняют право регулировать чувствительные сферы, но общие нормы помогают спорить по правилам, а не по силе влияния.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валюты и риски меняют рынок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курс валюты меняется, цена услуги для иностранного клиента тоже меняется. Это особенно заметно в туризме, онлайн-обучении и творческих сервисах, где спрос быстро реагирует на стоимость.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9812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влияют не только на доходы, но и на доверие: компании и клиенты осторожнее заключают контракты, сокращают поездки и откладывают необязательные услуги.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37900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Импортные затраты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сервис зависит от импортного оборудования, программ или облачной инфраструктуры, ослабление валюты может сделать его дороже для компании, несмотря на возможную выгоду для клиентов за рубежом.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987300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Платёжные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ограничения платежей могут перекрывать доступ к рынкам, усложнять расчёты и повышать риски для поставщиков, даже если сама услуга остаётся конкурентоспособной.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увидеть не только объём торговли услугами, но и то, насколько сектор важен для экономики и занятости.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рынка услуг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импорт показывают международную специализацию, а доля в ВВП и занятость отражают роль услуг внутри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World Bank, UNCTAD; национальная статистика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сценария показывают, где сервисный рынок упирается в ограничения инфраструктуры, правил и доверия.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узкие места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услуги более устойчивыми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решения снижают расход ресурсов в офисах, отелях и транспорте, а также помогают компаниям уменьшать издержки без потери качества обслуживания.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менеджмент в сервисе включает раздельный сбор отходов, информирование клиентов и стандартные процедуры, которые делают устойчивость частью повседневной работы.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маршрутов важна для доставки, перевозок и туризма: меньше пустых пробегов означает экономию топлива, времени и выбросов.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билеты, электронные чеки и онлайн-регистрация сокращают бумажный документооборот, ускоряют обслуживание и уменьшают лишние перемещения клиентов и сотрудников.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растут направления, где технология усиливает человека: ИИ-ассистенты, онлайн-сервисы и удалённые консультации. Именно там конкуренция становится глобальной.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тенденции будут определять рынок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будут востребованы сервисы, которые быстро масштабируются и опираются на данные. При этом доверие и защита информации станут не менее важны, чем цена.
</a:t>
            </a:r>
            <a:endParaRPr lang="en-US" sz="1199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автора на основе ключевых трендов рынка услуг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 услуг растёт там, где знания, технологии и доверие соединяются с удобной инфраструктурой. Побеждают страны и компании, которые быстрее учатся, адаптируются и предлагают качественный сервис.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услуг: что важно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2026-07-27T05:02:32Z</dcterms:created>
  <dcterms:modified xsi:type="dcterms:W3CDTF">2026-07-27T05:02:32Z</dcterms:modified>
</cp:coreProperties>
</file>