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6810" y="745950"/>
            <a:ext cx="4213031" cy="4397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909500" cy="143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Поэт: человек, который превращает опыт в стих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798800"/>
            <a:ext cx="21675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883775"/>
            <a:ext cx="4082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превращает чувства, мысли и наблюдения в живые строки.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0225" y="914904"/>
            <a:ext cx="3706800" cy="3659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4596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устной песни к авторской лирике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729950"/>
            <a:ext cx="41589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поэзия выросла из песен, былин и обрядовых напевов, а затем стала частью книжной литературы. От Ломоносова и Пушкина до Ахматовой и Маяковского она меняла темы, язык и ритм, оставаясь важной формой художественного слова.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401275"/>
            <a:ext cx="66318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автора поэтом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4725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умеет замечать в обычных вещах скрытый смысл и превращать его в образ, который помогает читателю почувствовать настроение и увидеть знакомое по-новому.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666350" y="251215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тщательно выбирает слова, потому что значение, звучание, ритм и рифма вместе создают особую музыку стихотворения и делают каждую строку точной.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146400" y="3669600"/>
            <a:ext cx="29664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текст часто короток, но насыщен чувствами: личное переживание в нем звучит так, что становится понятным многим людям сразу.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75" y="1219242"/>
            <a:ext cx="2088600" cy="17602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2025" y="1219242"/>
            <a:ext cx="2088600" cy="17602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7875" y="1195692"/>
            <a:ext cx="2088600" cy="17602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96850" y="362775"/>
            <a:ext cx="59541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мир поэта: рукопись, черновик, словарь
</a:t>
            </a:r>
            <a:endParaRPr lang="en-US" sz="2704" dirty="0"/>
          </a:p>
        </p:txBody>
      </p:sp>
      <p:sp>
        <p:nvSpPr>
          <p:cNvPr id="9" name="Text 1"/>
          <p:cNvSpPr txBox="1"/>
          <p:nvPr/>
        </p:nvSpPr>
        <p:spPr>
          <a:xfrm>
            <a:off x="81592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начинается с черновика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поэт записывает случайную мысль, удачную рифму или яркий образ в тетрадь. Потом рядом появляются исправления, стрелки и новые варианты, потому что точное слово часто находится не сразу.
</a:t>
            </a:r>
            <a:endParaRPr lang="en-US" sz="935" dirty="0"/>
          </a:p>
        </p:txBody>
      </p:sp>
      <p:sp>
        <p:nvSpPr>
          <p:cNvPr id="10" name="Text 2"/>
          <p:cNvSpPr txBox="1"/>
          <p:nvPr/>
        </p:nvSpPr>
        <p:spPr>
          <a:xfrm>
            <a:off x="3461774" y="324162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и книги как инструменты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поэт много читает и сверяется со словарями, чтобы выбрать нужный оттенок значения. Книги помогают слышать, как работают язык, интонация и образ в стихах разных авторов.
</a:t>
            </a:r>
            <a:endParaRPr lang="en-US" sz="882" dirty="0"/>
          </a:p>
        </p:txBody>
      </p:sp>
      <p:sp>
        <p:nvSpPr>
          <p:cNvPr id="11" name="Text 3"/>
          <p:cNvSpPr txBox="1"/>
          <p:nvPr/>
        </p:nvSpPr>
        <p:spPr>
          <a:xfrm>
            <a:off x="6107624" y="328980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Рукопись показывает поиск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сохранившихся автографах видно, как меняются отдельные слова, строки и даже строфы. Такая работа убеждает: стихотворение создается постепенно, через исправления, выбор и отказ от лишнего.
</a:t>
            </a:r>
            <a:endParaRPr lang="en-US" sz="942" dirty="0"/>
          </a:p>
        </p:txBody>
      </p:sp>
      <p:sp>
        <p:nvSpPr>
          <p:cNvPr id="12" name="Text 4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529" y="1513399"/>
            <a:ext cx="382725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40016" y="2841121"/>
            <a:ext cx="483900" cy="387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13248" y="1513501"/>
            <a:ext cx="437400" cy="437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69024" y="2673276"/>
            <a:ext cx="382725" cy="437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80441" y="4000619"/>
            <a:ext cx="273375" cy="437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лирики в школьном курсе
</a:t>
            </a:r>
            <a:endParaRPr lang="en-US" sz="2704" dirty="0"/>
          </a:p>
        </p:txBody>
      </p:sp>
      <p:sp>
        <p:nvSpPr>
          <p:cNvPr id="16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7" name="Text 2"/>
          <p:cNvSpPr txBox="1"/>
          <p:nvPr/>
        </p:nvSpPr>
        <p:spPr>
          <a:xfrm>
            <a:off x="1673875" y="130442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Картины природы часто передают настроение героя: тишина, ветер, снег или дождь помогают понять его состояние без прямого объяснения.
</a:t>
            </a:r>
            <a:endParaRPr lang="en-US" sz="894" dirty="0"/>
          </a:p>
        </p:txBody>
      </p:sp>
      <p:sp>
        <p:nvSpPr>
          <p:cNvPr id="18" name="Text 3"/>
          <p:cNvSpPr txBox="1"/>
          <p:nvPr/>
        </p:nvSpPr>
        <p:spPr>
          <a:xfrm>
            <a:off x="2821950" y="260700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семья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близких людях говорят о доверии, поддержке и памяти. Через такие тексты школьник видит, как ценность отношений становится темой поэзии.
</a:t>
            </a:r>
            <a:endParaRPr lang="en-US" sz="894" dirty="0"/>
          </a:p>
        </p:txBody>
      </p:sp>
      <p:sp>
        <p:nvSpPr>
          <p:cNvPr id="19" name="Text 4"/>
          <p:cNvSpPr txBox="1"/>
          <p:nvPr/>
        </p:nvSpPr>
        <p:spPr>
          <a:xfrm>
            <a:off x="5171932" y="1304525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любовной лирике важны не события, а переживания, ожидание, радость встречи и тревога разлуки, выраженные через точные и мягкие образы.
</a:t>
            </a:r>
            <a:endParaRPr lang="en-US" sz="894" dirty="0"/>
          </a:p>
        </p:txBody>
      </p:sp>
      <p:sp>
        <p:nvSpPr>
          <p:cNvPr id="20" name="Text 5"/>
          <p:cNvSpPr txBox="1"/>
          <p:nvPr/>
        </p:nvSpPr>
        <p:spPr>
          <a:xfrm>
            <a:off x="7100370" y="2464300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и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Родине в лирике связан не только с местом, но и с ответственностью, историей, уважением к прошлому и личным чувствам автора.
</a:t>
            </a:r>
            <a:endParaRPr lang="en-US" sz="894" dirty="0"/>
          </a:p>
        </p:txBody>
      </p:sp>
      <p:sp>
        <p:nvSpPr>
          <p:cNvPr id="21" name="Text 6"/>
          <p:cNvSpPr txBox="1"/>
          <p:nvPr/>
        </p:nvSpPr>
        <p:spPr>
          <a:xfrm>
            <a:off x="5257113" y="3791643"/>
            <a:ext cx="1729200" cy="8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взрослении показывают внутренние изменения человека: первые сомнения, выбор, поиск себя и понимание мира вокруг становятся важнее внешних событий.
</a:t>
            </a:r>
            <a:endParaRPr lang="en-US" sz="84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и формы поэзии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чаще объединяет несколько эпизодов и развивает сюжет, а строгие формы требуют особой композиции и точности.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преобладает, потому что лучше всего передает чувства и размышления автора; остальные формы дополняют ее выразительными возможностями.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школьному курсу литературы; данные диаграммы условные, составлены для наглядности.
</a:t>
            </a:r>
            <a:endParaRPr lang="en-US" sz="78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700" y="1966445"/>
            <a:ext cx="3563700" cy="1210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76198"/>
            <a:ext cx="41112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поэтического языка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79975" y="171512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средства помогают сделать стихотворение ярким, точным и выразительным.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975" y="2648375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средства работают вместе: одно делает образ видимым, другое — слышимым, третье — эмоционально точным и запоминающимся.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20400" y="3831850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литературы, школьный курс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рифма и строфа в стихотворении
</a:t>
            </a:r>
            <a:endParaRPr lang="en-US" sz="2704" dirty="0"/>
          </a:p>
        </p:txBody>
      </p:sp>
      <p:sp>
        <p:nvSpPr>
          <p:cNvPr id="7" name="Text 1"/>
          <p:cNvSpPr txBox="1"/>
          <p:nvPr/>
        </p:nvSpPr>
        <p:spPr>
          <a:xfrm>
            <a:off x="2980188" y="140197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задает стихотворению движение: чередование ударных и безударных слогов создает ощущение музыкальности, помогает читать текст плавно и выразительно.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980188" y="2564650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связывает окончания строк и делает стих более цельным. Она облегчает запоминание и усиливает звучание ключевых слов в финале строк.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80188" y="3727325"/>
            <a:ext cx="3726300" cy="9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Строфа объединяет несколько строк в законченную часть текста. Чаще всего в школьной поэзии встречаются двустишия и четверостишия, но бывают и более сложные строфы.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стихотворение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создания лирического текста в поэтической практике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Вдохновение и наблюдательность поэта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Вдохновение приходит не только от сильных чувств, но и от умения замечать детали: свет в окне, шум дождя, движение прохожих, паузы в разговоре и тонкий цвет настроения.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стихотворения может быть самым обычным: прогулка, поездка, школьный день, прочитанная книга или чья-то фраза. Поэт превращает такой момент в строку, которая запоминается.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как голос своей эпохи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0200" y="171554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начинает активно выражать новые литературные нормы и представления о человеке. Стихи все чаще становятся способом говорить о времени, государстве, просвещении и месте личности в обществе.
</a:t>
            </a:r>
            <a:endParaRPr lang="en-US" sz="909" dirty="0"/>
          </a:p>
        </p:txBody>
      </p:sp>
      <p:sp>
        <p:nvSpPr>
          <p:cNvPr id="12" name="Text 3"/>
          <p:cNvSpPr txBox="1"/>
          <p:nvPr/>
        </p:nvSpPr>
        <p:spPr>
          <a:xfrm>
            <a:off x="2498375" y="1734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откликаются на общественные перемены, поиски свободы и вопросы долга. Лирика помогает увидеть не только события эпохи, но и внутренние переживания людей, живших в это время.
</a:t>
            </a:r>
            <a:endParaRPr lang="en-US" sz="940" dirty="0"/>
          </a:p>
        </p:txBody>
      </p:sp>
      <p:sp>
        <p:nvSpPr>
          <p:cNvPr id="13" name="Text 4"/>
          <p:cNvSpPr txBox="1"/>
          <p:nvPr/>
        </p:nvSpPr>
        <p:spPr>
          <a:xfrm>
            <a:off x="4756538" y="1978355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становится особенно чутким к тревогам, надеждам и переменам. Поэты по-разному отвечают на кризисы времени, расширяя темы, интонации и поэтический язык.
</a:t>
            </a:r>
            <a:endParaRPr lang="en-US" sz="1001" dirty="0"/>
          </a:p>
        </p:txBody>
      </p:sp>
      <p:sp>
        <p:nvSpPr>
          <p:cNvPr id="14" name="Text 5"/>
          <p:cNvSpPr txBox="1"/>
          <p:nvPr/>
        </p:nvSpPr>
        <p:spPr>
          <a:xfrm>
            <a:off x="7014700" y="1657788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изучение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Поэзию читают как художественное свидетельство эпохи. Через образы, темы и лексику можно понять исторический контекст и почувствовать настроение общества.
</a:t>
            </a:r>
            <a:endParaRPr lang="en-US" sz="97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поэты и их вклад в литературу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поэтов объединяет не только талант, но и влияние на развитие литературного языка, тем и поэтических форм.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каждый поэт усилил свою сторону поэзии: язык, тему, интонацию или ритм, а вместе они сформировали школьный литературный канон.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школьному курсу литературы; сравнительная оценка вклада, 2025
</a:t>
            </a:r>
            <a:endParaRPr lang="en-US" sz="7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стихи в школе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стихов тренирует память и внимание: ученик быстрее замечает повтор, рифму, интонацию и запоминает текст не механически, а через смысл и звучание.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1331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лирики учит видеть подтекст. Одно слово, пауза или образ могут изменить настроение строфы и показать, что герой чувствует на самом деле.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862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развивает речь и вкус к точному слову. Ученик учится подбирать выражения, которые передают мысль ясно, кратко и без лишних деталей.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039300" y="1827929"/>
            <a:ext cx="17058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понять чужой опыт и выразить собственные мысли. Это делает чтение более глубоким, а разговор о литературе — содержательным и живым.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720417"/>
            <a:ext cx="3408600" cy="13935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поэта в культуре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54112" y="98586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может говорить о чувствах, обществе, жизни и даже о мире детства. В культуре у него несколько важных ролей.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254112" y="1919113"/>
            <a:ext cx="3317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поэзия может выполнять разные задачи: выражать чувства, обсуждать общественные вопросы, помогать размышлять о жизни и быть близкой детям и слушателям песен.
</a:t>
            </a:r>
            <a:endParaRPr lang="en-US" sz="1119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721450"/>
            <a:ext cx="34086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62775"/>
            <a:ext cx="66993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 работает со словом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выбирает слова не только по смыслу, но и по звучанию. Иногда одно короткое слово точнее передает настроение, чем длинное объяснение или подробное описание.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38737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ритм, интонация и порядок слов. Даже небольшое изменение может сделать строку более плавной, выразительной или, наоборот, слишком тяжелой для чтения.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297475" y="1356600"/>
            <a:ext cx="2235900" cy="19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кажется простым только на первый взгляд. За ясностью образа обычно стоит тщательная работа: поиск точной рифмы, сокращение лишнего и многократная правка 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409260"/>
            <a:ext cx="3563700" cy="23249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16500" cy="7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 восприятие стихотворения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78825" y="1100075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стихотворения зависит не только от смысла, но и от того, как оно звучит и какие образы вызывает.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78825" y="2622099"/>
            <a:ext cx="3453900" cy="12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стоят образность и ритм: именно они делают стих ярким, запоминающимся и эмоционально убедительным.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934545"/>
            <a:ext cx="3453900" cy="2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анализу школьных признаков лирики; условная оценка значимости, 2025
</a:t>
            </a:r>
            <a:endParaRPr lang="en-US" sz="7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1197" y="808175"/>
            <a:ext cx="3704855" cy="376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401275"/>
            <a:ext cx="51309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читатель: стихотворение в звучащей форме
</a:t>
            </a:r>
            <a:endParaRPr lang="en-US" sz="2587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07125" y="172032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стихотворение читают вслух, становятся заметнее паузы, ударения и интонация. Слушатель лучше чувствует настроение строки и понимает, где скрыт главный смысл.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7125" y="2895075"/>
            <a:ext cx="3706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особенно сильна на литературных вечерах, конкурсах и школьных выступлениях. В живом чтении текст превращается в событие, а читатель становится соавтором смысла.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62775"/>
            <a:ext cx="6920400" cy="6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поэтического творчества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188" y="1987410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точной рифмы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сначала подбирает звучные и уместные слова, чтобы рифма не выглядела случайной. Нужно сохранить естественность речи и не потерять смысл строки.
</a:t>
            </a:r>
            <a:endParaRPr lang="en-US" sz="1041" dirty="0"/>
          </a:p>
        </p:txBody>
      </p:sp>
      <p:sp>
        <p:nvSpPr>
          <p:cNvPr id="11" name="Text 3"/>
          <p:cNvSpPr txBox="1"/>
          <p:nvPr/>
        </p:nvSpPr>
        <p:spPr>
          <a:xfrm>
            <a:off x="3521617" y="1856012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Правка и сокращение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автор убирает лишнее, меняет неудачные слова и перестраивает строки. На этом этапе стихотворение становится точнее, выразительнее и музыкальнее.
</a:t>
            </a:r>
            <a:endParaRPr lang="en-US" sz="1001" dirty="0"/>
          </a:p>
        </p:txBody>
      </p:sp>
      <p:sp>
        <p:nvSpPr>
          <p:cNvPr id="12" name="Text 4"/>
          <p:cNvSpPr txBox="1"/>
          <p:nvPr/>
        </p:nvSpPr>
        <p:spPr>
          <a:xfrm>
            <a:off x="6260750" y="2202363"/>
            <a:ext cx="18891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версия возникает после нескольких возвращений к черновику. Важнее всего, чтобы смысл, ритм и чувство звучали как единое целое.
</a:t>
            </a:r>
            <a:endParaRPr lang="en-US" sz="110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60" y="1561900"/>
            <a:ext cx="7906481" cy="3101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840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стихотворение становится частью культуры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745075" y="4707800"/>
            <a:ext cx="12192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696900"/>
            <a:ext cx="8716500" cy="25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стихотворения от замысла автора до культурной памяти читателей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28100" y="978525"/>
            <a:ext cx="5287800" cy="23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 литературе и жизни
</a:t>
            </a:r>
            <a:pPr algn="ctr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помогает увидеть мир глубже: он соединяет личное чувство, историческую память и точное слово. Поэтому стихи остаются важной частью культуры и школьного чтения.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2026-05-23T01:09:37Z</dcterms:created>
  <dcterms:modified xsi:type="dcterms:W3CDTF">2026-05-23T01:09:37Z</dcterms:modified>
</cp:coreProperties>
</file>