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image" Target="../media/image-12-3.jpeg"/><Relationship Id="rId4" Type="http://schemas.openxmlformats.org/officeDocument/2006/relationships/image" Target="../media/image-12-4.jpe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slideLayout" Target="../slideLayouts/slideLayout1.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69675" y="271314"/>
            <a:ext cx="8603700" cy="459592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40000" y="3591125"/>
            <a:ext cx="4427700" cy="196200"/>
          </a:xfrm>
          <a:prstGeom prst="rect">
            <a:avLst/>
          </a:prstGeom>
          <a:noFill/>
          <a:ln/>
        </p:spPr>
        <p:txBody>
          <a:bodyPr wrap="square" lIns="0" tIns="0" rIns="0" bIns="0" rtlCol="0" anchor="t"/>
          <a:lstStyle/>
          <a:p>
            <a:pPr algn="l" indent="0" marL="0">
              <a:lnSpc>
                <a:spcPct val="115000"/>
              </a:lnSpc>
              <a:buNone/>
            </a:pPr>
            <a:r>
              <a:rPr lang="en-US" sz="1000" b="1" i="1" dirty="0">
                <a:solidFill>
                  <a:srgbClr val="FFFFFF"/>
                </a:solidFill>
                <a:latin typeface="Arial" pitchFamily="34" charset="0"/>
                <a:ea typeface="Arial" pitchFamily="34" charset="-122"/>
                <a:cs typeface="Arial" pitchFamily="34" charset="-120"/>
              </a:rPr>
              <a:t>
</a:t>
            </a:r>
            <a:endParaRPr lang="en-US" sz="1000" dirty="0"/>
          </a:p>
        </p:txBody>
      </p:sp>
      <p:sp>
        <p:nvSpPr>
          <p:cNvPr id="5" name="Text 1"/>
          <p:cNvSpPr txBox="1"/>
          <p:nvPr/>
        </p:nvSpPr>
        <p:spPr>
          <a:xfrm>
            <a:off x="540000" y="2154203"/>
            <a:ext cx="4427700" cy="1256100"/>
          </a:xfrm>
          <a:prstGeom prst="rect">
            <a:avLst/>
          </a:prstGeom>
          <a:noFill/>
          <a:ln/>
        </p:spPr>
        <p:txBody>
          <a:bodyPr wrap="square" lIns="0" tIns="0" rIns="0" bIns="0" rtlCol="0" anchor="t"/>
          <a:lstStyle/>
          <a:p>
            <a:pPr algn="l" indent="0" marL="0">
              <a:lnSpc>
                <a:spcPct val="115000"/>
              </a:lnSpc>
              <a:buNone/>
            </a:pPr>
            <a:r>
              <a:rPr lang="en-US" sz="1400" dirty="0">
                <a:solidFill>
                  <a:srgbClr val="FFFFFF"/>
                </a:solidFill>
                <a:latin typeface="Arial" pitchFamily="34" charset="0"/>
                <a:ea typeface="Arial" pitchFamily="34" charset="-122"/>
                <a:cs typeface="Arial" pitchFamily="34" charset="-120"/>
              </a:rPr>
              <a:t>Learn the English names of everyday devices and how we use them.
</a:t>
            </a:r>
            <a:endParaRPr lang="en-US" sz="1400" dirty="0"/>
          </a:p>
        </p:txBody>
      </p:sp>
      <p:sp>
        <p:nvSpPr>
          <p:cNvPr id="6" name="Text 2"/>
          <p:cNvSpPr txBox="1"/>
          <p:nvPr/>
        </p:nvSpPr>
        <p:spPr>
          <a:xfrm>
            <a:off x="540000" y="965700"/>
            <a:ext cx="5489400" cy="1007700"/>
          </a:xfrm>
          <a:prstGeom prst="rect">
            <a:avLst/>
          </a:prstGeom>
          <a:noFill/>
          <a:ln/>
        </p:spPr>
        <p:txBody>
          <a:bodyPr wrap="square" lIns="0" tIns="0" rIns="0" bIns="0" rtlCol="0" anchor="ctr"/>
          <a:lstStyle/>
          <a:p>
            <a:pPr algn="l" indent="0" marL="0">
              <a:lnSpc>
                <a:spcPct val="100000"/>
              </a:lnSpc>
              <a:buNone/>
            </a:pPr>
            <a:r>
              <a:rPr lang="en-US" sz="2643" b="1" dirty="0">
                <a:solidFill>
                  <a:srgbClr val="FFFFFF"/>
                </a:solidFill>
                <a:latin typeface="Arial" pitchFamily="34" charset="0"/>
                <a:ea typeface="Arial" pitchFamily="34" charset="-122"/>
                <a:cs typeface="Arial" pitchFamily="34" charset="-120"/>
              </a:rPr>
              <a:t>Computers and Other Devices: English Words for the Technology Around Us
</a:t>
            </a:r>
            <a:endParaRPr lang="en-US" sz="2643"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818329" y="142875"/>
            <a:ext cx="4053193" cy="49002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2</a:t>
            </a:r>
            <a:endParaRPr lang="en-US" sz="800" dirty="0"/>
          </a:p>
        </p:txBody>
      </p:sp>
      <p:sp>
        <p:nvSpPr>
          <p:cNvPr id="7" name="Text 1"/>
          <p:cNvSpPr txBox="1"/>
          <p:nvPr/>
        </p:nvSpPr>
        <p:spPr>
          <a:xfrm>
            <a:off x="540000" y="1255775"/>
            <a:ext cx="4032000" cy="2635800"/>
          </a:xfrm>
          <a:prstGeom prst="rect">
            <a:avLst/>
          </a:prstGeom>
          <a:noFill/>
          <a:ln/>
        </p:spPr>
        <p:txBody>
          <a:bodyPr wrap="square" lIns="0" tIns="0" rIns="0" bIns="0" rtlCol="0" anchor="t"/>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Why technology words matter
</a:t>
            </a:r>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Digital devices are part of school, home, and free time, so their English names appear in tasks, apps, games, and instructions. Learning this vocabulary helps you connect real objects with useful words and remember them faster.
</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0050" y="1617149"/>
            <a:ext cx="432900" cy="384800"/>
          </a:xfrm>
          <a:prstGeom prst="rect">
            <a:avLst/>
          </a:prstGeom>
        </p:spPr>
      </p:pic>
      <p:pic>
        <p:nvPicPr>
          <p:cNvPr id="4" name="Image 2" descr="preencoded.png">    </p:cNvPr>
          <p:cNvPicPr>
            <a:picLocks noChangeAspect="1"/>
          </p:cNvPicPr>
          <p:nvPr/>
        </p:nvPicPr>
        <p:blipFill>
          <a:blip r:embed="rId3"/>
          <a:stretch>
            <a:fillRect/>
          </a:stretch>
        </p:blipFill>
        <p:spPr>
          <a:xfrm>
            <a:off x="293694" y="2293601"/>
            <a:ext cx="385612" cy="440700"/>
          </a:xfrm>
          <a:prstGeom prst="rect">
            <a:avLst/>
          </a:prstGeom>
        </p:spPr>
      </p:pic>
      <p:pic>
        <p:nvPicPr>
          <p:cNvPr id="5" name="Image 3" descr="preencoded.png">    </p:cNvPr>
          <p:cNvPicPr>
            <a:picLocks noChangeAspect="1"/>
          </p:cNvPicPr>
          <p:nvPr/>
        </p:nvPicPr>
        <p:blipFill>
          <a:blip r:embed="rId4"/>
          <a:stretch>
            <a:fillRect/>
          </a:stretch>
        </p:blipFill>
        <p:spPr>
          <a:xfrm>
            <a:off x="270050" y="3025954"/>
            <a:ext cx="432900" cy="384800"/>
          </a:xfrm>
          <a:prstGeom prst="rect">
            <a:avLst/>
          </a:prstGeom>
        </p:spPr>
      </p:pic>
      <p:pic>
        <p:nvPicPr>
          <p:cNvPr id="6" name="Image 4" descr="preencoded.png">    </p:cNvPr>
          <p:cNvPicPr>
            <a:picLocks noChangeAspect="1"/>
          </p:cNvPicPr>
          <p:nvPr/>
        </p:nvPicPr>
        <p:blipFill>
          <a:blip r:embed="rId5"/>
          <a:stretch>
            <a:fillRect/>
          </a:stretch>
        </p:blipFill>
        <p:spPr>
          <a:xfrm>
            <a:off x="273365" y="3730356"/>
            <a:ext cx="432900" cy="384800"/>
          </a:xfrm>
          <a:prstGeom prst="rect">
            <a:avLst/>
          </a:prstGeom>
        </p:spPr>
      </p:pic>
      <p:pic>
        <p:nvPicPr>
          <p:cNvPr id="7" name="Image 5" descr="preencoded.png">    </p:cNvPr>
          <p:cNvPicPr>
            <a:picLocks noChangeAspect="1"/>
          </p:cNvPicPr>
          <p:nvPr/>
        </p:nvPicPr>
        <p:blipFill>
          <a:blip r:embed="rId6"/>
          <a:stretch>
            <a:fillRect/>
          </a:stretch>
        </p:blipFill>
        <p:spPr>
          <a:xfrm>
            <a:off x="273365" y="4410702"/>
            <a:ext cx="432900" cy="4329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66900" y="273325"/>
            <a:ext cx="8599800" cy="8928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Basic device names in English
</a:t>
            </a:r>
            <a:endParaRPr lang="en-US" sz="2400" dirty="0"/>
          </a:p>
        </p:txBody>
      </p:sp>
      <p:sp>
        <p:nvSpPr>
          <p:cNvPr id="10" name="Text 1"/>
          <p:cNvSpPr txBox="1"/>
          <p:nvPr/>
        </p:nvSpPr>
        <p:spPr>
          <a:xfrm>
            <a:off x="8571250" y="4579125"/>
            <a:ext cx="302400" cy="295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3</a:t>
            </a:r>
            <a:endParaRPr lang="en-US" sz="800" dirty="0"/>
          </a:p>
        </p:txBody>
      </p:sp>
      <p:sp>
        <p:nvSpPr>
          <p:cNvPr id="11" name="Text 2"/>
          <p:cNvSpPr txBox="1"/>
          <p:nvPr/>
        </p:nvSpPr>
        <p:spPr>
          <a:xfrm>
            <a:off x="938327" y="1575088"/>
            <a:ext cx="7347300" cy="440700"/>
          </a:xfrm>
          <a:prstGeom prst="rect">
            <a:avLst/>
          </a:prstGeom>
          <a:noFill/>
          <a:ln/>
        </p:spPr>
        <p:txBody>
          <a:bodyPr wrap="square" lIns="0" tIns="0" rIns="0" bIns="0" rtlCol="0" anchor="ctr"/>
          <a:lstStyle/>
          <a:p>
            <a:pPr algn="l" indent="0" marL="0">
              <a:lnSpc>
                <a:spcPct val="100000"/>
              </a:lnSpc>
              <a:buNone/>
            </a:pPr>
            <a:r>
              <a:rPr lang="en-US" sz="1043" b="1" dirty="0">
                <a:solidFill>
                  <a:srgbClr val="000000"/>
                </a:solidFill>
                <a:latin typeface="Arial" pitchFamily="34" charset="0"/>
                <a:ea typeface="Arial" pitchFamily="34" charset="-122"/>
                <a:cs typeface="Arial" pitchFamily="34" charset="-120"/>
              </a:rPr>
              <a:t>Computer and laptop
</a:t>
            </a:r>
            <a:pPr algn="l" indent="0" marL="0">
              <a:lnSpc>
                <a:spcPct val="100000"/>
              </a:lnSpc>
              <a:buNone/>
            </a:pPr>
            <a:r>
              <a:rPr lang="en-US" sz="1043"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90" dirty="0">
                <a:solidFill>
                  <a:srgbClr val="000000"/>
                </a:solidFill>
                <a:latin typeface="Arial" pitchFamily="34" charset="0"/>
                <a:ea typeface="Arial" pitchFamily="34" charset="-122"/>
                <a:cs typeface="Arial" pitchFamily="34" charset="-120"/>
              </a:rPr>
              <a:t>Computer and laptop are two of the most common words in this topic. They help students talk about studying, typing, searching the internet, and doing homework on different kinds of screens and keyboards.
</a:t>
            </a:r>
            <a:endParaRPr lang="en-US" sz="1043" dirty="0"/>
          </a:p>
        </p:txBody>
      </p:sp>
      <p:sp>
        <p:nvSpPr>
          <p:cNvPr id="12" name="Text 3"/>
          <p:cNvSpPr txBox="1"/>
          <p:nvPr/>
        </p:nvSpPr>
        <p:spPr>
          <a:xfrm>
            <a:off x="938327" y="2279490"/>
            <a:ext cx="7347300" cy="440700"/>
          </a:xfrm>
          <a:prstGeom prst="rect">
            <a:avLst/>
          </a:prstGeom>
          <a:noFill/>
          <a:ln/>
        </p:spPr>
        <p:txBody>
          <a:bodyPr wrap="square" lIns="0" tIns="0" rIns="0" bIns="0" rtlCol="0" anchor="ctr"/>
          <a:lstStyle/>
          <a:p>
            <a:pPr algn="l" indent="0" marL="0">
              <a:lnSpc>
                <a:spcPct val="100000"/>
              </a:lnSpc>
              <a:buNone/>
            </a:pPr>
            <a:r>
              <a:rPr lang="en-US" sz="1043" b="1" dirty="0">
                <a:solidFill>
                  <a:srgbClr val="000000"/>
                </a:solidFill>
                <a:latin typeface="Arial" pitchFamily="34" charset="0"/>
                <a:ea typeface="Arial" pitchFamily="34" charset="-122"/>
                <a:cs typeface="Arial" pitchFamily="34" charset="-120"/>
              </a:rPr>
              <a:t>Tablet and smartphone
</a:t>
            </a:r>
            <a:pPr algn="l" indent="0" marL="0">
              <a:lnSpc>
                <a:spcPct val="100000"/>
              </a:lnSpc>
              <a:buNone/>
            </a:pPr>
            <a:r>
              <a:rPr lang="en-US" sz="1043"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90" dirty="0">
                <a:solidFill>
                  <a:srgbClr val="000000"/>
                </a:solidFill>
                <a:latin typeface="Arial" pitchFamily="34" charset="0"/>
                <a:ea typeface="Arial" pitchFamily="34" charset="-122"/>
                <a:cs typeface="Arial" pitchFamily="34" charset="-120"/>
              </a:rPr>
              <a:t>Tablet and smartphone are portable devices that many children use every day. A tablet is often good for reading and watching videos, while a smartphone is useful for calls, messages, and quick access to apps.
</a:t>
            </a:r>
            <a:endParaRPr lang="en-US" sz="1043" dirty="0"/>
          </a:p>
        </p:txBody>
      </p:sp>
      <p:sp>
        <p:nvSpPr>
          <p:cNvPr id="13" name="Text 4"/>
          <p:cNvSpPr txBox="1"/>
          <p:nvPr/>
        </p:nvSpPr>
        <p:spPr>
          <a:xfrm>
            <a:off x="938327" y="2983891"/>
            <a:ext cx="7347300" cy="440700"/>
          </a:xfrm>
          <a:prstGeom prst="rect">
            <a:avLst/>
          </a:prstGeom>
          <a:noFill/>
          <a:ln/>
        </p:spPr>
        <p:txBody>
          <a:bodyPr wrap="square" lIns="0" tIns="0" rIns="0" bIns="0" rtlCol="0" anchor="ctr"/>
          <a:lstStyle/>
          <a:p>
            <a:pPr algn="l" indent="0" marL="0">
              <a:lnSpc>
                <a:spcPct val="100000"/>
              </a:lnSpc>
              <a:buNone/>
            </a:pPr>
            <a:r>
              <a:rPr lang="en-US" sz="1043" b="1" dirty="0">
                <a:solidFill>
                  <a:srgbClr val="000000"/>
                </a:solidFill>
                <a:latin typeface="Arial" pitchFamily="34" charset="0"/>
                <a:ea typeface="Arial" pitchFamily="34" charset="-122"/>
                <a:cs typeface="Arial" pitchFamily="34" charset="-120"/>
              </a:rPr>
              <a:t>Screen and monitor
</a:t>
            </a:r>
            <a:pPr algn="l" indent="0" marL="0">
              <a:lnSpc>
                <a:spcPct val="100000"/>
              </a:lnSpc>
              <a:buNone/>
            </a:pPr>
            <a:r>
              <a:rPr lang="en-US" sz="1043"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90" dirty="0">
                <a:solidFill>
                  <a:srgbClr val="000000"/>
                </a:solidFill>
                <a:latin typeface="Arial" pitchFamily="34" charset="0"/>
                <a:ea typeface="Arial" pitchFamily="34" charset="-122"/>
                <a:cs typeface="Arial" pitchFamily="34" charset="-120"/>
              </a:rPr>
              <a:t>Screen and monitor are important words because they describe where information appears. Students often see these words in lessons, on devices, and in simple instructions about turning a device on or checking a picture.
</a:t>
            </a:r>
            <a:endParaRPr lang="en-US" sz="1043" dirty="0"/>
          </a:p>
        </p:txBody>
      </p:sp>
      <p:sp>
        <p:nvSpPr>
          <p:cNvPr id="14" name="Text 5"/>
          <p:cNvSpPr txBox="1"/>
          <p:nvPr/>
        </p:nvSpPr>
        <p:spPr>
          <a:xfrm>
            <a:off x="943169" y="3688293"/>
            <a:ext cx="7347300" cy="440700"/>
          </a:xfrm>
          <a:prstGeom prst="rect">
            <a:avLst/>
          </a:prstGeom>
          <a:noFill/>
          <a:ln/>
        </p:spPr>
        <p:txBody>
          <a:bodyPr wrap="square" lIns="0" tIns="0" rIns="0" bIns="0" rtlCol="0" anchor="ctr"/>
          <a:lstStyle/>
          <a:p>
            <a:pPr algn="l" indent="0" marL="0">
              <a:lnSpc>
                <a:spcPct val="100000"/>
              </a:lnSpc>
              <a:buNone/>
            </a:pPr>
            <a:r>
              <a:rPr lang="en-US" sz="1043" b="1" dirty="0">
                <a:solidFill>
                  <a:srgbClr val="000000"/>
                </a:solidFill>
                <a:latin typeface="Arial" pitchFamily="34" charset="0"/>
                <a:ea typeface="Arial" pitchFamily="34" charset="-122"/>
                <a:cs typeface="Arial" pitchFamily="34" charset="-120"/>
              </a:rPr>
              <a:t>Keyboard and mouse
</a:t>
            </a:r>
            <a:pPr algn="l" indent="0" marL="0">
              <a:lnSpc>
                <a:spcPct val="100000"/>
              </a:lnSpc>
              <a:buNone/>
            </a:pPr>
            <a:r>
              <a:rPr lang="en-US" sz="1043"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90" dirty="0">
                <a:solidFill>
                  <a:srgbClr val="000000"/>
                </a:solidFill>
                <a:latin typeface="Arial" pitchFamily="34" charset="0"/>
                <a:ea typeface="Arial" pitchFamily="34" charset="-122"/>
                <a:cs typeface="Arial" pitchFamily="34" charset="-120"/>
              </a:rPr>
              <a:t>Keyboard and mouse are basic tools for working with a computer. The keyboard is for typing letters and numbers, and the mouse helps you click, choose, and open things on the screen more easily.
</a:t>
            </a:r>
            <a:endParaRPr lang="en-US" sz="1043" dirty="0"/>
          </a:p>
        </p:txBody>
      </p:sp>
      <p:sp>
        <p:nvSpPr>
          <p:cNvPr id="15" name="Text 6"/>
          <p:cNvSpPr txBox="1"/>
          <p:nvPr/>
        </p:nvSpPr>
        <p:spPr>
          <a:xfrm>
            <a:off x="943169" y="4392688"/>
            <a:ext cx="7347300" cy="440700"/>
          </a:xfrm>
          <a:prstGeom prst="rect">
            <a:avLst/>
          </a:prstGeom>
          <a:noFill/>
          <a:ln/>
        </p:spPr>
        <p:txBody>
          <a:bodyPr wrap="square" lIns="0" tIns="0" rIns="0" bIns="0" rtlCol="0" anchor="ctr"/>
          <a:lstStyle/>
          <a:p>
            <a:pPr algn="l" indent="0" marL="0">
              <a:lnSpc>
                <a:spcPct val="100000"/>
              </a:lnSpc>
              <a:buNone/>
            </a:pPr>
            <a:r>
              <a:rPr lang="en-US" sz="1043" b="1" dirty="0">
                <a:solidFill>
                  <a:srgbClr val="000000"/>
                </a:solidFill>
                <a:latin typeface="Arial" pitchFamily="34" charset="0"/>
                <a:ea typeface="Arial" pitchFamily="34" charset="-122"/>
                <a:cs typeface="Arial" pitchFamily="34" charset="-120"/>
              </a:rPr>
              <a:t>Sound and listening
</a:t>
            </a:r>
            <a:pPr algn="l" indent="0" marL="0">
              <a:lnSpc>
                <a:spcPct val="100000"/>
              </a:lnSpc>
              <a:buNone/>
            </a:pPr>
            <a:r>
              <a:rPr lang="en-US" sz="1043"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90" dirty="0">
                <a:solidFill>
                  <a:srgbClr val="000000"/>
                </a:solidFill>
                <a:latin typeface="Arial" pitchFamily="34" charset="0"/>
                <a:ea typeface="Arial" pitchFamily="34" charset="-122"/>
                <a:cs typeface="Arial" pitchFamily="34" charset="-120"/>
              </a:rPr>
              <a:t>Headphones, speaker, and other sound words are useful when talking about music, videos, and online learning. They help learners describe how devices play sound and how people listen without disturbing others.
</a:t>
            </a:r>
            <a:endParaRPr lang="en-US" sz="1043"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05381" y="2773837"/>
            <a:ext cx="3287100" cy="121332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40000" y="513300"/>
            <a:ext cx="8034600" cy="10638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Devices and their uses: word, picture, and function
</a:t>
            </a:r>
            <a:endParaRPr lang="en-US" sz="2400" dirty="0"/>
          </a:p>
        </p:txBody>
      </p:sp>
      <p:sp>
        <p:nvSpPr>
          <p:cNvPr id="8" name="Text 1"/>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4</a:t>
            </a:r>
            <a:endParaRPr lang="en-US" sz="800" dirty="0"/>
          </a:p>
        </p:txBody>
      </p:sp>
      <p:sp>
        <p:nvSpPr>
          <p:cNvPr id="9" name="Text 2"/>
          <p:cNvSpPr txBox="1"/>
          <p:nvPr/>
        </p:nvSpPr>
        <p:spPr>
          <a:xfrm>
            <a:off x="4571900" y="2123650"/>
            <a:ext cx="40026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This table shows common devices, their Russian meanings, and the main way we use them.
</a:t>
            </a:r>
            <a:endParaRPr lang="en-US" sz="1000" dirty="0"/>
          </a:p>
        </p:txBody>
      </p:sp>
      <p:sp>
        <p:nvSpPr>
          <p:cNvPr id="10" name="Text 3"/>
          <p:cNvSpPr txBox="1"/>
          <p:nvPr/>
        </p:nvSpPr>
        <p:spPr>
          <a:xfrm>
            <a:off x="4571900" y="2965125"/>
            <a:ext cx="40026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One device can do many tasks, but each one has a usual purpose: computers for work, laptops for mobility, and tablets for reading and watching.
</a:t>
            </a:r>
            <a:endParaRPr lang="en-US" sz="1000" dirty="0"/>
          </a:p>
        </p:txBody>
      </p:sp>
      <p:sp>
        <p:nvSpPr>
          <p:cNvPr id="11" name="Text 4"/>
          <p:cNvSpPr txBox="1"/>
          <p:nvPr/>
        </p:nvSpPr>
        <p:spPr>
          <a:xfrm>
            <a:off x="4571900" y="4652825"/>
            <a:ext cx="3759300" cy="147300"/>
          </a:xfrm>
          <a:prstGeom prst="rect">
            <a:avLst/>
          </a:prstGeom>
          <a:noFill/>
          <a:ln/>
        </p:spPr>
        <p:txBody>
          <a:bodyPr wrap="square" lIns="0" tIns="0" rIns="0" bIns="0" rtlCol="0" anchor="t"/>
          <a:lstStyle/>
          <a:p>
            <a:pPr algn="l" indent="0" marL="0">
              <a:lnSpc>
                <a:spcPct val="100000"/>
              </a:lnSpc>
              <a:buNone/>
            </a:pPr>
            <a:r>
              <a:rPr lang="en-US" sz="800" i="1" dirty="0">
                <a:solidFill>
                  <a:srgbClr val="000000"/>
                </a:solidFill>
                <a:latin typeface="Arial" pitchFamily="34" charset="0"/>
                <a:ea typeface="Arial" pitchFamily="34" charset="-122"/>
                <a:cs typeface="Arial" pitchFamily="34" charset="-120"/>
              </a:rPr>
              <a:t>Учебная лексика по теме technology
</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70958" y="4175"/>
            <a:ext cx="4570884"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66900" y="273325"/>
            <a:ext cx="4005900" cy="1256100"/>
          </a:xfrm>
          <a:prstGeom prst="rect">
            <a:avLst/>
          </a:prstGeom>
          <a:noFill/>
          <a:ln/>
        </p:spPr>
        <p:txBody>
          <a:bodyPr wrap="square" lIns="0" tIns="0" rIns="0" bIns="0" rtlCol="0" anchor="ctr"/>
          <a:lstStyle/>
          <a:p>
            <a:pPr algn="l" indent="0" marL="0">
              <a:lnSpc>
                <a:spcPct val="100000"/>
              </a:lnSpc>
              <a:buNone/>
            </a:pPr>
            <a:r>
              <a:rPr lang="en-US" sz="2200" b="1" dirty="0">
                <a:solidFill>
                  <a:srgbClr val="000000"/>
                </a:solidFill>
                <a:latin typeface="Arial" pitchFamily="34" charset="0"/>
                <a:ea typeface="Arial" pitchFamily="34" charset="-122"/>
                <a:cs typeface="Arial" pitchFamily="34" charset="-120"/>
              </a:rPr>
              <a:t>Parts of a computer in English
</a:t>
            </a:r>
            <a:endParaRPr lang="en-US" sz="2200" dirty="0"/>
          </a:p>
        </p:txBody>
      </p:sp>
      <p:sp>
        <p:nvSpPr>
          <p:cNvPr id="10" name="Text 1"/>
          <p:cNvSpPr txBox="1"/>
          <p:nvPr/>
        </p:nvSpPr>
        <p:spPr>
          <a:xfrm>
            <a:off x="8571250" y="4579125"/>
            <a:ext cx="302400" cy="295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5</a:t>
            </a:r>
            <a:endParaRPr lang="en-US" sz="800" dirty="0"/>
          </a:p>
        </p:txBody>
      </p:sp>
      <p:sp>
        <p:nvSpPr>
          <p:cNvPr id="11" name="Text 2"/>
          <p:cNvSpPr txBox="1"/>
          <p:nvPr/>
        </p:nvSpPr>
        <p:spPr>
          <a:xfrm>
            <a:off x="270050" y="2070575"/>
            <a:ext cx="4005900" cy="466200"/>
          </a:xfrm>
          <a:prstGeom prst="rect">
            <a:avLst/>
          </a:prstGeom>
          <a:noFill/>
          <a:ln/>
        </p:spPr>
        <p:txBody>
          <a:bodyPr wrap="square" lIns="0" tIns="0" rIns="0" bIns="0" rtlCol="0" anchor="t"/>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What you see
</a:t>
            </a:r>
            <a:pPr algn="l" indent="0" marL="0">
              <a:lnSpc>
                <a:spcPct val="100000"/>
              </a:lnSpc>
              <a:buNone/>
            </a:pPr>
            <a:r>
              <a:rPr lang="en-US" sz="4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The screen shows information, pictures, and text. It is the part you look at first, and it helps you understand what the computer is doing right now.
</a:t>
            </a:r>
            <a:endParaRPr lang="en-US" sz="1100" dirty="0"/>
          </a:p>
        </p:txBody>
      </p:sp>
      <p:sp>
        <p:nvSpPr>
          <p:cNvPr id="12" name="Text 3"/>
          <p:cNvSpPr txBox="1"/>
          <p:nvPr/>
        </p:nvSpPr>
        <p:spPr>
          <a:xfrm>
            <a:off x="270050" y="2656134"/>
            <a:ext cx="4005900" cy="466200"/>
          </a:xfrm>
          <a:prstGeom prst="rect">
            <a:avLst/>
          </a:prstGeom>
          <a:noFill/>
          <a:ln/>
        </p:spPr>
        <p:txBody>
          <a:bodyPr wrap="square" lIns="0" tIns="0" rIns="0" bIns="0" rtlCol="0" anchor="t"/>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Typing and clicking
</a:t>
            </a:r>
            <a:pPr algn="l" indent="0" marL="0">
              <a:lnSpc>
                <a:spcPct val="100000"/>
              </a:lnSpc>
              <a:buNone/>
            </a:pPr>
            <a:r>
              <a:rPr lang="en-US" sz="4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The keyboard is for typing letters, numbers, and symbols, while the mouse helps you click icons, open files, and choose commands on the screen.
</a:t>
            </a:r>
            <a:endParaRPr lang="en-US" sz="1100" dirty="0"/>
          </a:p>
        </p:txBody>
      </p:sp>
      <p:sp>
        <p:nvSpPr>
          <p:cNvPr id="13" name="Text 4"/>
          <p:cNvSpPr txBox="1"/>
          <p:nvPr/>
        </p:nvSpPr>
        <p:spPr>
          <a:xfrm>
            <a:off x="270050" y="3241693"/>
            <a:ext cx="4005900" cy="466200"/>
          </a:xfrm>
          <a:prstGeom prst="rect">
            <a:avLst/>
          </a:prstGeom>
          <a:noFill/>
          <a:ln/>
        </p:spPr>
        <p:txBody>
          <a:bodyPr wrap="square" lIns="0" tIns="0" rIns="0" bIns="0" rtlCol="0" anchor="t"/>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Sound and recording
</a:t>
            </a:r>
            <a:pPr algn="l" indent="0" marL="0">
              <a:lnSpc>
                <a:spcPct val="100000"/>
              </a:lnSpc>
              <a:buNone/>
            </a:pPr>
            <a:r>
              <a:rPr lang="en-US" sz="4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The speaker plays sound, so you can hear music, videos, or messages. The microphone records your voice when you speak during a call or lesson.
</a:t>
            </a:r>
            <a:endParaRPr lang="en-US" sz="1100" dirty="0"/>
          </a:p>
        </p:txBody>
      </p:sp>
      <p:sp>
        <p:nvSpPr>
          <p:cNvPr id="14" name="Text 5"/>
          <p:cNvSpPr txBox="1"/>
          <p:nvPr/>
        </p:nvSpPr>
        <p:spPr>
          <a:xfrm>
            <a:off x="270050" y="3827249"/>
            <a:ext cx="4005900" cy="466200"/>
          </a:xfrm>
          <a:prstGeom prst="rect">
            <a:avLst/>
          </a:prstGeom>
          <a:noFill/>
          <a:ln/>
        </p:spPr>
        <p:txBody>
          <a:bodyPr wrap="square" lIns="0" tIns="0" rIns="0" bIns="0" rtlCol="0" anchor="t"/>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Taking images
</a:t>
            </a:r>
            <a:pPr algn="l" indent="0" marL="0">
              <a:lnSpc>
                <a:spcPct val="100000"/>
              </a:lnSpc>
              <a:buNone/>
            </a:pPr>
            <a:r>
              <a:rPr lang="en-US" sz="4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The camera can take photos and record video. On a laptop, it is often used for online lessons, chats, and simple video calls with classmates.
</a:t>
            </a:r>
            <a:endParaRPr lang="en-US" sz="1100" dirty="0"/>
          </a:p>
        </p:txBody>
      </p:sp>
      <p:sp>
        <p:nvSpPr>
          <p:cNvPr id="15" name="Text 6"/>
          <p:cNvSpPr txBox="1"/>
          <p:nvPr/>
        </p:nvSpPr>
        <p:spPr>
          <a:xfrm>
            <a:off x="270050" y="4412788"/>
            <a:ext cx="4005900" cy="466200"/>
          </a:xfrm>
          <a:prstGeom prst="rect">
            <a:avLst/>
          </a:prstGeom>
          <a:noFill/>
          <a:ln/>
        </p:spPr>
        <p:txBody>
          <a:bodyPr wrap="square" lIns="0" tIns="0" rIns="0" bIns="0" rtlCol="0" anchor="t"/>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Connecting devices
</a:t>
            </a:r>
            <a:pPr algn="l" indent="0" marL="0">
              <a:lnSpc>
                <a:spcPct val="100000"/>
              </a:lnSpc>
              <a:buNone/>
            </a:pPr>
            <a:r>
              <a:rPr lang="en-US" sz="4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The USB port helps connect a flash drive, charger, or cable. It is a useful word because it appears on many computers and notebooks.
</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9818" y="1962925"/>
            <a:ext cx="3610563" cy="27627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40000" y="513300"/>
            <a:ext cx="8034600" cy="10638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What students use devices for
</a:t>
            </a:r>
            <a:endParaRPr lang="en-US" sz="2400" dirty="0"/>
          </a:p>
        </p:txBody>
      </p:sp>
      <p:sp>
        <p:nvSpPr>
          <p:cNvPr id="8" name="Text 1"/>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6</a:t>
            </a:r>
            <a:endParaRPr lang="en-US" sz="800" dirty="0"/>
          </a:p>
        </p:txBody>
      </p:sp>
      <p:sp>
        <p:nvSpPr>
          <p:cNvPr id="9" name="Text 2"/>
          <p:cNvSpPr txBox="1"/>
          <p:nvPr/>
        </p:nvSpPr>
        <p:spPr>
          <a:xfrm>
            <a:off x="4571900" y="2123650"/>
            <a:ext cx="40026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Different devices support different habits, so the same word set can describe school work, entertainment, and communication.
</a:t>
            </a:r>
            <a:endParaRPr lang="en-US" sz="1000" dirty="0"/>
          </a:p>
        </p:txBody>
      </p:sp>
      <p:sp>
        <p:nvSpPr>
          <p:cNvPr id="10" name="Text 3"/>
          <p:cNvSpPr txBox="1"/>
          <p:nvPr/>
        </p:nvSpPr>
        <p:spPr>
          <a:xfrm>
            <a:off x="4571900" y="2965125"/>
            <a:ext cx="40026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Computers and laptops are strongest for homework and online learning, while smartphones are most connected with messages. Tablets stand out for videos and reading.
</a:t>
            </a:r>
            <a:endParaRPr lang="en-US" sz="1000" dirty="0"/>
          </a:p>
        </p:txBody>
      </p:sp>
      <p:sp>
        <p:nvSpPr>
          <p:cNvPr id="11" name="Text 4"/>
          <p:cNvSpPr txBox="1"/>
          <p:nvPr/>
        </p:nvSpPr>
        <p:spPr>
          <a:xfrm>
            <a:off x="4571900" y="4652825"/>
            <a:ext cx="3759300" cy="147300"/>
          </a:xfrm>
          <a:prstGeom prst="rect">
            <a:avLst/>
          </a:prstGeom>
          <a:noFill/>
          <a:ln/>
        </p:spPr>
        <p:txBody>
          <a:bodyPr wrap="square" lIns="0" tIns="0" rIns="0" bIns="0" rtlCol="0" anchor="t"/>
          <a:lstStyle/>
          <a:p>
            <a:pPr algn="l" indent="0" marL="0">
              <a:lnSpc>
                <a:spcPct val="100000"/>
              </a:lnSpc>
              <a:buNone/>
            </a:pPr>
            <a:r>
              <a:rPr lang="en-US" sz="800" i="1" dirty="0">
                <a:solidFill>
                  <a:srgbClr val="000000"/>
                </a:solidFill>
                <a:latin typeface="Arial" pitchFamily="34" charset="0"/>
                <a:ea typeface="Arial" pitchFamily="34" charset="-122"/>
                <a:cs typeface="Arial" pitchFamily="34" charset="-120"/>
              </a:rPr>
              <a:t>Обобщённые учебные примеры по теме technology
</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40000" y="513300"/>
            <a:ext cx="8034600" cy="8829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Useful verbs with technology words
</a:t>
            </a:r>
            <a:endParaRPr lang="en-US" sz="2400" dirty="0"/>
          </a:p>
        </p:txBody>
      </p:sp>
      <p:sp>
        <p:nvSpPr>
          <p:cNvPr id="9" name="Text 1"/>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7</a:t>
            </a:r>
            <a:endParaRPr lang="en-US" sz="800" dirty="0"/>
          </a:p>
        </p:txBody>
      </p:sp>
      <p:sp>
        <p:nvSpPr>
          <p:cNvPr id="10" name="Text 2"/>
          <p:cNvSpPr txBox="1"/>
          <p:nvPr/>
        </p:nvSpPr>
        <p:spPr>
          <a:xfrm>
            <a:off x="543131" y="2774925"/>
            <a:ext cx="1607100" cy="13203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Write and choose
</a:t>
            </a:r>
            <a:pPr algn="l" indent="0" marL="0">
              <a:lnSpc>
                <a:spcPct val="100000"/>
              </a:lnSpc>
              <a:buNone/>
            </a:pPr>
            <a:r>
              <a:rPr lang="en-US" sz="2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Type, click, and save are basic actions in English. Students use them when they write a message, choose a file, or keep their work before closing a program.
</a:t>
            </a:r>
            <a:endParaRPr lang="en-US" sz="1200" dirty="0"/>
          </a:p>
        </p:txBody>
      </p:sp>
      <p:sp>
        <p:nvSpPr>
          <p:cNvPr id="11" name="Text 3"/>
          <p:cNvSpPr txBox="1"/>
          <p:nvPr/>
        </p:nvSpPr>
        <p:spPr>
          <a:xfrm>
            <a:off x="2701675" y="2774925"/>
            <a:ext cx="1607100" cy="13203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Send and share
</a:t>
            </a:r>
            <a:pPr algn="l" indent="0" marL="0">
              <a:lnSpc>
                <a:spcPct val="100000"/>
              </a:lnSpc>
              <a:buNone/>
            </a:pPr>
            <a:r>
              <a:rPr lang="en-US" sz="2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Upload and download help describe moving files between a device and the internet. These verbs are common in school tasks, apps, and simple instructions for online work.
</a:t>
            </a:r>
            <a:endParaRPr lang="en-US" sz="1200" dirty="0"/>
          </a:p>
        </p:txBody>
      </p:sp>
      <p:sp>
        <p:nvSpPr>
          <p:cNvPr id="12" name="Text 4"/>
          <p:cNvSpPr txBox="1"/>
          <p:nvPr/>
        </p:nvSpPr>
        <p:spPr>
          <a:xfrm>
            <a:off x="4852925" y="2774937"/>
            <a:ext cx="1607100" cy="13203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Print and search
</a:t>
            </a:r>
            <a:pPr algn="l" indent="0" marL="0">
              <a:lnSpc>
                <a:spcPct val="100000"/>
              </a:lnSpc>
              <a:buNone/>
            </a:pPr>
            <a:r>
              <a:rPr lang="en-US" sz="2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Print a document means make a paper copy, while search the internet means look for information online. Both phrases are useful in class and at home.
</a:t>
            </a:r>
            <a:endParaRPr lang="en-US" sz="1200" dirty="0"/>
          </a:p>
        </p:txBody>
      </p:sp>
      <p:sp>
        <p:nvSpPr>
          <p:cNvPr id="13" name="Text 5"/>
          <p:cNvSpPr txBox="1"/>
          <p:nvPr/>
        </p:nvSpPr>
        <p:spPr>
          <a:xfrm>
            <a:off x="7004175" y="2774937"/>
            <a:ext cx="1607100" cy="13203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Power and connection
</a:t>
            </a:r>
            <a:pPr algn="l" indent="0" marL="0">
              <a:lnSpc>
                <a:spcPct val="100000"/>
              </a:lnSpc>
              <a:buNone/>
            </a:pPr>
            <a:r>
              <a:rPr lang="en-US" sz="2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Charge a phone and connect to Wi-Fi are everyday phrases that students see often. They show how devices get power and how they join a network.
</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7575" y="1965212"/>
            <a:ext cx="8320800" cy="277042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17575" y="513300"/>
            <a:ext cx="8320800" cy="6690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How a device works: input, process, output
</a:t>
            </a:r>
            <a:endParaRPr lang="en-US" sz="2400" dirty="0"/>
          </a:p>
        </p:txBody>
      </p:sp>
      <p:sp>
        <p:nvSpPr>
          <p:cNvPr id="6" name="Text 1"/>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8</a:t>
            </a:r>
            <a:endParaRPr lang="en-US" sz="800" dirty="0"/>
          </a:p>
        </p:txBody>
      </p:sp>
      <p:sp>
        <p:nvSpPr>
          <p:cNvPr id="7" name="Text 2"/>
          <p:cNvSpPr txBox="1"/>
          <p:nvPr/>
        </p:nvSpPr>
        <p:spPr>
          <a:xfrm>
            <a:off x="417601" y="1291200"/>
            <a:ext cx="8320800" cy="2985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A simple model of how devices receive information, work with it, and show results.
</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703300" y="2495260"/>
            <a:ext cx="5170500" cy="140668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270050" y="273325"/>
            <a:ext cx="8607600" cy="12561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Memory words in English: RAM, storage, cloud
</a:t>
            </a:r>
            <a:endParaRPr lang="en-US" sz="2400" dirty="0"/>
          </a:p>
        </p:txBody>
      </p:sp>
      <p:sp>
        <p:nvSpPr>
          <p:cNvPr id="5" name="Text 1"/>
          <p:cNvSpPr txBox="1"/>
          <p:nvPr/>
        </p:nvSpPr>
        <p:spPr>
          <a:xfrm>
            <a:off x="8571250" y="4579125"/>
            <a:ext cx="302400" cy="295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9</a:t>
            </a:r>
            <a:endParaRPr lang="en-US" sz="800" dirty="0"/>
          </a:p>
        </p:txBody>
      </p:sp>
      <p:sp>
        <p:nvSpPr>
          <p:cNvPr id="6" name="Text 2"/>
          <p:cNvSpPr txBox="1"/>
          <p:nvPr/>
        </p:nvSpPr>
        <p:spPr>
          <a:xfrm>
            <a:off x="266900" y="2278175"/>
            <a:ext cx="28722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These words describe different kinds of memory and where files are kept on or outside the device.
</a:t>
            </a:r>
            <a:endParaRPr lang="en-US" sz="1000" dirty="0"/>
          </a:p>
        </p:txBody>
      </p:sp>
      <p:sp>
        <p:nvSpPr>
          <p:cNvPr id="7" name="Text 3"/>
          <p:cNvSpPr txBox="1"/>
          <p:nvPr/>
        </p:nvSpPr>
        <p:spPr>
          <a:xfrm>
            <a:off x="266900" y="3119650"/>
            <a:ext cx="28722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RAM is temporary, but storage keeps information after the device is turned off. Cloud storage adds access from different devices.
</a:t>
            </a:r>
            <a:endParaRPr lang="en-US" sz="1000" dirty="0"/>
          </a:p>
        </p:txBody>
      </p:sp>
      <p:sp>
        <p:nvSpPr>
          <p:cNvPr id="8" name="Text 4"/>
          <p:cNvSpPr txBox="1"/>
          <p:nvPr/>
        </p:nvSpPr>
        <p:spPr>
          <a:xfrm>
            <a:off x="266900" y="4731750"/>
            <a:ext cx="2872200" cy="147300"/>
          </a:xfrm>
          <a:prstGeom prst="rect">
            <a:avLst/>
          </a:prstGeom>
          <a:noFill/>
          <a:ln/>
        </p:spPr>
        <p:txBody>
          <a:bodyPr wrap="square" lIns="0" tIns="0" rIns="0" bIns="0" rtlCol="0" anchor="t"/>
          <a:lstStyle/>
          <a:p>
            <a:pPr algn="l" indent="0" marL="0">
              <a:lnSpc>
                <a:spcPct val="100000"/>
              </a:lnSpc>
              <a:buNone/>
            </a:pPr>
            <a:r>
              <a:rPr lang="en-US" sz="800" i="1" dirty="0">
                <a:solidFill>
                  <a:srgbClr val="000000"/>
                </a:solidFill>
                <a:latin typeface="Arial" pitchFamily="34" charset="0"/>
                <a:ea typeface="Arial" pitchFamily="34" charset="-122"/>
                <a:cs typeface="Arial" pitchFamily="34" charset="-120"/>
              </a:rPr>
              <a:t>Учебная лексика по теме computers and devices
</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678169" y="1950452"/>
            <a:ext cx="218400" cy="174720"/>
          </a:xfrm>
          <a:prstGeom prst="rect">
            <a:avLst/>
          </a:prstGeom>
        </p:spPr>
      </p:pic>
      <p:pic>
        <p:nvPicPr>
          <p:cNvPr id="5" name="Image 3" descr="preencoded.png">    </p:cNvPr>
          <p:cNvPicPr>
            <a:picLocks noChangeAspect="1"/>
          </p:cNvPicPr>
          <p:nvPr/>
        </p:nvPicPr>
        <p:blipFill>
          <a:blip r:embed="rId4"/>
          <a:stretch>
            <a:fillRect/>
          </a:stretch>
        </p:blipFill>
        <p:spPr>
          <a:xfrm>
            <a:off x="4989596" y="1924712"/>
            <a:ext cx="169650" cy="226200"/>
          </a:xfrm>
          <a:prstGeom prst="rect">
            <a:avLst/>
          </a:prstGeom>
        </p:spPr>
      </p:pic>
      <p:pic>
        <p:nvPicPr>
          <p:cNvPr id="6" name="Image 4" descr="preencoded.png">    </p:cNvPr>
          <p:cNvPicPr>
            <a:picLocks noChangeAspect="1"/>
          </p:cNvPicPr>
          <p:nvPr/>
        </p:nvPicPr>
        <p:blipFill>
          <a:blip r:embed="rId5"/>
          <a:stretch>
            <a:fillRect/>
          </a:stretch>
        </p:blipFill>
        <p:spPr>
          <a:xfrm>
            <a:off x="690869" y="3537825"/>
            <a:ext cx="169650" cy="226200"/>
          </a:xfrm>
          <a:prstGeom prst="rect">
            <a:avLst/>
          </a:prstGeom>
        </p:spPr>
      </p:pic>
      <p:pic>
        <p:nvPicPr>
          <p:cNvPr id="7" name="Image 5" descr="preencoded.png">    </p:cNvPr>
          <p:cNvPicPr>
            <a:picLocks noChangeAspect="1"/>
          </p:cNvPicPr>
          <p:nvPr/>
        </p:nvPicPr>
        <p:blipFill>
          <a:blip r:embed="rId6"/>
          <a:stretch>
            <a:fillRect/>
          </a:stretch>
        </p:blipFill>
        <p:spPr>
          <a:xfrm>
            <a:off x="4965544" y="3563565"/>
            <a:ext cx="218400" cy="174720"/>
          </a:xfrm>
          <a:prstGeom prst="rect">
            <a:avLst/>
          </a:prstGeom>
        </p:spPr>
      </p:pic>
      <p:sp>
        <p:nvSpPr>
          <p:cNvPr id="8" name="Text 0"/>
          <p:cNvSpPr txBox="1"/>
          <p:nvPr/>
        </p:nvSpPr>
        <p:spPr>
          <a:xfrm>
            <a:off x="540000" y="513300"/>
            <a:ext cx="8034600" cy="8829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How devices connect to each other
</a:t>
            </a:r>
            <a:endParaRPr lang="en-US" sz="2400" dirty="0"/>
          </a:p>
        </p:txBody>
      </p:sp>
      <p:sp>
        <p:nvSpPr>
          <p:cNvPr id="9" name="Text 1"/>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10</a:t>
            </a:r>
            <a:endParaRPr lang="en-US" sz="800" dirty="0"/>
          </a:p>
        </p:txBody>
      </p:sp>
      <p:sp>
        <p:nvSpPr>
          <p:cNvPr id="10" name="Text 2"/>
          <p:cNvSpPr txBox="1"/>
          <p:nvPr/>
        </p:nvSpPr>
        <p:spPr>
          <a:xfrm>
            <a:off x="1101762" y="1832088"/>
            <a:ext cx="3308100" cy="411300"/>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Wi-Fi
</a:t>
            </a:r>
            <a:endParaRPr lang="en-US" sz="1400" dirty="0"/>
          </a:p>
        </p:txBody>
      </p:sp>
      <p:sp>
        <p:nvSpPr>
          <p:cNvPr id="11" name="Text 3"/>
          <p:cNvSpPr txBox="1"/>
          <p:nvPr/>
        </p:nvSpPr>
        <p:spPr>
          <a:xfrm>
            <a:off x="558224" y="2389425"/>
            <a:ext cx="3465300" cy="7425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Wi-Fi connects a device to the internet without a cable. Students see this word at school, at home, and on phones, tablets, and laptops when they need access online.
</a:t>
            </a:r>
            <a:endParaRPr lang="en-US" sz="1000" dirty="0"/>
          </a:p>
        </p:txBody>
      </p:sp>
      <p:sp>
        <p:nvSpPr>
          <p:cNvPr id="12" name="Text 4"/>
          <p:cNvSpPr txBox="1"/>
          <p:nvPr/>
        </p:nvSpPr>
        <p:spPr>
          <a:xfrm>
            <a:off x="5388815" y="1832088"/>
            <a:ext cx="3308100" cy="411300"/>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Bluetooth
</a:t>
            </a:r>
            <a:endParaRPr lang="en-US" sz="1400" dirty="0"/>
          </a:p>
        </p:txBody>
      </p:sp>
      <p:sp>
        <p:nvSpPr>
          <p:cNvPr id="13" name="Text 5"/>
          <p:cNvSpPr txBox="1"/>
          <p:nvPr/>
        </p:nvSpPr>
        <p:spPr>
          <a:xfrm>
            <a:off x="4845274" y="2389425"/>
            <a:ext cx="3465300" cy="7425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Bluetooth is useful for short-distance connections, especially with headphones and speakers. It helps devices share sound or data without a wire and is common in settings menus.
</a:t>
            </a:r>
            <a:endParaRPr lang="en-US" sz="1000" dirty="0"/>
          </a:p>
        </p:txBody>
      </p:sp>
      <p:sp>
        <p:nvSpPr>
          <p:cNvPr id="14" name="Text 6"/>
          <p:cNvSpPr txBox="1"/>
          <p:nvPr/>
        </p:nvSpPr>
        <p:spPr>
          <a:xfrm>
            <a:off x="1090087" y="3445200"/>
            <a:ext cx="3308100" cy="411300"/>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USB cable
</a:t>
            </a:r>
            <a:endParaRPr lang="en-US" sz="1400" dirty="0"/>
          </a:p>
        </p:txBody>
      </p:sp>
      <p:sp>
        <p:nvSpPr>
          <p:cNvPr id="15" name="Text 7"/>
          <p:cNvSpPr txBox="1"/>
          <p:nvPr/>
        </p:nvSpPr>
        <p:spPr>
          <a:xfrm>
            <a:off x="546550" y="4002525"/>
            <a:ext cx="3465300" cy="7425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A USB cable can transfer data and sometimes charge a device. It is a practical word for connecting a computer to a flash drive, printer, or other equipment.
</a:t>
            </a:r>
            <a:endParaRPr lang="en-US" sz="1000" dirty="0"/>
          </a:p>
        </p:txBody>
      </p:sp>
      <p:sp>
        <p:nvSpPr>
          <p:cNvPr id="16" name="Text 8"/>
          <p:cNvSpPr txBox="1"/>
          <p:nvPr/>
        </p:nvSpPr>
        <p:spPr>
          <a:xfrm>
            <a:off x="5389137" y="3445200"/>
            <a:ext cx="3308100" cy="411300"/>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Network and charger
</a:t>
            </a:r>
            <a:endParaRPr lang="en-US" sz="1400" dirty="0"/>
          </a:p>
        </p:txBody>
      </p:sp>
      <p:sp>
        <p:nvSpPr>
          <p:cNvPr id="17" name="Text 9"/>
          <p:cNvSpPr txBox="1"/>
          <p:nvPr/>
        </p:nvSpPr>
        <p:spPr>
          <a:xfrm>
            <a:off x="4845600" y="4002525"/>
            <a:ext cx="3465300" cy="7425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Network and charger are everyday connection words. A charger gives power, while a network links devices together and helps them communicate, save files, or reach the internet.
</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9818" y="1962925"/>
            <a:ext cx="3610563" cy="27627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40000" y="513300"/>
            <a:ext cx="8034600" cy="10638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Сравнение типов подключения
</a:t>
            </a:r>
            <a:endParaRPr lang="en-US" sz="2400" dirty="0"/>
          </a:p>
        </p:txBody>
      </p:sp>
      <p:sp>
        <p:nvSpPr>
          <p:cNvPr id="8" name="Text 1"/>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11</a:t>
            </a:r>
            <a:endParaRPr lang="en-US" sz="800" dirty="0"/>
          </a:p>
        </p:txBody>
      </p:sp>
      <p:sp>
        <p:nvSpPr>
          <p:cNvPr id="9" name="Text 2"/>
          <p:cNvSpPr txBox="1"/>
          <p:nvPr/>
        </p:nvSpPr>
        <p:spPr>
          <a:xfrm>
            <a:off x="4571900" y="2123650"/>
            <a:ext cx="40026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Разные способы связи удобны в разных ситуациях: одни подходят для устройств рядом, другие — для работы дома, в школе или вне зоны Wi-Fi.
</a:t>
            </a:r>
            <a:endParaRPr lang="en-US" sz="1000" dirty="0"/>
          </a:p>
        </p:txBody>
      </p:sp>
      <p:sp>
        <p:nvSpPr>
          <p:cNvPr id="10" name="Text 3"/>
          <p:cNvSpPr txBox="1"/>
          <p:nvPr/>
        </p:nvSpPr>
        <p:spPr>
          <a:xfrm>
            <a:off x="4571900" y="2965125"/>
            <a:ext cx="40026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У каждого типа подключения есть своя сильная сторона: скорость, дальность или удобство, поэтому лучший выбор зависит от задачи.
</a:t>
            </a:r>
            <a:endParaRPr lang="en-US" sz="1000" dirty="0"/>
          </a:p>
        </p:txBody>
      </p:sp>
      <p:sp>
        <p:nvSpPr>
          <p:cNvPr id="11" name="Text 4"/>
          <p:cNvSpPr txBox="1"/>
          <p:nvPr/>
        </p:nvSpPr>
        <p:spPr>
          <a:xfrm>
            <a:off x="4571900" y="4652825"/>
            <a:ext cx="3759300" cy="147300"/>
          </a:xfrm>
          <a:prstGeom prst="rect">
            <a:avLst/>
          </a:prstGeom>
          <a:noFill/>
          <a:ln/>
        </p:spPr>
        <p:txBody>
          <a:bodyPr wrap="square" lIns="0" tIns="0" rIns="0" bIns="0" rtlCol="0" anchor="t"/>
          <a:lstStyle/>
          <a:p>
            <a:pPr algn="l" indent="0" marL="0">
              <a:lnSpc>
                <a:spcPct val="100000"/>
              </a:lnSpc>
              <a:buNone/>
            </a:pPr>
            <a:r>
              <a:rPr lang="en-US" sz="695" i="1" dirty="0">
                <a:solidFill>
                  <a:srgbClr val="000000"/>
                </a:solidFill>
                <a:latin typeface="Arial" pitchFamily="34" charset="0"/>
                <a:ea typeface="Arial" pitchFamily="34" charset="-122"/>
                <a:cs typeface="Arial" pitchFamily="34" charset="-120"/>
              </a:rPr>
              <a:t>Учебная иллюстрация по теме technology; условная оценка по описательным признакам
</a:t>
            </a:r>
            <a:endParaRPr lang="en-US" sz="69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6900" y="2911410"/>
            <a:ext cx="2681400" cy="1966535"/>
          </a:xfrm>
          <a:prstGeom prst="rect">
            <a:avLst/>
          </a:prstGeom>
        </p:spPr>
      </p:pic>
      <p:pic>
        <p:nvPicPr>
          <p:cNvPr id="4" name="Image 2" descr="preencoded.png">    </p:cNvPr>
          <p:cNvPicPr>
            <a:picLocks noChangeAspect="1"/>
          </p:cNvPicPr>
          <p:nvPr/>
        </p:nvPicPr>
        <p:blipFill>
          <a:blip r:embed="rId3"/>
          <a:stretch>
            <a:fillRect/>
          </a:stretch>
        </p:blipFill>
        <p:spPr>
          <a:xfrm>
            <a:off x="3231985" y="2898285"/>
            <a:ext cx="2681400" cy="1966535"/>
          </a:xfrm>
          <a:prstGeom prst="rect">
            <a:avLst/>
          </a:prstGeom>
        </p:spPr>
      </p:pic>
      <p:pic>
        <p:nvPicPr>
          <p:cNvPr id="5" name="Image 3" descr="preencoded.png">    </p:cNvPr>
          <p:cNvPicPr>
            <a:picLocks noChangeAspect="1"/>
          </p:cNvPicPr>
          <p:nvPr/>
        </p:nvPicPr>
        <p:blipFill>
          <a:blip r:embed="rId4"/>
          <a:stretch>
            <a:fillRect/>
          </a:stretch>
        </p:blipFill>
        <p:spPr>
          <a:xfrm>
            <a:off x="6195979" y="2898289"/>
            <a:ext cx="2681400" cy="196653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66900" y="273325"/>
            <a:ext cx="8610600" cy="11925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Цифровые помощники в повседневной жизни
</a:t>
            </a:r>
            <a:endParaRPr lang="en-US" sz="2400" dirty="0"/>
          </a:p>
        </p:txBody>
      </p:sp>
      <p:sp>
        <p:nvSpPr>
          <p:cNvPr id="8" name="Text 1"/>
          <p:cNvSpPr txBox="1"/>
          <p:nvPr/>
        </p:nvSpPr>
        <p:spPr>
          <a:xfrm>
            <a:off x="8571250" y="4579125"/>
            <a:ext cx="302400" cy="295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12</a:t>
            </a:r>
            <a:endParaRPr lang="en-US" sz="800" dirty="0"/>
          </a:p>
        </p:txBody>
      </p:sp>
      <p:sp>
        <p:nvSpPr>
          <p:cNvPr id="9" name="Text 2"/>
          <p:cNvSpPr txBox="1"/>
          <p:nvPr/>
        </p:nvSpPr>
        <p:spPr>
          <a:xfrm>
            <a:off x="269000" y="1902294"/>
            <a:ext cx="2679000" cy="833400"/>
          </a:xfrm>
          <a:prstGeom prst="rect">
            <a:avLst/>
          </a:prstGeom>
          <a:noFill/>
          <a:ln/>
        </p:spPr>
        <p:txBody>
          <a:bodyPr wrap="square" lIns="0" tIns="0" rIns="0" bIns="0" rtlCol="0" anchor="t"/>
          <a:lstStyle/>
          <a:p>
            <a:pPr algn="l" indent="0" marL="0">
              <a:lnSpc>
                <a:spcPct val="100000"/>
              </a:lnSpc>
              <a:buNone/>
            </a:pPr>
            <a:r>
              <a:rPr lang="en-US" sz="1026" b="1" dirty="0">
                <a:solidFill>
                  <a:srgbClr val="000000"/>
                </a:solidFill>
                <a:latin typeface="Arial" pitchFamily="34" charset="0"/>
                <a:ea typeface="Arial" pitchFamily="34" charset="-122"/>
                <a:cs typeface="Arial" pitchFamily="34" charset="-120"/>
              </a:rPr>
              <a:t>Часы, которые знают больше времени
</a:t>
            </a:r>
            <a:pPr algn="l" indent="0" marL="0">
              <a:lnSpc>
                <a:spcPct val="100000"/>
              </a:lnSpc>
              <a:buNone/>
            </a:pPr>
            <a:r>
              <a:rPr lang="en-US" sz="1026"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84" dirty="0">
                <a:solidFill>
                  <a:srgbClr val="000000"/>
                </a:solidFill>
                <a:latin typeface="Arial" pitchFamily="34" charset="0"/>
                <a:ea typeface="Arial" pitchFamily="34" charset="-122"/>
                <a:cs typeface="Arial" pitchFamily="34" charset="-120"/>
              </a:rPr>
              <a:t>Smartwatch показывает время, считает шаги и напоминает о движении. Ребёнок видит на экране короткие сообщения и может быстро проверить уведомления. Это маленькое устройство удобно для спорта и повседневных дел.
</a:t>
            </a:r>
            <a:endParaRPr lang="en-US" sz="1026" dirty="0"/>
          </a:p>
        </p:txBody>
      </p:sp>
      <p:sp>
        <p:nvSpPr>
          <p:cNvPr id="10" name="Text 3"/>
          <p:cNvSpPr txBox="1"/>
          <p:nvPr/>
        </p:nvSpPr>
        <p:spPr>
          <a:xfrm>
            <a:off x="3233082" y="1902275"/>
            <a:ext cx="2679000" cy="819600"/>
          </a:xfrm>
          <a:prstGeom prst="rect">
            <a:avLst/>
          </a:prstGeom>
          <a:noFill/>
          <a:ln/>
        </p:spPr>
        <p:txBody>
          <a:bodyPr wrap="square" lIns="0" tIns="0" rIns="0" bIns="0" rtlCol="0" anchor="t"/>
          <a:lstStyle/>
          <a:p>
            <a:pPr algn="l" indent="0" marL="0">
              <a:lnSpc>
                <a:spcPct val="100000"/>
              </a:lnSpc>
              <a:buNone/>
            </a:pPr>
            <a:r>
              <a:rPr lang="en-US" sz="1008" b="1" dirty="0">
                <a:solidFill>
                  <a:srgbClr val="000000"/>
                </a:solidFill>
                <a:latin typeface="Arial" pitchFamily="34" charset="0"/>
                <a:ea typeface="Arial" pitchFamily="34" charset="-122"/>
                <a:cs typeface="Arial" pitchFamily="34" charset="-120"/>
              </a:rPr>
              <a:t>Голос в комнате
</a:t>
            </a:r>
            <a:pPr algn="l" indent="0" marL="0">
              <a:lnSpc>
                <a:spcPct val="100000"/>
              </a:lnSpc>
              <a:buNone/>
            </a:pPr>
            <a:r>
              <a:rPr lang="en-US" sz="1008"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71" dirty="0">
                <a:solidFill>
                  <a:srgbClr val="000000"/>
                </a:solidFill>
                <a:latin typeface="Arial" pitchFamily="34" charset="0"/>
                <a:ea typeface="Arial" pitchFamily="34" charset="-122"/>
                <a:cs typeface="Arial" pitchFamily="34" charset="-120"/>
              </a:rPr>
              <a:t>Smart speaker отвечает на голосовые команды и может включить музыку, назвать погоду или напомнить о деле. Он слушает, распознаёт слова и помогает управлять техникой без кнопок. Такой помощник особенно заметен дома.
</a:t>
            </a:r>
            <a:endParaRPr lang="en-US" sz="1008" dirty="0"/>
          </a:p>
        </p:txBody>
      </p:sp>
      <p:sp>
        <p:nvSpPr>
          <p:cNvPr id="11" name="Text 4"/>
          <p:cNvSpPr txBox="1"/>
          <p:nvPr/>
        </p:nvSpPr>
        <p:spPr>
          <a:xfrm>
            <a:off x="6197075" y="1902281"/>
            <a:ext cx="2679000" cy="819600"/>
          </a:xfrm>
          <a:prstGeom prst="rect">
            <a:avLst/>
          </a:prstGeom>
          <a:noFill/>
          <a:ln/>
        </p:spPr>
        <p:txBody>
          <a:bodyPr wrap="square" lIns="0" tIns="0" rIns="0" bIns="0" rtlCol="0" anchor="t"/>
          <a:lstStyle/>
          <a:p>
            <a:pPr algn="l" indent="0" marL="0">
              <a:lnSpc>
                <a:spcPct val="100000"/>
              </a:lnSpc>
              <a:buNone/>
            </a:pPr>
            <a:r>
              <a:rPr lang="en-US" sz="1023" b="1" dirty="0">
                <a:solidFill>
                  <a:srgbClr val="000000"/>
                </a:solidFill>
                <a:latin typeface="Arial" pitchFamily="34" charset="0"/>
                <a:ea typeface="Arial" pitchFamily="34" charset="-122"/>
                <a:cs typeface="Arial" pitchFamily="34" charset="-120"/>
              </a:rPr>
              <a:t>Дом, который работает сам
</a:t>
            </a:r>
            <a:pPr algn="l" indent="0" marL="0">
              <a:lnSpc>
                <a:spcPct val="100000"/>
              </a:lnSpc>
              <a:buNone/>
            </a:pPr>
            <a:r>
              <a:rPr lang="en-US" sz="1023"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82" dirty="0">
                <a:solidFill>
                  <a:srgbClr val="000000"/>
                </a:solidFill>
                <a:latin typeface="Arial" pitchFamily="34" charset="0"/>
                <a:ea typeface="Arial" pitchFamily="34" charset="-122"/>
                <a:cs typeface="Arial" pitchFamily="34" charset="-120"/>
              </a:rPr>
              <a:t>Smart TV, robot vacuum и smart lamp делают быт удобнее. Телевизор показывает видео, пылесос убирает пол, а лампа включается автоматически или по команде. Все эти устройства реагируют на сигнал, звук или движение.
</a:t>
            </a:r>
            <a:endParaRPr lang="en-US" sz="1023"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7575" y="1965212"/>
            <a:ext cx="8320800" cy="277042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17575" y="513300"/>
            <a:ext cx="8320800" cy="6690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Как выбрать подходящее устройство
</a:t>
            </a:r>
            <a:endParaRPr lang="en-US" sz="2400" dirty="0"/>
          </a:p>
        </p:txBody>
      </p:sp>
      <p:sp>
        <p:nvSpPr>
          <p:cNvPr id="6" name="Text 1"/>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13</a:t>
            </a:r>
            <a:endParaRPr lang="en-US" sz="800" dirty="0"/>
          </a:p>
        </p:txBody>
      </p:sp>
      <p:sp>
        <p:nvSpPr>
          <p:cNvPr id="7" name="Text 2"/>
          <p:cNvSpPr txBox="1"/>
          <p:nvPr/>
        </p:nvSpPr>
        <p:spPr>
          <a:xfrm>
            <a:off x="417601" y="1291200"/>
            <a:ext cx="8320800" cy="2985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Схема построена на вопросах о задаче, мобильности, вводе текста, размере экрана и бюджете.
</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05381" y="2822176"/>
            <a:ext cx="3287100" cy="111664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40000" y="513300"/>
            <a:ext cx="8034600" cy="10638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Плюсы и ограничения популярных устройств
</a:t>
            </a:r>
            <a:endParaRPr lang="en-US" sz="2400" dirty="0"/>
          </a:p>
        </p:txBody>
      </p:sp>
      <p:sp>
        <p:nvSpPr>
          <p:cNvPr id="8" name="Text 1"/>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14</a:t>
            </a:r>
            <a:endParaRPr lang="en-US" sz="800" dirty="0"/>
          </a:p>
        </p:txBody>
      </p:sp>
      <p:sp>
        <p:nvSpPr>
          <p:cNvPr id="9" name="Text 2"/>
          <p:cNvSpPr txBox="1"/>
          <p:nvPr/>
        </p:nvSpPr>
        <p:spPr>
          <a:xfrm>
            <a:off x="4571900" y="2123650"/>
            <a:ext cx="40026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Таблица помогает сравнить устройства по удобству, размеру и назначению. Это полезно для описания техники простыми английскими словами.
</a:t>
            </a:r>
            <a:endParaRPr lang="en-US" sz="1000" dirty="0"/>
          </a:p>
        </p:txBody>
      </p:sp>
      <p:sp>
        <p:nvSpPr>
          <p:cNvPr id="10" name="Text 3"/>
          <p:cNvSpPr txBox="1"/>
          <p:nvPr/>
        </p:nvSpPr>
        <p:spPr>
          <a:xfrm>
            <a:off x="4571900" y="2965125"/>
            <a:ext cx="40026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Сильные стороны устройства зависят от задачи: для длительной работы удобнее большой экран и клавиатура, а для связи важнее компактность.
</a:t>
            </a:r>
            <a:endParaRPr lang="en-US" sz="1000" dirty="0"/>
          </a:p>
        </p:txBody>
      </p:sp>
      <p:sp>
        <p:nvSpPr>
          <p:cNvPr id="11" name="Text 4"/>
          <p:cNvSpPr txBox="1"/>
          <p:nvPr/>
        </p:nvSpPr>
        <p:spPr>
          <a:xfrm>
            <a:off x="4571900" y="4652825"/>
            <a:ext cx="3759300" cy="147300"/>
          </a:xfrm>
          <a:prstGeom prst="rect">
            <a:avLst/>
          </a:prstGeom>
          <a:noFill/>
          <a:ln/>
        </p:spPr>
        <p:txBody>
          <a:bodyPr wrap="square" lIns="0" tIns="0" rIns="0" bIns="0" rtlCol="0" anchor="t"/>
          <a:lstStyle/>
          <a:p>
            <a:pPr algn="l" indent="0" marL="0">
              <a:lnSpc>
                <a:spcPct val="100000"/>
              </a:lnSpc>
              <a:buNone/>
            </a:pPr>
            <a:r>
              <a:rPr lang="en-US" sz="800" i="1" dirty="0">
                <a:solidFill>
                  <a:srgbClr val="000000"/>
                </a:solidFill>
                <a:latin typeface="Arial" pitchFamily="34" charset="0"/>
                <a:ea typeface="Arial" pitchFamily="34" charset="-122"/>
                <a:cs typeface="Arial" pitchFamily="34" charset="-120"/>
              </a:rPr>
              <a:t>Учебная лексика по теме devices
</a:t>
            </a:r>
            <a:endParaRPr lang="en-US"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0050" y="1593099"/>
            <a:ext cx="432900" cy="432900"/>
          </a:xfrm>
          <a:prstGeom prst="rect">
            <a:avLst/>
          </a:prstGeom>
        </p:spPr>
      </p:pic>
      <p:pic>
        <p:nvPicPr>
          <p:cNvPr id="4" name="Image 2" descr="preencoded.png">    </p:cNvPr>
          <p:cNvPicPr>
            <a:picLocks noChangeAspect="1"/>
          </p:cNvPicPr>
          <p:nvPr/>
        </p:nvPicPr>
        <p:blipFill>
          <a:blip r:embed="rId3"/>
          <a:stretch>
            <a:fillRect/>
          </a:stretch>
        </p:blipFill>
        <p:spPr>
          <a:xfrm>
            <a:off x="270050" y="2297501"/>
            <a:ext cx="432900" cy="432900"/>
          </a:xfrm>
          <a:prstGeom prst="rect">
            <a:avLst/>
          </a:prstGeom>
        </p:spPr>
      </p:pic>
      <p:pic>
        <p:nvPicPr>
          <p:cNvPr id="5" name="Image 3" descr="preencoded.png">    </p:cNvPr>
          <p:cNvPicPr>
            <a:picLocks noChangeAspect="1"/>
          </p:cNvPicPr>
          <p:nvPr/>
        </p:nvPicPr>
        <p:blipFill>
          <a:blip r:embed="rId4"/>
          <a:stretch>
            <a:fillRect/>
          </a:stretch>
        </p:blipFill>
        <p:spPr>
          <a:xfrm>
            <a:off x="270050" y="3045194"/>
            <a:ext cx="432900" cy="346320"/>
          </a:xfrm>
          <a:prstGeom prst="rect">
            <a:avLst/>
          </a:prstGeom>
        </p:spPr>
      </p:pic>
      <p:pic>
        <p:nvPicPr>
          <p:cNvPr id="6" name="Image 4" descr="preencoded.png">    </p:cNvPr>
          <p:cNvPicPr>
            <a:picLocks noChangeAspect="1"/>
          </p:cNvPicPr>
          <p:nvPr/>
        </p:nvPicPr>
        <p:blipFill>
          <a:blip r:embed="rId5"/>
          <a:stretch>
            <a:fillRect/>
          </a:stretch>
        </p:blipFill>
        <p:spPr>
          <a:xfrm>
            <a:off x="352096" y="3702406"/>
            <a:ext cx="275437" cy="440700"/>
          </a:xfrm>
          <a:prstGeom prst="rect">
            <a:avLst/>
          </a:prstGeom>
        </p:spPr>
      </p:pic>
      <p:pic>
        <p:nvPicPr>
          <p:cNvPr id="7" name="Image 5" descr="preencoded.png">    </p:cNvPr>
          <p:cNvPicPr>
            <a:picLocks noChangeAspect="1"/>
          </p:cNvPicPr>
          <p:nvPr/>
        </p:nvPicPr>
        <p:blipFill>
          <a:blip r:embed="rId6"/>
          <a:stretch>
            <a:fillRect/>
          </a:stretch>
        </p:blipFill>
        <p:spPr>
          <a:xfrm>
            <a:off x="273365" y="4410702"/>
            <a:ext cx="432900" cy="4329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66900" y="273325"/>
            <a:ext cx="8599800" cy="8928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Безопасность и полезные привычки за экраном
</a:t>
            </a:r>
            <a:endParaRPr lang="en-US" sz="2400" dirty="0"/>
          </a:p>
        </p:txBody>
      </p:sp>
      <p:sp>
        <p:nvSpPr>
          <p:cNvPr id="10" name="Text 1"/>
          <p:cNvSpPr txBox="1"/>
          <p:nvPr/>
        </p:nvSpPr>
        <p:spPr>
          <a:xfrm>
            <a:off x="8571250" y="4579125"/>
            <a:ext cx="302400" cy="295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15</a:t>
            </a:r>
            <a:endParaRPr lang="en-US" sz="800" dirty="0"/>
          </a:p>
        </p:txBody>
      </p:sp>
      <p:sp>
        <p:nvSpPr>
          <p:cNvPr id="11" name="Text 2"/>
          <p:cNvSpPr txBox="1"/>
          <p:nvPr/>
        </p:nvSpPr>
        <p:spPr>
          <a:xfrm>
            <a:off x="938327" y="1575088"/>
            <a:ext cx="7347300" cy="440700"/>
          </a:xfrm>
          <a:prstGeom prst="rect">
            <a:avLst/>
          </a:prstGeom>
          <a:noFill/>
          <a:ln/>
        </p:spPr>
        <p:txBody>
          <a:bodyPr wrap="square" lIns="0" tIns="0" rIns="0" bIns="0" rtlCol="0" anchor="ctr"/>
          <a:lstStyle/>
          <a:p>
            <a:pPr algn="l" indent="0" marL="0">
              <a:lnSpc>
                <a:spcPct val="100000"/>
              </a:lnSpc>
              <a:buNone/>
            </a:pPr>
            <a:r>
              <a:rPr lang="en-US" sz="1053" b="1" dirty="0">
                <a:solidFill>
                  <a:srgbClr val="000000"/>
                </a:solidFill>
                <a:latin typeface="Arial" pitchFamily="34" charset="0"/>
                <a:ea typeface="Arial" pitchFamily="34" charset="-122"/>
                <a:cs typeface="Arial" pitchFamily="34" charset="-120"/>
              </a:rPr>
              <a:t>Защита данных
</a:t>
            </a:r>
            <a:pPr algn="l" indent="0" marL="0">
              <a:lnSpc>
                <a:spcPct val="100000"/>
              </a:lnSpc>
              <a:buNone/>
            </a:pPr>
            <a:r>
              <a:rPr lang="en-US" sz="1053"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96" dirty="0">
                <a:solidFill>
                  <a:srgbClr val="000000"/>
                </a:solidFill>
                <a:latin typeface="Arial" pitchFamily="34" charset="0"/>
                <a:ea typeface="Arial" pitchFamily="34" charset="-122"/>
                <a:cs typeface="Arial" pitchFamily="34" charset="-120"/>
              </a:rPr>
              <a:t>Используйте strong password и не передавайте личную информацию незнакомым людям. Это снижает риск потери аккаунта и помогает безопасно работать в сети.
</a:t>
            </a:r>
            <a:endParaRPr lang="en-US" sz="1053" dirty="0"/>
          </a:p>
        </p:txBody>
      </p:sp>
      <p:sp>
        <p:nvSpPr>
          <p:cNvPr id="12" name="Text 3"/>
          <p:cNvSpPr txBox="1"/>
          <p:nvPr/>
        </p:nvSpPr>
        <p:spPr>
          <a:xfrm>
            <a:off x="938327" y="2279490"/>
            <a:ext cx="7347300" cy="440700"/>
          </a:xfrm>
          <a:prstGeom prst="rect">
            <a:avLst/>
          </a:prstGeom>
          <a:noFill/>
          <a:ln/>
        </p:spPr>
        <p:txBody>
          <a:bodyPr wrap="square" lIns="0" tIns="0" rIns="0" bIns="0" rtlCol="0" anchor="ctr"/>
          <a:lstStyle/>
          <a:p>
            <a:pPr algn="l" indent="0" marL="0">
              <a:lnSpc>
                <a:spcPct val="100000"/>
              </a:lnSpc>
              <a:buNone/>
            </a:pPr>
            <a:r>
              <a:rPr lang="en-US" sz="1053" b="1" dirty="0">
                <a:solidFill>
                  <a:srgbClr val="000000"/>
                </a:solidFill>
                <a:latin typeface="Arial" pitchFamily="34" charset="0"/>
                <a:ea typeface="Arial" pitchFamily="34" charset="-122"/>
                <a:cs typeface="Arial" pitchFamily="34" charset="-120"/>
              </a:rPr>
              <a:t>Надёжный пароль
</a:t>
            </a:r>
            <a:pPr algn="l" indent="0" marL="0">
              <a:lnSpc>
                <a:spcPct val="100000"/>
              </a:lnSpc>
              <a:buNone/>
            </a:pPr>
            <a:r>
              <a:rPr lang="en-US" sz="1053"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96" dirty="0">
                <a:solidFill>
                  <a:srgbClr val="000000"/>
                </a:solidFill>
                <a:latin typeface="Arial" pitchFamily="34" charset="0"/>
                <a:ea typeface="Arial" pitchFamily="34" charset="-122"/>
                <a:cs typeface="Arial" pitchFamily="34" charset="-120"/>
              </a:rPr>
              <a:t>Пароль должен быть сложным и не совпадать с простыми словами. Лучше не записывать его там, где его могут увидеть другие люди.
</a:t>
            </a:r>
            <a:endParaRPr lang="en-US" sz="1053" dirty="0"/>
          </a:p>
        </p:txBody>
      </p:sp>
      <p:sp>
        <p:nvSpPr>
          <p:cNvPr id="13" name="Text 4"/>
          <p:cNvSpPr txBox="1"/>
          <p:nvPr/>
        </p:nvSpPr>
        <p:spPr>
          <a:xfrm>
            <a:off x="938327" y="2983891"/>
            <a:ext cx="7347300" cy="440700"/>
          </a:xfrm>
          <a:prstGeom prst="rect">
            <a:avLst/>
          </a:prstGeom>
          <a:noFill/>
          <a:ln/>
        </p:spPr>
        <p:txBody>
          <a:bodyPr wrap="square" lIns="0" tIns="0" rIns="0" bIns="0" rtlCol="0" anchor="ctr"/>
          <a:lstStyle/>
          <a:p>
            <a:pPr algn="l" indent="0" marL="0">
              <a:lnSpc>
                <a:spcPct val="100000"/>
              </a:lnSpc>
              <a:buNone/>
            </a:pPr>
            <a:r>
              <a:rPr lang="en-US" sz="1053" b="1" dirty="0">
                <a:solidFill>
                  <a:srgbClr val="000000"/>
                </a:solidFill>
                <a:latin typeface="Arial" pitchFamily="34" charset="0"/>
                <a:ea typeface="Arial" pitchFamily="34" charset="-122"/>
                <a:cs typeface="Arial" pitchFamily="34" charset="-120"/>
              </a:rPr>
              <a:t>Личная информация
</a:t>
            </a:r>
            <a:pPr algn="l" indent="0" marL="0">
              <a:lnSpc>
                <a:spcPct val="100000"/>
              </a:lnSpc>
              <a:buNone/>
            </a:pPr>
            <a:r>
              <a:rPr lang="en-US" sz="1053"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96" dirty="0">
                <a:solidFill>
                  <a:srgbClr val="000000"/>
                </a:solidFill>
                <a:latin typeface="Arial" pitchFamily="34" charset="0"/>
                <a:ea typeface="Arial" pitchFamily="34" charset="-122"/>
                <a:cs typeface="Arial" pitchFamily="34" charset="-120"/>
              </a:rPr>
              <a:t>Не стоит публиковать адрес, номер телефона и другие private details. В интернете важно помнить, что не все сообщения приходят от знакомых.
</a:t>
            </a:r>
            <a:endParaRPr lang="en-US" sz="1053" dirty="0"/>
          </a:p>
        </p:txBody>
      </p:sp>
      <p:sp>
        <p:nvSpPr>
          <p:cNvPr id="14" name="Text 5"/>
          <p:cNvSpPr txBox="1"/>
          <p:nvPr/>
        </p:nvSpPr>
        <p:spPr>
          <a:xfrm>
            <a:off x="943169" y="3688293"/>
            <a:ext cx="7347300" cy="440700"/>
          </a:xfrm>
          <a:prstGeom prst="rect">
            <a:avLst/>
          </a:prstGeom>
          <a:noFill/>
          <a:ln/>
        </p:spPr>
        <p:txBody>
          <a:bodyPr wrap="square" lIns="0" tIns="0" rIns="0" bIns="0" rtlCol="0" anchor="ctr"/>
          <a:lstStyle/>
          <a:p>
            <a:pPr algn="l" indent="0" marL="0">
              <a:lnSpc>
                <a:spcPct val="100000"/>
              </a:lnSpc>
              <a:buNone/>
            </a:pPr>
            <a:r>
              <a:rPr lang="en-US" sz="1053" b="1" dirty="0">
                <a:solidFill>
                  <a:srgbClr val="000000"/>
                </a:solidFill>
                <a:latin typeface="Arial" pitchFamily="34" charset="0"/>
                <a:ea typeface="Arial" pitchFamily="34" charset="-122"/>
                <a:cs typeface="Arial" pitchFamily="34" charset="-120"/>
              </a:rPr>
              <a:t>Перерывы для глаз
</a:t>
            </a:r>
            <a:pPr algn="l" indent="0" marL="0">
              <a:lnSpc>
                <a:spcPct val="100000"/>
              </a:lnSpc>
              <a:buNone/>
            </a:pPr>
            <a:r>
              <a:rPr lang="en-US" sz="1053"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96" dirty="0">
                <a:solidFill>
                  <a:srgbClr val="000000"/>
                </a:solidFill>
                <a:latin typeface="Arial" pitchFamily="34" charset="0"/>
                <a:ea typeface="Arial" pitchFamily="34" charset="-122"/>
                <a:cs typeface="Arial" pitchFamily="34" charset="-120"/>
              </a:rPr>
              <a:t>After screen time, take a short break, stand up and look into the distance. Это помогает глазам и спине отдыхать во время учёбы и игр.
</a:t>
            </a:r>
            <a:endParaRPr lang="en-US" sz="1053" dirty="0"/>
          </a:p>
        </p:txBody>
      </p:sp>
      <p:sp>
        <p:nvSpPr>
          <p:cNvPr id="15" name="Text 6"/>
          <p:cNvSpPr txBox="1"/>
          <p:nvPr/>
        </p:nvSpPr>
        <p:spPr>
          <a:xfrm>
            <a:off x="943169" y="4392688"/>
            <a:ext cx="7347300" cy="440700"/>
          </a:xfrm>
          <a:prstGeom prst="rect">
            <a:avLst/>
          </a:prstGeom>
          <a:noFill/>
          <a:ln/>
        </p:spPr>
        <p:txBody>
          <a:bodyPr wrap="square" lIns="0" tIns="0" rIns="0" bIns="0" rtlCol="0" anchor="ctr"/>
          <a:lstStyle/>
          <a:p>
            <a:pPr algn="l" indent="0" marL="0">
              <a:lnSpc>
                <a:spcPct val="100000"/>
              </a:lnSpc>
              <a:buNone/>
            </a:pPr>
            <a:r>
              <a:rPr lang="en-US" sz="1053" b="1" dirty="0">
                <a:solidFill>
                  <a:srgbClr val="000000"/>
                </a:solidFill>
                <a:latin typeface="Arial" pitchFamily="34" charset="0"/>
                <a:ea typeface="Arial" pitchFamily="34" charset="-122"/>
                <a:cs typeface="Arial" pitchFamily="34" charset="-120"/>
              </a:rPr>
              <a:t>Осторожный клик
</a:t>
            </a:r>
            <a:pPr algn="l" indent="0" marL="0">
              <a:lnSpc>
                <a:spcPct val="100000"/>
              </a:lnSpc>
              <a:buNone/>
            </a:pPr>
            <a:r>
              <a:rPr lang="en-US" sz="1053"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96" dirty="0">
                <a:solidFill>
                  <a:srgbClr val="000000"/>
                </a:solidFill>
                <a:latin typeface="Arial" pitchFamily="34" charset="0"/>
                <a:ea typeface="Arial" pitchFamily="34" charset="-122"/>
                <a:cs typeface="Arial" pitchFamily="34" charset="-120"/>
              </a:rPr>
              <a:t>Перед тем как нажать на ссылку, нужно проверить адрес и источник. Careful clicking protects from unsafe sites, unwanted downloads and suspicious messages.
</a:t>
            </a:r>
            <a:endParaRPr lang="en-US" sz="1053"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9818" y="1962925"/>
            <a:ext cx="3610563" cy="27627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40000" y="513300"/>
            <a:ext cx="8034600" cy="10638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Работа от батареи и от сети
</a:t>
            </a:r>
            <a:endParaRPr lang="en-US" sz="2400" dirty="0"/>
          </a:p>
        </p:txBody>
      </p:sp>
      <p:sp>
        <p:nvSpPr>
          <p:cNvPr id="8" name="Text 1"/>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16</a:t>
            </a:r>
            <a:endParaRPr lang="en-US" sz="800" dirty="0"/>
          </a:p>
        </p:txBody>
      </p:sp>
      <p:sp>
        <p:nvSpPr>
          <p:cNvPr id="9" name="Text 2"/>
          <p:cNvSpPr txBox="1"/>
          <p:nvPr/>
        </p:nvSpPr>
        <p:spPr>
          <a:xfrm>
            <a:off x="4571900" y="2123650"/>
            <a:ext cx="40026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Яркость экрана, приложения и звук влияют на расход энергии, поэтому одинаковые устройства могут работать по-разному в течение дня.
</a:t>
            </a:r>
            <a:endParaRPr lang="en-US" sz="1000" dirty="0"/>
          </a:p>
        </p:txBody>
      </p:sp>
      <p:sp>
        <p:nvSpPr>
          <p:cNvPr id="10" name="Text 3"/>
          <p:cNvSpPr txBox="1"/>
          <p:nvPr/>
        </p:nvSpPr>
        <p:spPr>
          <a:xfrm>
            <a:off x="4571900" y="2965125"/>
            <a:ext cx="40026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Портативные устройства зависят от зарядки, а стационарный компьютер обычно дольше работает от сети и подходит для длительных занятий.
</a:t>
            </a:r>
            <a:endParaRPr lang="en-US" sz="1000" dirty="0"/>
          </a:p>
        </p:txBody>
      </p:sp>
      <p:sp>
        <p:nvSpPr>
          <p:cNvPr id="11" name="Text 4"/>
          <p:cNvSpPr txBox="1"/>
          <p:nvPr/>
        </p:nvSpPr>
        <p:spPr>
          <a:xfrm>
            <a:off x="4571900" y="4652825"/>
            <a:ext cx="3759300" cy="147300"/>
          </a:xfrm>
          <a:prstGeom prst="rect">
            <a:avLst/>
          </a:prstGeom>
          <a:noFill/>
          <a:ln/>
        </p:spPr>
        <p:txBody>
          <a:bodyPr wrap="square" lIns="0" tIns="0" rIns="0" bIns="0" rtlCol="0" anchor="t"/>
          <a:lstStyle/>
          <a:p>
            <a:pPr algn="l" indent="0" marL="0">
              <a:lnSpc>
                <a:spcPct val="100000"/>
              </a:lnSpc>
              <a:buNone/>
            </a:pPr>
            <a:r>
              <a:rPr lang="en-US" sz="800" i="1" dirty="0">
                <a:solidFill>
                  <a:srgbClr val="000000"/>
                </a:solidFill>
                <a:latin typeface="Arial" pitchFamily="34" charset="0"/>
                <a:ea typeface="Arial" pitchFamily="34" charset="-122"/>
                <a:cs typeface="Arial" pitchFamily="34" charset="-120"/>
              </a:rPr>
              <a:t>Учебная схема по теме power use; условное сравнение
</a:t>
            </a:r>
            <a:endParaRPr lang="en-US" sz="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72135" y="105275"/>
            <a:ext cx="3998430" cy="49629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568550" y="475588"/>
            <a:ext cx="4002600" cy="963300"/>
          </a:xfrm>
          <a:prstGeom prst="rect">
            <a:avLst/>
          </a:prstGeom>
          <a:noFill/>
          <a:ln/>
        </p:spPr>
        <p:txBody>
          <a:bodyPr wrap="square" lIns="0" tIns="0" rIns="0" bIns="0" rtlCol="0" anchor="ctr"/>
          <a:lstStyle/>
          <a:p>
            <a:pPr algn="l" indent="0" marL="0">
              <a:lnSpc>
                <a:spcPct val="100000"/>
              </a:lnSpc>
              <a:buNone/>
            </a:pPr>
            <a:r>
              <a:rPr lang="en-US" sz="2200" b="1" dirty="0">
                <a:solidFill>
                  <a:srgbClr val="000000"/>
                </a:solidFill>
                <a:latin typeface="Arial" pitchFamily="34" charset="0"/>
                <a:ea typeface="Arial" pitchFamily="34" charset="-122"/>
                <a:cs typeface="Arial" pitchFamily="34" charset="-120"/>
              </a:rPr>
              <a:t>От больших компьютеров к карманным устройствам
</a:t>
            </a:r>
            <a:endParaRPr lang="en-US" sz="2200" dirty="0"/>
          </a:p>
        </p:txBody>
      </p:sp>
      <p:sp>
        <p:nvSpPr>
          <p:cNvPr id="10" name="Text 1"/>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17</a:t>
            </a:r>
            <a:endParaRPr lang="en-US" sz="800" dirty="0"/>
          </a:p>
        </p:txBody>
      </p:sp>
      <p:sp>
        <p:nvSpPr>
          <p:cNvPr id="11" name="Text 2"/>
          <p:cNvSpPr txBox="1"/>
          <p:nvPr/>
        </p:nvSpPr>
        <p:spPr>
          <a:xfrm>
            <a:off x="4849300" y="1875175"/>
            <a:ext cx="3632700" cy="6531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Раньше
</a:t>
            </a:r>
            <a:pPr algn="l" indent="0" marL="0">
              <a:lnSpc>
                <a:spcPct val="100000"/>
              </a:lnSpc>
              <a:buNone/>
            </a:pPr>
            <a:r>
              <a:rPr lang="en-US" sz="3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Первые компьютеры были большими, тяжёлыми и стояли в одном месте. Они выполняли ограниченное число задач, а работать с ними было удобнее в специальных кабинетах.
</a:t>
            </a:r>
            <a:endParaRPr lang="en-US" sz="1300" dirty="0"/>
          </a:p>
        </p:txBody>
      </p:sp>
      <p:sp>
        <p:nvSpPr>
          <p:cNvPr id="12" name="Text 3"/>
          <p:cNvSpPr txBox="1"/>
          <p:nvPr/>
        </p:nvSpPr>
        <p:spPr>
          <a:xfrm>
            <a:off x="4849300" y="2582475"/>
            <a:ext cx="3632700" cy="6531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Теперь
</a:t>
            </a:r>
            <a:pPr algn="l" indent="0" marL="0">
              <a:lnSpc>
                <a:spcPct val="100000"/>
              </a:lnSpc>
              <a:buNone/>
            </a:pPr>
            <a:r>
              <a:rPr lang="en-US" sz="3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Современный смартфон помещается в карман и заменяет сразу несколько устройств. На нём можно звонить, фотографировать, слушать музыку и выходить в интернет.
</a:t>
            </a:r>
            <a:endParaRPr lang="en-US" sz="1300" dirty="0"/>
          </a:p>
        </p:txBody>
      </p:sp>
      <p:sp>
        <p:nvSpPr>
          <p:cNvPr id="13" name="Text 4"/>
          <p:cNvSpPr txBox="1"/>
          <p:nvPr/>
        </p:nvSpPr>
        <p:spPr>
          <a:xfrm>
            <a:off x="4849300" y="3289787"/>
            <a:ext cx="3632700" cy="6531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Сравнение слов
</a:t>
            </a:r>
            <a:pPr algn="l" indent="0" marL="0">
              <a:lnSpc>
                <a:spcPct val="100000"/>
              </a:lnSpc>
              <a:buNone/>
            </a:pPr>
            <a:r>
              <a:rPr lang="en-US" sz="3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Для описания техники мы используем пары past and present, big and small, heavy and light. Эти слова помогают показать, как изменились размеры, вес и возможности устройств.
</a:t>
            </a:r>
            <a:endParaRPr lang="en-US" sz="1300" dirty="0"/>
          </a:p>
        </p:txBody>
      </p:sp>
      <p:sp>
        <p:nvSpPr>
          <p:cNvPr id="14" name="Text 5"/>
          <p:cNvSpPr txBox="1"/>
          <p:nvPr/>
        </p:nvSpPr>
        <p:spPr>
          <a:xfrm>
            <a:off x="4849300" y="3997087"/>
            <a:ext cx="3632700" cy="6531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Что это значит для учеников
</a:t>
            </a:r>
            <a:pPr algn="l" indent="0" marL="0">
              <a:lnSpc>
                <a:spcPct val="100000"/>
              </a:lnSpc>
              <a:buNone/>
            </a:pPr>
            <a:r>
              <a:rPr lang="en-US" sz="3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Когда устройство стало компактнее и быстрее, изменился и язык описания техники. Школьники легко связывают новые слова с привычными предметами вокруг себя.
</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7575" y="1965212"/>
            <a:ext cx="8320800" cy="277042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17575" y="513300"/>
            <a:ext cx="8320800" cy="6690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Жизненный цикл устройства
</a:t>
            </a:r>
            <a:endParaRPr lang="en-US" sz="2400" dirty="0"/>
          </a:p>
        </p:txBody>
      </p:sp>
      <p:sp>
        <p:nvSpPr>
          <p:cNvPr id="6" name="Text 1"/>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18</a:t>
            </a:r>
            <a:endParaRPr lang="en-US" sz="800" dirty="0"/>
          </a:p>
        </p:txBody>
      </p:sp>
      <p:sp>
        <p:nvSpPr>
          <p:cNvPr id="7" name="Text 2"/>
          <p:cNvSpPr txBox="1"/>
          <p:nvPr/>
        </p:nvSpPr>
        <p:spPr>
          <a:xfrm>
            <a:off x="417601" y="1291200"/>
            <a:ext cx="8320800" cy="2985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Схема показывает путь техники от материалов до повторного использования и переработки.
</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703300" y="2320375"/>
            <a:ext cx="5170500" cy="175644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270050" y="273325"/>
            <a:ext cx="8607600" cy="12561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Слова, которые подходят ко всем устройствам
</a:t>
            </a:r>
            <a:endParaRPr lang="en-US" sz="2400" dirty="0"/>
          </a:p>
        </p:txBody>
      </p:sp>
      <p:sp>
        <p:nvSpPr>
          <p:cNvPr id="5" name="Text 1"/>
          <p:cNvSpPr txBox="1"/>
          <p:nvPr/>
        </p:nvSpPr>
        <p:spPr>
          <a:xfrm>
            <a:off x="8571250" y="4579125"/>
            <a:ext cx="302400" cy="295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19</a:t>
            </a:r>
            <a:endParaRPr lang="en-US" sz="800" dirty="0"/>
          </a:p>
        </p:txBody>
      </p:sp>
      <p:sp>
        <p:nvSpPr>
          <p:cNvPr id="6" name="Text 2"/>
          <p:cNvSpPr txBox="1"/>
          <p:nvPr/>
        </p:nvSpPr>
        <p:spPr>
          <a:xfrm>
            <a:off x="266900" y="2278175"/>
            <a:ext cx="28722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Эти слова встречаются в описании компьютера, планшета и смартфона. Они помогают говорить о технике одним и тем же набором английских слов.
</a:t>
            </a:r>
            <a:endParaRPr lang="en-US" sz="1000" dirty="0"/>
          </a:p>
        </p:txBody>
      </p:sp>
      <p:sp>
        <p:nvSpPr>
          <p:cNvPr id="7" name="Text 3"/>
          <p:cNvSpPr txBox="1"/>
          <p:nvPr/>
        </p:nvSpPr>
        <p:spPr>
          <a:xfrm>
            <a:off x="266900" y="3119650"/>
            <a:ext cx="28722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Общие слова объединяют разные устройства: меняется форма и размер, но остаются похожими действия, части и способы подключения.
</a:t>
            </a:r>
            <a:endParaRPr lang="en-US" sz="1000" dirty="0"/>
          </a:p>
        </p:txBody>
      </p:sp>
      <p:sp>
        <p:nvSpPr>
          <p:cNvPr id="8" name="Text 4"/>
          <p:cNvSpPr txBox="1"/>
          <p:nvPr/>
        </p:nvSpPr>
        <p:spPr>
          <a:xfrm>
            <a:off x="266900" y="4731750"/>
            <a:ext cx="2872200" cy="147300"/>
          </a:xfrm>
          <a:prstGeom prst="rect">
            <a:avLst/>
          </a:prstGeom>
          <a:noFill/>
          <a:ln/>
        </p:spPr>
        <p:txBody>
          <a:bodyPr wrap="square" lIns="0" tIns="0" rIns="0" bIns="0" rtlCol="0" anchor="t"/>
          <a:lstStyle/>
          <a:p>
            <a:pPr algn="l" indent="0" marL="0">
              <a:lnSpc>
                <a:spcPct val="100000"/>
              </a:lnSpc>
              <a:buNone/>
            </a:pPr>
            <a:r>
              <a:rPr lang="en-US" sz="800" i="1" dirty="0">
                <a:solidFill>
                  <a:srgbClr val="000000"/>
                </a:solidFill>
                <a:latin typeface="Arial" pitchFamily="34" charset="0"/>
                <a:ea typeface="Arial" pitchFamily="34" charset="-122"/>
                <a:cs typeface="Arial" pitchFamily="34" charset="-120"/>
              </a:rPr>
              <a:t>Базовая лексика по теме computers and devices
</a:t>
            </a:r>
            <a:endParaRPr lang="en-US"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2142000" y="1345900"/>
            <a:ext cx="4860000" cy="2262300"/>
          </a:xfrm>
          <a:prstGeom prst="rect">
            <a:avLst/>
          </a:prstGeom>
          <a:noFill/>
          <a:ln/>
        </p:spPr>
        <p:txBody>
          <a:bodyPr wrap="square" lIns="0" tIns="0" rIns="0" bIns="0" rtlCol="0" anchor="t"/>
          <a:lstStyle/>
          <a:p>
            <a:pPr algn="ctr" indent="0" marL="0">
              <a:lnSpc>
                <a:spcPct val="100000"/>
              </a:lnSpc>
              <a:buNone/>
            </a:pPr>
            <a:r>
              <a:rPr lang="en-US" sz="3000" b="1" dirty="0">
                <a:solidFill>
                  <a:srgbClr val="000000"/>
                </a:solidFill>
                <a:latin typeface="Arial" pitchFamily="34" charset="0"/>
                <a:ea typeface="Arial" pitchFamily="34" charset="-122"/>
                <a:cs typeface="Arial" pitchFamily="34" charset="-120"/>
              </a:rPr>
              <a:t>Что мы узнали о технике на английском
</a:t>
            </a:r>
            <a:pPr algn="ctr" indent="0" marL="0">
              <a:lnSpc>
                <a:spcPct val="100000"/>
              </a:lnSpc>
              <a:buNone/>
            </a:pPr>
            <a:r>
              <a:rPr lang="en-US" sz="200" b="1"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200" b="1"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200" b="1"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00" b="1"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1000" dirty="0">
                <a:solidFill>
                  <a:srgbClr val="000000"/>
                </a:solidFill>
                <a:latin typeface="Arial" pitchFamily="34" charset="0"/>
                <a:ea typeface="Arial" pitchFamily="34" charset="-122"/>
                <a:cs typeface="Arial" pitchFamily="34" charset="-120"/>
              </a:rPr>
              <a:t>Мы выучили названия устройств, их части, действия пользователей и слова о подключении и безопасности. Теперь проще читать инструкции, понимать задания и говорить о цифровой жизни на английском.
</a:t>
            </a:r>
            <a:endParaRPr lang="en-US" sz="3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2026-05-29T10:32:48Z</dcterms:created>
  <dcterms:modified xsi:type="dcterms:W3CDTF">2026-05-29T10:32:48Z</dcterms:modified>
</cp:coreProperties>
</file>